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drawings/drawing4.xml" ContentType="application/vnd.openxmlformats-officedocument.drawingml.chartshapes+xml"/>
  <Override PartName="/ppt/diagrams/data1.xml" ContentType="application/vnd.openxmlformats-officedocument.drawingml.diagramData+xml"/>
  <Override PartName="/ppt/drawings/drawing6.xml" ContentType="application/vnd.openxmlformats-officedocument.drawingml.chartshapes+xml"/>
  <Override PartName="/ppt/drawings/drawing5.xml" ContentType="application/vnd.openxmlformats-officedocument.drawingml.chartshape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entation.xml" ContentType="application/vnd.openxmlformats-officedocument.presentationml.presentation.main+xml"/>
  <Override PartName="/ppt/drawings/drawing3.xml" ContentType="application/vnd.openxmlformats-officedocument.drawingml.chartshapes+xml"/>
  <Override PartName="/ppt/drawings/drawing2.xml" ContentType="application/vnd.openxmlformats-officedocument.drawingml.chartshapes+xml"/>
  <Override PartName="/ppt/drawings/drawing1.xml" ContentType="application/vnd.openxmlformats-officedocument.drawingml.chartshapes+xml"/>
  <Override PartName="/ppt/slides/slide67.xml" ContentType="application/vnd.openxmlformats-officedocument.presentationml.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slideLayouts/slideLayout53.xml" ContentType="application/vnd.openxmlformats-officedocument.presentationml.slideLayout+xml"/>
  <Override PartName="/ppt/theme/themeOverride9.xml" ContentType="application/vnd.openxmlformats-officedocument.themeOverride+xml"/>
  <Override PartName="/ppt/charts/colors14.xml" ContentType="application/vnd.ms-office.chartcolorstyle+xml"/>
  <Override PartName="/ppt/theme/themeOverride14.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ppt/theme/themeOverride13.xml" ContentType="application/vnd.openxmlformats-officedocument.themeOverride+xml"/>
  <Override PartName="/ppt/charts/colors13.xml" ContentType="application/vnd.ms-office.chartcolorstyle+xml"/>
  <Override PartName="/ppt/charts/style13.xml" ContentType="application/vnd.ms-office.chartstyle+xml"/>
  <Override PartName="/ppt/charts/chart13.xml" ContentType="application/vnd.openxmlformats-officedocument.drawingml.chart+xml"/>
  <Override PartName="/ppt/theme/themeOverride12.xml" ContentType="application/vnd.openxmlformats-officedocument.themeOverride+xml"/>
  <Override PartName="/ppt/charts/colors12.xml" ContentType="application/vnd.ms-office.chartcolorstyle+xml"/>
  <Override PartName="/ppt/charts/style12.xml" ContentType="application/vnd.ms-office.chartstyle+xml"/>
  <Override PartName="/ppt/charts/chart12.xml" ContentType="application/vnd.openxmlformats-officedocument.drawingml.chart+xml"/>
  <Override PartName="/ppt/theme/themeOverride11.xml" ContentType="application/vnd.openxmlformats-officedocument.themeOverride+xml"/>
  <Override PartName="/ppt/charts/colors11.xml" ContentType="application/vnd.ms-office.chartcolorstyle+xml"/>
  <Override PartName="/ppt/charts/chart11.xml" ContentType="application/vnd.openxmlformats-officedocument.drawingml.chart+xml"/>
  <Override PartName="/ppt/theme/themeOverride10.xml" ContentType="application/vnd.openxmlformats-officedocument.themeOverride+xml"/>
  <Override PartName="/ppt/charts/colors10.xml" ContentType="application/vnd.ms-office.chartcolorstyle+xml"/>
  <Override PartName="/ppt/charts/style10.xml" ContentType="application/vnd.ms-office.chartstyle+xml"/>
  <Override PartName="/ppt/charts/chart10.xml" ContentType="application/vnd.openxmlformats-officedocument.drawingml.chart+xml"/>
  <Override PartName="/ppt/charts/colors9.xml" ContentType="application/vnd.ms-office.chartcolorstyle+xml"/>
  <Override PartName="/ppt/charts/style9.xml" ContentType="application/vnd.ms-office.chartstyle+xml"/>
  <Override PartName="/ppt/charts/chart9.xml" ContentType="application/vnd.openxmlformats-officedocument.drawingml.chart+xml"/>
  <Override PartName="/ppt/theme/themeOverride8.xml" ContentType="application/vnd.openxmlformats-officedocument.themeOverride+xml"/>
  <Override PartName="/ppt/charts/colors8.xml" ContentType="application/vnd.ms-office.chartcolorstyle+xml"/>
  <Override PartName="/ppt/charts/style8.xml" ContentType="application/vnd.ms-office.chartstyle+xml"/>
  <Override PartName="/ppt/charts/chart8.xml" ContentType="application/vnd.openxmlformats-officedocument.drawingml.chart+xml"/>
  <Override PartName="/ppt/theme/themeOverride7.xml" ContentType="application/vnd.openxmlformats-officedocument.themeOverride+xml"/>
  <Override PartName="/ppt/charts/colors7.xml" ContentType="application/vnd.ms-office.chartcolorstyle+xml"/>
  <Override PartName="/ppt/charts/style7.xml" ContentType="application/vnd.ms-office.chartstyle+xml"/>
  <Override PartName="/ppt/charts/chart7.xml" ContentType="application/vnd.openxmlformats-officedocument.drawingml.chart+xml"/>
  <Override PartName="/ppt/theme/themeOverride6.xml" ContentType="application/vnd.openxmlformats-officedocument.themeOverride+xml"/>
  <Override PartName="/ppt/charts/colors6.xml" ContentType="application/vnd.ms-office.chartcolorstyle+xml"/>
  <Override PartName="/ppt/charts/style6.xml" ContentType="application/vnd.ms-office.chartstyle+xml"/>
  <Override PartName="/ppt/charts/chart6.xml" ContentType="application/vnd.openxmlformats-officedocument.drawingml.chart+xml"/>
  <Override PartName="/ppt/theme/themeOverride5.xml" ContentType="application/vnd.openxmlformats-officedocument.themeOverride+xml"/>
  <Override PartName="/ppt/charts/colors5.xml" ContentType="application/vnd.ms-office.chartcolorstyle+xml"/>
  <Override PartName="/ppt/charts/style5.xml" ContentType="application/vnd.ms-office.chartstyle+xml"/>
  <Override PartName="/ppt/charts/chart5.xml" ContentType="application/vnd.openxmlformats-officedocument.drawingml.chart+xml"/>
  <Override PartName="/ppt/theme/themeOverride4.xml" ContentType="application/vnd.openxmlformats-officedocument.themeOverride+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theme/themeOverride3.xml" ContentType="application/vnd.openxmlformats-officedocument.themeOverride+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theme/themeOverride2.xml" ContentType="application/vnd.openxmlformats-officedocument.themeOverride+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theme/themeOverride1.xml" ContentType="application/vnd.openxmlformats-officedocument.themeOverrid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harts/style11.xml" ContentType="application/vnd.ms-office.chartstyle+xml"/>
  <Override PartName="/ppt/charts/style14.xml" ContentType="application/vnd.ms-office.chart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ppt/changesInfos/changesInfo1.xml" ContentType="application/vnd.ms-powerpoint.changesinfo+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711" r:id="rId5"/>
    <p:sldMasterId id="2147483741" r:id="rId6"/>
    <p:sldMasterId id="2147483756" r:id="rId7"/>
  </p:sldMasterIdLst>
  <p:notesMasterIdLst>
    <p:notesMasterId r:id="rId80"/>
  </p:notesMasterIdLst>
  <p:handoutMasterIdLst>
    <p:handoutMasterId r:id="rId81"/>
  </p:handoutMasterIdLst>
  <p:sldIdLst>
    <p:sldId id="680" r:id="rId8"/>
    <p:sldId id="262" r:id="rId9"/>
    <p:sldId id="747" r:id="rId10"/>
    <p:sldId id="762" r:id="rId11"/>
    <p:sldId id="749" r:id="rId12"/>
    <p:sldId id="763" r:id="rId13"/>
    <p:sldId id="764" r:id="rId14"/>
    <p:sldId id="765" r:id="rId15"/>
    <p:sldId id="770" r:id="rId16"/>
    <p:sldId id="771" r:id="rId17"/>
    <p:sldId id="768" r:id="rId18"/>
    <p:sldId id="769" r:id="rId19"/>
    <p:sldId id="767" r:id="rId20"/>
    <p:sldId id="766" r:id="rId21"/>
    <p:sldId id="720" r:id="rId22"/>
    <p:sldId id="759" r:id="rId23"/>
    <p:sldId id="666" r:id="rId24"/>
    <p:sldId id="757" r:id="rId25"/>
    <p:sldId id="669" r:id="rId26"/>
    <p:sldId id="485" r:id="rId27"/>
    <p:sldId id="657" r:id="rId28"/>
    <p:sldId id="633" r:id="rId29"/>
    <p:sldId id="682" r:id="rId30"/>
    <p:sldId id="638" r:id="rId31"/>
    <p:sldId id="641" r:id="rId32"/>
    <p:sldId id="683" r:id="rId33"/>
    <p:sldId id="642" r:id="rId34"/>
    <p:sldId id="644" r:id="rId35"/>
    <p:sldId id="646" r:id="rId36"/>
    <p:sldId id="645" r:id="rId37"/>
    <p:sldId id="647" r:id="rId38"/>
    <p:sldId id="725" r:id="rId39"/>
    <p:sldId id="668" r:id="rId40"/>
    <p:sldId id="648" r:id="rId41"/>
    <p:sldId id="665" r:id="rId42"/>
    <p:sldId id="703" r:id="rId43"/>
    <p:sldId id="684" r:id="rId44"/>
    <p:sldId id="674" r:id="rId45"/>
    <p:sldId id="685" r:id="rId46"/>
    <p:sldId id="712" r:id="rId47"/>
    <p:sldId id="686" r:id="rId48"/>
    <p:sldId id="713" r:id="rId49"/>
    <p:sldId id="649" r:id="rId50"/>
    <p:sldId id="678" r:id="rId51"/>
    <p:sldId id="651" r:id="rId52"/>
    <p:sldId id="772" r:id="rId53"/>
    <p:sldId id="697" r:id="rId54"/>
    <p:sldId id="723" r:id="rId55"/>
    <p:sldId id="661" r:id="rId56"/>
    <p:sldId id="655" r:id="rId57"/>
    <p:sldId id="615" r:id="rId58"/>
    <p:sldId id="710" r:id="rId59"/>
    <p:sldId id="616" r:id="rId60"/>
    <p:sldId id="617" r:id="rId61"/>
    <p:sldId id="711" r:id="rId62"/>
    <p:sldId id="632" r:id="rId63"/>
    <p:sldId id="679" r:id="rId64"/>
    <p:sldId id="622" r:id="rId65"/>
    <p:sldId id="698" r:id="rId66"/>
    <p:sldId id="717" r:id="rId67"/>
    <p:sldId id="699" r:id="rId68"/>
    <p:sldId id="719" r:id="rId69"/>
    <p:sldId id="700" r:id="rId70"/>
    <p:sldId id="773" r:id="rId71"/>
    <p:sldId id="701" r:id="rId72"/>
    <p:sldId id="721" r:id="rId73"/>
    <p:sldId id="702" r:id="rId74"/>
    <p:sldId id="724" r:id="rId75"/>
    <p:sldId id="667" r:id="rId76"/>
    <p:sldId id="709" r:id="rId77"/>
    <p:sldId id="722" r:id="rId78"/>
    <p:sldId id="658" r:id="rId7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C237FE2-3DA1-4247-A3B7-FECCDC7A4B8E}">
          <p14:sldIdLst/>
        </p14:section>
        <p14:section name="Default Section" id="{F1628B3F-64F3-B24D-A9A9-A69A96B494A4}">
          <p14:sldIdLst>
            <p14:sldId id="680"/>
          </p14:sldIdLst>
        </p14:section>
        <p14:section name="Section 1" id="{3EFDD601-06B3-3545-BC4E-6D0641C1CF0F}">
          <p14:sldIdLst>
            <p14:sldId id="262"/>
            <p14:sldId id="747"/>
            <p14:sldId id="762"/>
            <p14:sldId id="749"/>
            <p14:sldId id="763"/>
            <p14:sldId id="764"/>
            <p14:sldId id="765"/>
            <p14:sldId id="770"/>
            <p14:sldId id="771"/>
            <p14:sldId id="768"/>
            <p14:sldId id="769"/>
            <p14:sldId id="767"/>
            <p14:sldId id="766"/>
            <p14:sldId id="720"/>
            <p14:sldId id="759"/>
            <p14:sldId id="666"/>
            <p14:sldId id="757"/>
            <p14:sldId id="669"/>
            <p14:sldId id="485"/>
            <p14:sldId id="657"/>
            <p14:sldId id="633"/>
            <p14:sldId id="682"/>
            <p14:sldId id="638"/>
            <p14:sldId id="641"/>
            <p14:sldId id="683"/>
            <p14:sldId id="642"/>
            <p14:sldId id="644"/>
            <p14:sldId id="646"/>
            <p14:sldId id="645"/>
            <p14:sldId id="647"/>
            <p14:sldId id="725"/>
            <p14:sldId id="668"/>
            <p14:sldId id="648"/>
            <p14:sldId id="665"/>
            <p14:sldId id="703"/>
            <p14:sldId id="684"/>
            <p14:sldId id="674"/>
            <p14:sldId id="685"/>
            <p14:sldId id="712"/>
            <p14:sldId id="686"/>
            <p14:sldId id="713"/>
            <p14:sldId id="649"/>
            <p14:sldId id="678"/>
            <p14:sldId id="651"/>
            <p14:sldId id="772"/>
            <p14:sldId id="697"/>
            <p14:sldId id="723"/>
            <p14:sldId id="661"/>
            <p14:sldId id="655"/>
            <p14:sldId id="615"/>
            <p14:sldId id="710"/>
            <p14:sldId id="616"/>
            <p14:sldId id="617"/>
            <p14:sldId id="711"/>
            <p14:sldId id="632"/>
            <p14:sldId id="679"/>
            <p14:sldId id="622"/>
            <p14:sldId id="698"/>
            <p14:sldId id="717"/>
            <p14:sldId id="699"/>
            <p14:sldId id="719"/>
            <p14:sldId id="700"/>
            <p14:sldId id="773"/>
            <p14:sldId id="701"/>
            <p14:sldId id="721"/>
            <p14:sldId id="702"/>
            <p14:sldId id="724"/>
            <p14:sldId id="667"/>
            <p14:sldId id="709"/>
            <p14:sldId id="722"/>
            <p14:sldId id="65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014976-F890-E2E4-47C4-3ABE5C366D28}" name="Nathan Hall" initials="NH" userId="S::NHall@kyhousing.org::d62409ec-0d82-4cf2-a509-bc4e7b5b3a0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E1F0FF"/>
    <a:srgbClr val="EBF5FF"/>
    <a:srgbClr val="FFCC99"/>
    <a:srgbClr val="003399"/>
    <a:srgbClr val="FF6600"/>
    <a:srgbClr val="FFDFBE"/>
    <a:srgbClr val="E3CBA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CB695D-7575-42BE-BC5F-B66F08BB6BCA}" v="20" dt="2024-09-10T16:16:21.7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6" autoAdjust="0"/>
    <p:restoredTop sz="94920" autoAdjust="0"/>
  </p:normalViewPr>
  <p:slideViewPr>
    <p:cSldViewPr snapToGrid="0">
      <p:cViewPr varScale="1">
        <p:scale>
          <a:sx n="128" d="100"/>
          <a:sy n="128" d="100"/>
        </p:scale>
        <p:origin x="632" y="176"/>
      </p:cViewPr>
      <p:guideLst/>
    </p:cSldViewPr>
  </p:slideViewPr>
  <p:notesTextViewPr>
    <p:cViewPr>
      <p:scale>
        <a:sx n="3" d="2"/>
        <a:sy n="3" d="2"/>
      </p:scale>
      <p:origin x="0" y="0"/>
    </p:cViewPr>
  </p:notesTextViewPr>
  <p:sorterViewPr>
    <p:cViewPr varScale="1">
      <p:scale>
        <a:sx n="100" d="100"/>
        <a:sy n="100" d="100"/>
      </p:scale>
      <p:origin x="0" y="-268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theme" Target="theme/theme1.xml"/><Relationship Id="rId89" Type="http://schemas.openxmlformats.org/officeDocument/2006/relationships/customXml" Target="../customXml/item4.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viewProps" Target="view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handoutMaster" Target="handoutMasters/handoutMaster1.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microsoft.com/office/2015/10/relationships/revisionInfo" Target="revisionInfo.xml"/><Relationship Id="rId61" Type="http://schemas.openxmlformats.org/officeDocument/2006/relationships/slide" Target="slides/slide54.xml"/><Relationship Id="rId82" Type="http://schemas.openxmlformats.org/officeDocument/2006/relationships/presProps" Target="presProps.xml"/><Relationship Id="rId19"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dy Smith" userId="24a63624-8c86-49a1-b718-7d84bbece3ae" providerId="ADAL" clId="{1ACB695D-7575-42BE-BC5F-B66F08BB6BCA}"/>
    <pc:docChg chg="undo custSel addSld delSld modSld sldOrd delMainMaster modSection">
      <pc:chgData name="Wendy Smith" userId="24a63624-8c86-49a1-b718-7d84bbece3ae" providerId="ADAL" clId="{1ACB695D-7575-42BE-BC5F-B66F08BB6BCA}" dt="2024-09-10T18:25:25.782" v="368" actId="20577"/>
      <pc:docMkLst>
        <pc:docMk/>
      </pc:docMkLst>
      <pc:sldChg chg="del">
        <pc:chgData name="Wendy Smith" userId="24a63624-8c86-49a1-b718-7d84bbece3ae" providerId="ADAL" clId="{1ACB695D-7575-42BE-BC5F-B66F08BB6BCA}" dt="2024-09-10T16:14:09.355" v="207" actId="47"/>
        <pc:sldMkLst>
          <pc:docMk/>
          <pc:sldMk cId="2822444221" sldId="265"/>
        </pc:sldMkLst>
      </pc:sldChg>
      <pc:sldChg chg="del">
        <pc:chgData name="Wendy Smith" userId="24a63624-8c86-49a1-b718-7d84bbece3ae" providerId="ADAL" clId="{1ACB695D-7575-42BE-BC5F-B66F08BB6BCA}" dt="2024-09-10T17:12:04.411" v="361" actId="47"/>
        <pc:sldMkLst>
          <pc:docMk/>
          <pc:sldMk cId="1544545529" sldId="266"/>
        </pc:sldMkLst>
      </pc:sldChg>
      <pc:sldChg chg="del">
        <pc:chgData name="Wendy Smith" userId="24a63624-8c86-49a1-b718-7d84bbece3ae" providerId="ADAL" clId="{1ACB695D-7575-42BE-BC5F-B66F08BB6BCA}" dt="2024-09-10T17:12:05.194" v="362" actId="47"/>
        <pc:sldMkLst>
          <pc:docMk/>
          <pc:sldMk cId="2540750300" sldId="268"/>
        </pc:sldMkLst>
      </pc:sldChg>
      <pc:sldChg chg="del">
        <pc:chgData name="Wendy Smith" userId="24a63624-8c86-49a1-b718-7d84bbece3ae" providerId="ADAL" clId="{1ACB695D-7575-42BE-BC5F-B66F08BB6BCA}" dt="2024-09-10T17:12:07.292" v="365" actId="47"/>
        <pc:sldMkLst>
          <pc:docMk/>
          <pc:sldMk cId="2653887056" sldId="270"/>
        </pc:sldMkLst>
      </pc:sldChg>
      <pc:sldChg chg="del">
        <pc:chgData name="Wendy Smith" userId="24a63624-8c86-49a1-b718-7d84bbece3ae" providerId="ADAL" clId="{1ACB695D-7575-42BE-BC5F-B66F08BB6BCA}" dt="2024-09-10T17:12:06.427" v="364" actId="47"/>
        <pc:sldMkLst>
          <pc:docMk/>
          <pc:sldMk cId="2624364063" sldId="569"/>
        </pc:sldMkLst>
      </pc:sldChg>
      <pc:sldChg chg="del">
        <pc:chgData name="Wendy Smith" userId="24a63624-8c86-49a1-b718-7d84bbece3ae" providerId="ADAL" clId="{1ACB695D-7575-42BE-BC5F-B66F08BB6BCA}" dt="2024-09-10T16:14:09.355" v="207" actId="47"/>
        <pc:sldMkLst>
          <pc:docMk/>
          <pc:sldMk cId="2010484766" sldId="575"/>
        </pc:sldMkLst>
      </pc:sldChg>
      <pc:sldChg chg="addSp delSp modSp mod ord">
        <pc:chgData name="Wendy Smith" userId="24a63624-8c86-49a1-b718-7d84bbece3ae" providerId="ADAL" clId="{1ACB695D-7575-42BE-BC5F-B66F08BB6BCA}" dt="2024-09-10T18:25:25.782" v="368" actId="20577"/>
        <pc:sldMkLst>
          <pc:docMk/>
          <pc:sldMk cId="264812201" sldId="666"/>
        </pc:sldMkLst>
        <pc:spChg chg="del">
          <ac:chgData name="Wendy Smith" userId="24a63624-8c86-49a1-b718-7d84bbece3ae" providerId="ADAL" clId="{1ACB695D-7575-42BE-BC5F-B66F08BB6BCA}" dt="2024-09-10T15:56:09.532" v="47" actId="21"/>
          <ac:spMkLst>
            <pc:docMk/>
            <pc:sldMk cId="264812201" sldId="666"/>
            <ac:spMk id="4" creationId="{3F3198AE-4897-75CA-9E60-6CB988B734B2}"/>
          </ac:spMkLst>
        </pc:spChg>
        <pc:spChg chg="add mod">
          <ac:chgData name="Wendy Smith" userId="24a63624-8c86-49a1-b718-7d84bbece3ae" providerId="ADAL" clId="{1ACB695D-7575-42BE-BC5F-B66F08BB6BCA}" dt="2024-09-10T18:25:25.782" v="368" actId="20577"/>
          <ac:spMkLst>
            <pc:docMk/>
            <pc:sldMk cId="264812201" sldId="666"/>
            <ac:spMk id="5" creationId="{F69D80EB-CB71-7A1C-918C-FE718170DD4B}"/>
          </ac:spMkLst>
        </pc:spChg>
        <pc:picChg chg="del mod">
          <ac:chgData name="Wendy Smith" userId="24a63624-8c86-49a1-b718-7d84bbece3ae" providerId="ADAL" clId="{1ACB695D-7575-42BE-BC5F-B66F08BB6BCA}" dt="2024-09-10T15:56:22.461" v="52" actId="478"/>
          <ac:picMkLst>
            <pc:docMk/>
            <pc:sldMk cId="264812201" sldId="666"/>
            <ac:picMk id="3" creationId="{82A5729E-304F-CE95-F5B1-D6245175092D}"/>
          </ac:picMkLst>
        </pc:picChg>
        <pc:picChg chg="add">
          <ac:chgData name="Wendy Smith" userId="24a63624-8c86-49a1-b718-7d84bbece3ae" providerId="ADAL" clId="{1ACB695D-7575-42BE-BC5F-B66F08BB6BCA}" dt="2024-09-10T15:56:40.317" v="53"/>
          <ac:picMkLst>
            <pc:docMk/>
            <pc:sldMk cId="264812201" sldId="666"/>
            <ac:picMk id="1026" creationId="{5E948C08-E502-D6E7-E8F4-366F79649600}"/>
          </ac:picMkLst>
        </pc:picChg>
      </pc:sldChg>
      <pc:sldChg chg="del">
        <pc:chgData name="Wendy Smith" userId="24a63624-8c86-49a1-b718-7d84bbece3ae" providerId="ADAL" clId="{1ACB695D-7575-42BE-BC5F-B66F08BB6BCA}" dt="2024-09-10T15:29:57.111" v="0" actId="47"/>
        <pc:sldMkLst>
          <pc:docMk/>
          <pc:sldMk cId="2739572438" sldId="693"/>
        </pc:sldMkLst>
      </pc:sldChg>
      <pc:sldChg chg="del">
        <pc:chgData name="Wendy Smith" userId="24a63624-8c86-49a1-b718-7d84bbece3ae" providerId="ADAL" clId="{1ACB695D-7575-42BE-BC5F-B66F08BB6BCA}" dt="2024-09-10T15:29:57.111" v="0" actId="47"/>
        <pc:sldMkLst>
          <pc:docMk/>
          <pc:sldMk cId="2772017712" sldId="696"/>
        </pc:sldMkLst>
      </pc:sldChg>
      <pc:sldChg chg="del">
        <pc:chgData name="Wendy Smith" userId="24a63624-8c86-49a1-b718-7d84bbece3ae" providerId="ADAL" clId="{1ACB695D-7575-42BE-BC5F-B66F08BB6BCA}" dt="2024-09-10T17:12:05.753" v="363" actId="47"/>
        <pc:sldMkLst>
          <pc:docMk/>
          <pc:sldMk cId="1074227918" sldId="706"/>
        </pc:sldMkLst>
      </pc:sldChg>
      <pc:sldChg chg="del">
        <pc:chgData name="Wendy Smith" userId="24a63624-8c86-49a1-b718-7d84bbece3ae" providerId="ADAL" clId="{1ACB695D-7575-42BE-BC5F-B66F08BB6BCA}" dt="2024-09-10T15:29:57.111" v="0" actId="47"/>
        <pc:sldMkLst>
          <pc:docMk/>
          <pc:sldMk cId="3073327665" sldId="713"/>
        </pc:sldMkLst>
      </pc:sldChg>
      <pc:sldChg chg="del">
        <pc:chgData name="Wendy Smith" userId="24a63624-8c86-49a1-b718-7d84bbece3ae" providerId="ADAL" clId="{1ACB695D-7575-42BE-BC5F-B66F08BB6BCA}" dt="2024-09-10T17:12:08.168" v="366" actId="47"/>
        <pc:sldMkLst>
          <pc:docMk/>
          <pc:sldMk cId="3704647389" sldId="719"/>
        </pc:sldMkLst>
      </pc:sldChg>
      <pc:sldChg chg="ord">
        <pc:chgData name="Wendy Smith" userId="24a63624-8c86-49a1-b718-7d84bbece3ae" providerId="ADAL" clId="{1ACB695D-7575-42BE-BC5F-B66F08BB6BCA}" dt="2024-09-10T15:57:53.596" v="73"/>
        <pc:sldMkLst>
          <pc:docMk/>
          <pc:sldMk cId="495497704" sldId="720"/>
        </pc:sldMkLst>
      </pc:sldChg>
      <pc:sldChg chg="modSp mod">
        <pc:chgData name="Wendy Smith" userId="24a63624-8c86-49a1-b718-7d84bbece3ae" providerId="ADAL" clId="{1ACB695D-7575-42BE-BC5F-B66F08BB6BCA}" dt="2024-09-10T16:16:18.204" v="230" actId="20577"/>
        <pc:sldMkLst>
          <pc:docMk/>
          <pc:sldMk cId="3745621894" sldId="747"/>
        </pc:sldMkLst>
        <pc:spChg chg="mod">
          <ac:chgData name="Wendy Smith" userId="24a63624-8c86-49a1-b718-7d84bbece3ae" providerId="ADAL" clId="{1ACB695D-7575-42BE-BC5F-B66F08BB6BCA}" dt="2024-09-10T16:16:18.204" v="230" actId="20577"/>
          <ac:spMkLst>
            <pc:docMk/>
            <pc:sldMk cId="3745621894" sldId="747"/>
            <ac:spMk id="7" creationId="{836242D2-0850-FE25-A6BF-EE3278D9270B}"/>
          </ac:spMkLst>
        </pc:spChg>
      </pc:sldChg>
      <pc:sldChg chg="addSp modSp mod modClrScheme chgLayout">
        <pc:chgData name="Wendy Smith" userId="24a63624-8c86-49a1-b718-7d84bbece3ae" providerId="ADAL" clId="{1ACB695D-7575-42BE-BC5F-B66F08BB6BCA}" dt="2024-09-10T16:32:40.265" v="344" actId="1076"/>
        <pc:sldMkLst>
          <pc:docMk/>
          <pc:sldMk cId="2320352882" sldId="749"/>
        </pc:sldMkLst>
        <pc:spChg chg="add mod ord">
          <ac:chgData name="Wendy Smith" userId="24a63624-8c86-49a1-b718-7d84bbece3ae" providerId="ADAL" clId="{1ACB695D-7575-42BE-BC5F-B66F08BB6BCA}" dt="2024-09-10T16:32:40.265" v="344" actId="1076"/>
          <ac:spMkLst>
            <pc:docMk/>
            <pc:sldMk cId="2320352882" sldId="749"/>
            <ac:spMk id="2" creationId="{AF8C2D49-7F28-857D-098D-04A049066FD1}"/>
          </ac:spMkLst>
        </pc:spChg>
        <pc:picChg chg="mod">
          <ac:chgData name="Wendy Smith" userId="24a63624-8c86-49a1-b718-7d84bbece3ae" providerId="ADAL" clId="{1ACB695D-7575-42BE-BC5F-B66F08BB6BCA}" dt="2024-09-10T16:32:17.368" v="340" actId="1076"/>
          <ac:picMkLst>
            <pc:docMk/>
            <pc:sldMk cId="2320352882" sldId="749"/>
            <ac:picMk id="6" creationId="{290E2155-E614-58B5-E627-550D22C3A1A8}"/>
          </ac:picMkLst>
        </pc:picChg>
      </pc:sldChg>
      <pc:sldChg chg="del">
        <pc:chgData name="Wendy Smith" userId="24a63624-8c86-49a1-b718-7d84bbece3ae" providerId="ADAL" clId="{1ACB695D-7575-42BE-BC5F-B66F08BB6BCA}" dt="2024-09-10T16:14:09.355" v="207" actId="47"/>
        <pc:sldMkLst>
          <pc:docMk/>
          <pc:sldMk cId="3884373231" sldId="754"/>
        </pc:sldMkLst>
      </pc:sldChg>
      <pc:sldChg chg="del">
        <pc:chgData name="Wendy Smith" userId="24a63624-8c86-49a1-b718-7d84bbece3ae" providerId="ADAL" clId="{1ACB695D-7575-42BE-BC5F-B66F08BB6BCA}" dt="2024-09-10T15:59:01.487" v="79" actId="47"/>
        <pc:sldMkLst>
          <pc:docMk/>
          <pc:sldMk cId="865614348" sldId="758"/>
        </pc:sldMkLst>
      </pc:sldChg>
      <pc:sldChg chg="del">
        <pc:chgData name="Wendy Smith" userId="24a63624-8c86-49a1-b718-7d84bbece3ae" providerId="ADAL" clId="{1ACB695D-7575-42BE-BC5F-B66F08BB6BCA}" dt="2024-09-10T15:29:57.111" v="0" actId="47"/>
        <pc:sldMkLst>
          <pc:docMk/>
          <pc:sldMk cId="2818029693" sldId="761"/>
        </pc:sldMkLst>
      </pc:sldChg>
      <pc:sldChg chg="addSp modSp mod modClrScheme chgLayout">
        <pc:chgData name="Wendy Smith" userId="24a63624-8c86-49a1-b718-7d84bbece3ae" providerId="ADAL" clId="{1ACB695D-7575-42BE-BC5F-B66F08BB6BCA}" dt="2024-09-10T16:29:30.347" v="231" actId="700"/>
        <pc:sldMkLst>
          <pc:docMk/>
          <pc:sldMk cId="3959349946" sldId="762"/>
        </pc:sldMkLst>
        <pc:spChg chg="add mod">
          <ac:chgData name="Wendy Smith" userId="24a63624-8c86-49a1-b718-7d84bbece3ae" providerId="ADAL" clId="{1ACB695D-7575-42BE-BC5F-B66F08BB6BCA}" dt="2024-09-10T16:16:03.614" v="222" actId="1076"/>
          <ac:spMkLst>
            <pc:docMk/>
            <pc:sldMk cId="3959349946" sldId="762"/>
            <ac:spMk id="2" creationId="{BAAFF4F8-9E9A-95D5-26CE-16E9EDB23D7F}"/>
          </ac:spMkLst>
        </pc:spChg>
        <pc:spChg chg="add mod ord">
          <ac:chgData name="Wendy Smith" userId="24a63624-8c86-49a1-b718-7d84bbece3ae" providerId="ADAL" clId="{1ACB695D-7575-42BE-BC5F-B66F08BB6BCA}" dt="2024-09-10T16:29:30.347" v="231" actId="700"/>
          <ac:spMkLst>
            <pc:docMk/>
            <pc:sldMk cId="3959349946" sldId="762"/>
            <ac:spMk id="3" creationId="{8E5D249B-86E9-6183-E0F6-FA8A8F3467DA}"/>
          </ac:spMkLst>
        </pc:spChg>
        <pc:picChg chg="mod">
          <ac:chgData name="Wendy Smith" userId="24a63624-8c86-49a1-b718-7d84bbece3ae" providerId="ADAL" clId="{1ACB695D-7575-42BE-BC5F-B66F08BB6BCA}" dt="2024-09-10T16:15:58.293" v="221" actId="1076"/>
          <ac:picMkLst>
            <pc:docMk/>
            <pc:sldMk cId="3959349946" sldId="762"/>
            <ac:picMk id="6" creationId="{5E0E2B3A-D961-0FCD-E436-944EB4CB31F8}"/>
          </ac:picMkLst>
        </pc:picChg>
      </pc:sldChg>
      <pc:sldChg chg="addSp delSp modSp mod modClrScheme chgLayout">
        <pc:chgData name="Wendy Smith" userId="24a63624-8c86-49a1-b718-7d84bbece3ae" providerId="ADAL" clId="{1ACB695D-7575-42BE-BC5F-B66F08BB6BCA}" dt="2024-09-10T16:29:44.999" v="234" actId="478"/>
        <pc:sldMkLst>
          <pc:docMk/>
          <pc:sldMk cId="1999440536" sldId="763"/>
        </pc:sldMkLst>
        <pc:spChg chg="add mod">
          <ac:chgData name="Wendy Smith" userId="24a63624-8c86-49a1-b718-7d84bbece3ae" providerId="ADAL" clId="{1ACB695D-7575-42BE-BC5F-B66F08BB6BCA}" dt="2024-09-10T16:15:38.991" v="216" actId="20577"/>
          <ac:spMkLst>
            <pc:docMk/>
            <pc:sldMk cId="1999440536" sldId="763"/>
            <ac:spMk id="3" creationId="{2198EB31-6E9D-4B02-B6D5-F3BC90EDC718}"/>
          </ac:spMkLst>
        </pc:spChg>
        <pc:spChg chg="add del mod ord">
          <ac:chgData name="Wendy Smith" userId="24a63624-8c86-49a1-b718-7d84bbece3ae" providerId="ADAL" clId="{1ACB695D-7575-42BE-BC5F-B66F08BB6BCA}" dt="2024-09-10T16:29:44.999" v="234" actId="478"/>
          <ac:spMkLst>
            <pc:docMk/>
            <pc:sldMk cId="1999440536" sldId="763"/>
            <ac:spMk id="4" creationId="{68A31152-7CB8-BA93-0F13-40F139E28653}"/>
          </ac:spMkLst>
        </pc:spChg>
        <pc:picChg chg="mod">
          <ac:chgData name="Wendy Smith" userId="24a63624-8c86-49a1-b718-7d84bbece3ae" providerId="ADAL" clId="{1ACB695D-7575-42BE-BC5F-B66F08BB6BCA}" dt="2024-09-10T16:15:24.932" v="212" actId="1076"/>
          <ac:picMkLst>
            <pc:docMk/>
            <pc:sldMk cId="1999440536" sldId="763"/>
            <ac:picMk id="10" creationId="{83E02534-DB27-9C3D-BC6E-9FDB473181AB}"/>
          </ac:picMkLst>
        </pc:picChg>
      </pc:sldChg>
      <pc:sldChg chg="addSp delSp modSp mod modClrScheme chgLayout">
        <pc:chgData name="Wendy Smith" userId="24a63624-8c86-49a1-b718-7d84bbece3ae" providerId="ADAL" clId="{1ACB695D-7575-42BE-BC5F-B66F08BB6BCA}" dt="2024-09-10T16:29:54.308" v="236" actId="478"/>
        <pc:sldMkLst>
          <pc:docMk/>
          <pc:sldMk cId="373493016" sldId="764"/>
        </pc:sldMkLst>
        <pc:spChg chg="add mod">
          <ac:chgData name="Wendy Smith" userId="24a63624-8c86-49a1-b718-7d84bbece3ae" providerId="ADAL" clId="{1ACB695D-7575-42BE-BC5F-B66F08BB6BCA}" dt="2024-09-10T16:15:43.797" v="217"/>
          <ac:spMkLst>
            <pc:docMk/>
            <pc:sldMk cId="373493016" sldId="764"/>
            <ac:spMk id="8" creationId="{860FC9E4-6CAE-3492-463B-46F10EFB471D}"/>
          </ac:spMkLst>
        </pc:spChg>
        <pc:spChg chg="add del mod ord">
          <ac:chgData name="Wendy Smith" userId="24a63624-8c86-49a1-b718-7d84bbece3ae" providerId="ADAL" clId="{1ACB695D-7575-42BE-BC5F-B66F08BB6BCA}" dt="2024-09-10T16:29:54.308" v="236" actId="478"/>
          <ac:spMkLst>
            <pc:docMk/>
            <pc:sldMk cId="373493016" sldId="764"/>
            <ac:spMk id="9" creationId="{15482A81-4644-8980-C8B1-3A34B23FB555}"/>
          </ac:spMkLst>
        </pc:spChg>
        <pc:grpChg chg="mod">
          <ac:chgData name="Wendy Smith" userId="24a63624-8c86-49a1-b718-7d84bbece3ae" providerId="ADAL" clId="{1ACB695D-7575-42BE-BC5F-B66F08BB6BCA}" dt="2024-09-10T16:15:47.403" v="218" actId="1076"/>
          <ac:grpSpMkLst>
            <pc:docMk/>
            <pc:sldMk cId="373493016" sldId="764"/>
            <ac:grpSpMk id="7" creationId="{47F6C2C2-541E-18B6-28BA-5420D37EDD7D}"/>
          </ac:grpSpMkLst>
        </pc:grpChg>
        <pc:picChg chg="del">
          <ac:chgData name="Wendy Smith" userId="24a63624-8c86-49a1-b718-7d84bbece3ae" providerId="ADAL" clId="{1ACB695D-7575-42BE-BC5F-B66F08BB6BCA}" dt="2024-09-10T16:15:49.422" v="219" actId="478"/>
          <ac:picMkLst>
            <pc:docMk/>
            <pc:sldMk cId="373493016" sldId="764"/>
            <ac:picMk id="10" creationId="{83E02534-DB27-9C3D-BC6E-9FDB473181AB}"/>
          </ac:picMkLst>
        </pc:picChg>
      </pc:sldChg>
      <pc:sldChg chg="addSp modSp new mod modClrScheme chgLayout">
        <pc:chgData name="Wendy Smith" userId="24a63624-8c86-49a1-b718-7d84bbece3ae" providerId="ADAL" clId="{1ACB695D-7575-42BE-BC5F-B66F08BB6BCA}" dt="2024-09-10T15:43:22.905" v="38" actId="208"/>
        <pc:sldMkLst>
          <pc:docMk/>
          <pc:sldMk cId="2009361737" sldId="765"/>
        </pc:sldMkLst>
        <pc:spChg chg="mod ord">
          <ac:chgData name="Wendy Smith" userId="24a63624-8c86-49a1-b718-7d84bbece3ae" providerId="ADAL" clId="{1ACB695D-7575-42BE-BC5F-B66F08BB6BCA}" dt="2024-09-10T15:32:28.876" v="4" actId="700"/>
          <ac:spMkLst>
            <pc:docMk/>
            <pc:sldMk cId="2009361737" sldId="765"/>
            <ac:spMk id="2" creationId="{83FD857E-5BDE-0CB2-5C2F-96FB0DFEBF7A}"/>
          </ac:spMkLst>
        </pc:spChg>
        <pc:spChg chg="add mod ord">
          <ac:chgData name="Wendy Smith" userId="24a63624-8c86-49a1-b718-7d84bbece3ae" providerId="ADAL" clId="{1ACB695D-7575-42BE-BC5F-B66F08BB6BCA}" dt="2024-09-10T15:33:47.256" v="32" actId="20577"/>
          <ac:spMkLst>
            <pc:docMk/>
            <pc:sldMk cId="2009361737" sldId="765"/>
            <ac:spMk id="5" creationId="{D87F4ECB-3E24-4756-F12A-A0F0224054F3}"/>
          </ac:spMkLst>
        </pc:spChg>
        <pc:picChg chg="add mod modCrop">
          <ac:chgData name="Wendy Smith" userId="24a63624-8c86-49a1-b718-7d84bbece3ae" providerId="ADAL" clId="{1ACB695D-7575-42BE-BC5F-B66F08BB6BCA}" dt="2024-09-10T15:43:22.905" v="38" actId="208"/>
          <ac:picMkLst>
            <pc:docMk/>
            <pc:sldMk cId="2009361737" sldId="765"/>
            <ac:picMk id="4" creationId="{4B50ABE1-9683-F30F-3750-B051450765AD}"/>
          </ac:picMkLst>
        </pc:picChg>
      </pc:sldChg>
      <pc:sldChg chg="addSp delSp modSp new mod modClrScheme chgLayout">
        <pc:chgData name="Wendy Smith" userId="24a63624-8c86-49a1-b718-7d84bbece3ae" providerId="ADAL" clId="{1ACB695D-7575-42BE-BC5F-B66F08BB6BCA}" dt="2024-09-10T15:57:48.708" v="71" actId="1076"/>
        <pc:sldMkLst>
          <pc:docMk/>
          <pc:sldMk cId="3022860252" sldId="766"/>
        </pc:sldMkLst>
        <pc:spChg chg="del mod ord">
          <ac:chgData name="Wendy Smith" userId="24a63624-8c86-49a1-b718-7d84bbece3ae" providerId="ADAL" clId="{1ACB695D-7575-42BE-BC5F-B66F08BB6BCA}" dt="2024-09-10T15:47:15.759" v="42" actId="700"/>
          <ac:spMkLst>
            <pc:docMk/>
            <pc:sldMk cId="3022860252" sldId="766"/>
            <ac:spMk id="2" creationId="{30AB0D41-7FEC-A0E8-C535-B1B22D8A5E4C}"/>
          </ac:spMkLst>
        </pc:spChg>
        <pc:spChg chg="del">
          <ac:chgData name="Wendy Smith" userId="24a63624-8c86-49a1-b718-7d84bbece3ae" providerId="ADAL" clId="{1ACB695D-7575-42BE-BC5F-B66F08BB6BCA}" dt="2024-09-10T15:47:15.759" v="42" actId="700"/>
          <ac:spMkLst>
            <pc:docMk/>
            <pc:sldMk cId="3022860252" sldId="766"/>
            <ac:spMk id="3" creationId="{DED14ACD-C5D6-2D42-107D-8B96D3D8EDC8}"/>
          </ac:spMkLst>
        </pc:spChg>
        <pc:spChg chg="del">
          <ac:chgData name="Wendy Smith" userId="24a63624-8c86-49a1-b718-7d84bbece3ae" providerId="ADAL" clId="{1ACB695D-7575-42BE-BC5F-B66F08BB6BCA}" dt="2024-09-10T15:47:15.759" v="42" actId="700"/>
          <ac:spMkLst>
            <pc:docMk/>
            <pc:sldMk cId="3022860252" sldId="766"/>
            <ac:spMk id="4" creationId="{74A5E9B6-7789-3ADC-D324-B3B6FE97105B}"/>
          </ac:spMkLst>
        </pc:spChg>
        <pc:spChg chg="add del mod ord">
          <ac:chgData name="Wendy Smith" userId="24a63624-8c86-49a1-b718-7d84bbece3ae" providerId="ADAL" clId="{1ACB695D-7575-42BE-BC5F-B66F08BB6BCA}" dt="2024-09-10T15:57:08.430" v="57" actId="478"/>
          <ac:spMkLst>
            <pc:docMk/>
            <pc:sldMk cId="3022860252" sldId="766"/>
            <ac:spMk id="5" creationId="{089A1F94-0EC0-42B6-8803-C742D62C39D3}"/>
          </ac:spMkLst>
        </pc:spChg>
        <pc:spChg chg="add mod">
          <ac:chgData name="Wendy Smith" userId="24a63624-8c86-49a1-b718-7d84bbece3ae" providerId="ADAL" clId="{1ACB695D-7575-42BE-BC5F-B66F08BB6BCA}" dt="2024-09-10T15:56:18.390" v="51" actId="1076"/>
          <ac:spMkLst>
            <pc:docMk/>
            <pc:sldMk cId="3022860252" sldId="766"/>
            <ac:spMk id="8" creationId="{3F3198AE-4897-75CA-9E60-6CB988B734B2}"/>
          </ac:spMkLst>
        </pc:spChg>
        <pc:picChg chg="add del mod">
          <ac:chgData name="Wendy Smith" userId="24a63624-8c86-49a1-b718-7d84bbece3ae" providerId="ADAL" clId="{1ACB695D-7575-42BE-BC5F-B66F08BB6BCA}" dt="2024-09-10T15:56:56.574" v="54" actId="478"/>
          <ac:picMkLst>
            <pc:docMk/>
            <pc:sldMk cId="3022860252" sldId="766"/>
            <ac:picMk id="7" creationId="{D82042F0-918D-DDBE-9850-AEF307FDC6BB}"/>
          </ac:picMkLst>
        </pc:picChg>
        <pc:picChg chg="add mod">
          <ac:chgData name="Wendy Smith" userId="24a63624-8c86-49a1-b718-7d84bbece3ae" providerId="ADAL" clId="{1ACB695D-7575-42BE-BC5F-B66F08BB6BCA}" dt="2024-09-10T15:57:48.708" v="71" actId="1076"/>
          <ac:picMkLst>
            <pc:docMk/>
            <pc:sldMk cId="3022860252" sldId="766"/>
            <ac:picMk id="2050" creationId="{894D0C1A-E941-2440-39C8-8336841CC8C6}"/>
          </ac:picMkLst>
        </pc:picChg>
      </pc:sldChg>
      <pc:sldChg chg="addSp delSp modSp add mod">
        <pc:chgData name="Wendy Smith" userId="24a63624-8c86-49a1-b718-7d84bbece3ae" providerId="ADAL" clId="{1ACB695D-7575-42BE-BC5F-B66F08BB6BCA}" dt="2024-09-10T16:01:38.474" v="99" actId="20577"/>
        <pc:sldMkLst>
          <pc:docMk/>
          <pc:sldMk cId="3751618448" sldId="767"/>
        </pc:sldMkLst>
        <pc:spChg chg="mod">
          <ac:chgData name="Wendy Smith" userId="24a63624-8c86-49a1-b718-7d84bbece3ae" providerId="ADAL" clId="{1ACB695D-7575-42BE-BC5F-B66F08BB6BCA}" dt="2024-09-10T16:01:38.474" v="99" actId="20577"/>
          <ac:spMkLst>
            <pc:docMk/>
            <pc:sldMk cId="3751618448" sldId="767"/>
            <ac:spMk id="5" creationId="{D87F4ECB-3E24-4756-F12A-A0F0224054F3}"/>
          </ac:spMkLst>
        </pc:spChg>
        <pc:picChg chg="del">
          <ac:chgData name="Wendy Smith" userId="24a63624-8c86-49a1-b718-7d84bbece3ae" providerId="ADAL" clId="{1ACB695D-7575-42BE-BC5F-B66F08BB6BCA}" dt="2024-09-10T16:01:05.482" v="83" actId="478"/>
          <ac:picMkLst>
            <pc:docMk/>
            <pc:sldMk cId="3751618448" sldId="767"/>
            <ac:picMk id="4" creationId="{4B50ABE1-9683-F30F-3750-B051450765AD}"/>
          </ac:picMkLst>
        </pc:picChg>
        <pc:picChg chg="add mod modCrop">
          <ac:chgData name="Wendy Smith" userId="24a63624-8c86-49a1-b718-7d84bbece3ae" providerId="ADAL" clId="{1ACB695D-7575-42BE-BC5F-B66F08BB6BCA}" dt="2024-09-10T16:01:22.723" v="88" actId="1076"/>
          <ac:picMkLst>
            <pc:docMk/>
            <pc:sldMk cId="3751618448" sldId="767"/>
            <ac:picMk id="6" creationId="{A8DD5226-8B49-77A5-E3AD-2FD0C580414E}"/>
          </ac:picMkLst>
        </pc:picChg>
      </pc:sldChg>
      <pc:sldChg chg="addSp delSp modSp new mod">
        <pc:chgData name="Wendy Smith" userId="24a63624-8c86-49a1-b718-7d84bbece3ae" providerId="ADAL" clId="{1ACB695D-7575-42BE-BC5F-B66F08BB6BCA}" dt="2024-09-10T16:05:56.978" v="172" actId="1076"/>
        <pc:sldMkLst>
          <pc:docMk/>
          <pc:sldMk cId="1421198068" sldId="768"/>
        </pc:sldMkLst>
        <pc:spChg chg="mod">
          <ac:chgData name="Wendy Smith" userId="24a63624-8c86-49a1-b718-7d84bbece3ae" providerId="ADAL" clId="{1ACB695D-7575-42BE-BC5F-B66F08BB6BCA}" dt="2024-09-10T16:05:08.748" v="164" actId="1076"/>
          <ac:spMkLst>
            <pc:docMk/>
            <pc:sldMk cId="1421198068" sldId="768"/>
            <ac:spMk id="2" creationId="{1D88D663-A2A3-1E89-41A7-885664E81DDB}"/>
          </ac:spMkLst>
        </pc:spChg>
        <pc:spChg chg="add mod">
          <ac:chgData name="Wendy Smith" userId="24a63624-8c86-49a1-b718-7d84bbece3ae" providerId="ADAL" clId="{1ACB695D-7575-42BE-BC5F-B66F08BB6BCA}" dt="2024-09-10T16:05:11.749" v="165" actId="1076"/>
          <ac:spMkLst>
            <pc:docMk/>
            <pc:sldMk cId="1421198068" sldId="768"/>
            <ac:spMk id="11" creationId="{0BEC387D-FDFD-DFB0-77B5-0B5E781ECF8E}"/>
          </ac:spMkLst>
        </pc:spChg>
        <pc:picChg chg="add del mod">
          <ac:chgData name="Wendy Smith" userId="24a63624-8c86-49a1-b718-7d84bbece3ae" providerId="ADAL" clId="{1ACB695D-7575-42BE-BC5F-B66F08BB6BCA}" dt="2024-09-10T16:05:25.331" v="166" actId="478"/>
          <ac:picMkLst>
            <pc:docMk/>
            <pc:sldMk cId="1421198068" sldId="768"/>
            <ac:picMk id="5" creationId="{02889F11-FDFA-66FC-5581-A81565636346}"/>
          </ac:picMkLst>
        </pc:picChg>
        <pc:picChg chg="add del">
          <ac:chgData name="Wendy Smith" userId="24a63624-8c86-49a1-b718-7d84bbece3ae" providerId="ADAL" clId="{1ACB695D-7575-42BE-BC5F-B66F08BB6BCA}" dt="2024-09-10T16:04:30.934" v="149" actId="22"/>
          <ac:picMkLst>
            <pc:docMk/>
            <pc:sldMk cId="1421198068" sldId="768"/>
            <ac:picMk id="7" creationId="{3C0CDB74-4879-CC66-180C-146B6144D7E6}"/>
          </ac:picMkLst>
        </pc:picChg>
        <pc:picChg chg="add del">
          <ac:chgData name="Wendy Smith" userId="24a63624-8c86-49a1-b718-7d84bbece3ae" providerId="ADAL" clId="{1ACB695D-7575-42BE-BC5F-B66F08BB6BCA}" dt="2024-09-10T16:04:36.789" v="153" actId="22"/>
          <ac:picMkLst>
            <pc:docMk/>
            <pc:sldMk cId="1421198068" sldId="768"/>
            <ac:picMk id="9" creationId="{4E38B569-CB04-0112-240D-122FD27A04FD}"/>
          </ac:picMkLst>
        </pc:picChg>
        <pc:picChg chg="add mod">
          <ac:chgData name="Wendy Smith" userId="24a63624-8c86-49a1-b718-7d84bbece3ae" providerId="ADAL" clId="{1ACB695D-7575-42BE-BC5F-B66F08BB6BCA}" dt="2024-09-10T16:05:56.978" v="172" actId="1076"/>
          <ac:picMkLst>
            <pc:docMk/>
            <pc:sldMk cId="1421198068" sldId="768"/>
            <ac:picMk id="13" creationId="{96261060-C625-DAB2-4669-17779939B002}"/>
          </ac:picMkLst>
        </pc:picChg>
      </pc:sldChg>
      <pc:sldChg chg="addSp modSp new mod">
        <pc:chgData name="Wendy Smith" userId="24a63624-8c86-49a1-b718-7d84bbece3ae" providerId="ADAL" clId="{1ACB695D-7575-42BE-BC5F-B66F08BB6BCA}" dt="2024-09-10T16:10:15.206" v="206" actId="1076"/>
        <pc:sldMkLst>
          <pc:docMk/>
          <pc:sldMk cId="3103706367" sldId="769"/>
        </pc:sldMkLst>
        <pc:spChg chg="mod">
          <ac:chgData name="Wendy Smith" userId="24a63624-8c86-49a1-b718-7d84bbece3ae" providerId="ADAL" clId="{1ACB695D-7575-42BE-BC5F-B66F08BB6BCA}" dt="2024-09-10T16:10:15.206" v="206" actId="1076"/>
          <ac:spMkLst>
            <pc:docMk/>
            <pc:sldMk cId="3103706367" sldId="769"/>
            <ac:spMk id="2" creationId="{7E5ED1C6-FEAD-9507-042A-A303943807D8}"/>
          </ac:spMkLst>
        </pc:spChg>
        <pc:picChg chg="add mod">
          <ac:chgData name="Wendy Smith" userId="24a63624-8c86-49a1-b718-7d84bbece3ae" providerId="ADAL" clId="{1ACB695D-7575-42BE-BC5F-B66F08BB6BCA}" dt="2024-09-10T16:10:11.790" v="205" actId="1076"/>
          <ac:picMkLst>
            <pc:docMk/>
            <pc:sldMk cId="3103706367" sldId="769"/>
            <ac:picMk id="5" creationId="{2B7970B0-9583-4A14-9A39-56FBAB702F0E}"/>
          </ac:picMkLst>
        </pc:picChg>
      </pc:sldChg>
      <pc:sldChg chg="addSp delSp modSp new mod">
        <pc:chgData name="Wendy Smith" userId="24a63624-8c86-49a1-b718-7d84bbece3ae" providerId="ADAL" clId="{1ACB695D-7575-42BE-BC5F-B66F08BB6BCA}" dt="2024-09-10T16:40:26.936" v="358" actId="208"/>
        <pc:sldMkLst>
          <pc:docMk/>
          <pc:sldMk cId="3895236305" sldId="770"/>
        </pc:sldMkLst>
        <pc:spChg chg="del">
          <ac:chgData name="Wendy Smith" userId="24a63624-8c86-49a1-b718-7d84bbece3ae" providerId="ADAL" clId="{1ACB695D-7575-42BE-BC5F-B66F08BB6BCA}" dt="2024-09-10T16:38:24.491" v="346" actId="478"/>
          <ac:spMkLst>
            <pc:docMk/>
            <pc:sldMk cId="3895236305" sldId="770"/>
            <ac:spMk id="2" creationId="{2FDEF58B-2751-11D1-2A0F-422BB3A4F965}"/>
          </ac:spMkLst>
        </pc:spChg>
        <pc:picChg chg="add mod modCrop">
          <ac:chgData name="Wendy Smith" userId="24a63624-8c86-49a1-b718-7d84bbece3ae" providerId="ADAL" clId="{1ACB695D-7575-42BE-BC5F-B66F08BB6BCA}" dt="2024-09-10T16:40:26.936" v="358" actId="208"/>
          <ac:picMkLst>
            <pc:docMk/>
            <pc:sldMk cId="3895236305" sldId="770"/>
            <ac:picMk id="5" creationId="{FC4A8046-12CD-83EB-9541-B5D68916D167}"/>
          </ac:picMkLst>
        </pc:picChg>
      </pc:sldChg>
      <pc:sldChg chg="addSp delSp modSp add mod">
        <pc:chgData name="Wendy Smith" userId="24a63624-8c86-49a1-b718-7d84bbece3ae" providerId="ADAL" clId="{1ACB695D-7575-42BE-BC5F-B66F08BB6BCA}" dt="2024-09-10T16:40:32.904" v="360" actId="1076"/>
        <pc:sldMkLst>
          <pc:docMk/>
          <pc:sldMk cId="3872262888" sldId="771"/>
        </pc:sldMkLst>
        <pc:picChg chg="add mod">
          <ac:chgData name="Wendy Smith" userId="24a63624-8c86-49a1-b718-7d84bbece3ae" providerId="ADAL" clId="{1ACB695D-7575-42BE-BC5F-B66F08BB6BCA}" dt="2024-09-10T16:40:32.904" v="360" actId="1076"/>
          <ac:picMkLst>
            <pc:docMk/>
            <pc:sldMk cId="3872262888" sldId="771"/>
            <ac:picMk id="4" creationId="{1B30107A-A9D6-6769-1A63-8603282963B1}"/>
          </ac:picMkLst>
        </pc:picChg>
        <pc:picChg chg="del">
          <ac:chgData name="Wendy Smith" userId="24a63624-8c86-49a1-b718-7d84bbece3ae" providerId="ADAL" clId="{1ACB695D-7575-42BE-BC5F-B66F08BB6BCA}" dt="2024-09-10T16:39:31.766" v="349" actId="478"/>
          <ac:picMkLst>
            <pc:docMk/>
            <pc:sldMk cId="3872262888" sldId="771"/>
            <ac:picMk id="5" creationId="{FC4A8046-12CD-83EB-9541-B5D68916D167}"/>
          </ac:picMkLst>
        </pc:picChg>
      </pc:sldChg>
      <pc:sldMasterChg chg="del delSldLayout">
        <pc:chgData name="Wendy Smith" userId="24a63624-8c86-49a1-b718-7d84bbece3ae" providerId="ADAL" clId="{1ACB695D-7575-42BE-BC5F-B66F08BB6BCA}" dt="2024-09-10T15:29:57.111" v="0" actId="47"/>
        <pc:sldMasterMkLst>
          <pc:docMk/>
          <pc:sldMasterMk cId="3053347763" sldId="2147483726"/>
        </pc:sldMasterMkLst>
        <pc:sldLayoutChg chg="del">
          <pc:chgData name="Wendy Smith" userId="24a63624-8c86-49a1-b718-7d84bbece3ae" providerId="ADAL" clId="{1ACB695D-7575-42BE-BC5F-B66F08BB6BCA}" dt="2024-09-10T15:29:57.111" v="0" actId="47"/>
          <pc:sldLayoutMkLst>
            <pc:docMk/>
            <pc:sldMasterMk cId="3053347763" sldId="2147483726"/>
            <pc:sldLayoutMk cId="1901941864" sldId="2147483727"/>
          </pc:sldLayoutMkLst>
        </pc:sldLayoutChg>
        <pc:sldLayoutChg chg="del">
          <pc:chgData name="Wendy Smith" userId="24a63624-8c86-49a1-b718-7d84bbece3ae" providerId="ADAL" clId="{1ACB695D-7575-42BE-BC5F-B66F08BB6BCA}" dt="2024-09-10T15:29:57.111" v="0" actId="47"/>
          <pc:sldLayoutMkLst>
            <pc:docMk/>
            <pc:sldMasterMk cId="3053347763" sldId="2147483726"/>
            <pc:sldLayoutMk cId="1151701246" sldId="2147483728"/>
          </pc:sldLayoutMkLst>
        </pc:sldLayoutChg>
        <pc:sldLayoutChg chg="del">
          <pc:chgData name="Wendy Smith" userId="24a63624-8c86-49a1-b718-7d84bbece3ae" providerId="ADAL" clId="{1ACB695D-7575-42BE-BC5F-B66F08BB6BCA}" dt="2024-09-10T15:29:57.111" v="0" actId="47"/>
          <pc:sldLayoutMkLst>
            <pc:docMk/>
            <pc:sldMasterMk cId="3053347763" sldId="2147483726"/>
            <pc:sldLayoutMk cId="3481541399" sldId="2147483729"/>
          </pc:sldLayoutMkLst>
        </pc:sldLayoutChg>
        <pc:sldLayoutChg chg="del">
          <pc:chgData name="Wendy Smith" userId="24a63624-8c86-49a1-b718-7d84bbece3ae" providerId="ADAL" clId="{1ACB695D-7575-42BE-BC5F-B66F08BB6BCA}" dt="2024-09-10T15:29:57.111" v="0" actId="47"/>
          <pc:sldLayoutMkLst>
            <pc:docMk/>
            <pc:sldMasterMk cId="3053347763" sldId="2147483726"/>
            <pc:sldLayoutMk cId="2282627823" sldId="2147483730"/>
          </pc:sldLayoutMkLst>
        </pc:sldLayoutChg>
        <pc:sldLayoutChg chg="del">
          <pc:chgData name="Wendy Smith" userId="24a63624-8c86-49a1-b718-7d84bbece3ae" providerId="ADAL" clId="{1ACB695D-7575-42BE-BC5F-B66F08BB6BCA}" dt="2024-09-10T15:29:57.111" v="0" actId="47"/>
          <pc:sldLayoutMkLst>
            <pc:docMk/>
            <pc:sldMasterMk cId="3053347763" sldId="2147483726"/>
            <pc:sldLayoutMk cId="3783240928" sldId="2147483731"/>
          </pc:sldLayoutMkLst>
        </pc:sldLayoutChg>
        <pc:sldLayoutChg chg="del">
          <pc:chgData name="Wendy Smith" userId="24a63624-8c86-49a1-b718-7d84bbece3ae" providerId="ADAL" clId="{1ACB695D-7575-42BE-BC5F-B66F08BB6BCA}" dt="2024-09-10T15:29:57.111" v="0" actId="47"/>
          <pc:sldLayoutMkLst>
            <pc:docMk/>
            <pc:sldMasterMk cId="3053347763" sldId="2147483726"/>
            <pc:sldLayoutMk cId="4273141372" sldId="2147483732"/>
          </pc:sldLayoutMkLst>
        </pc:sldLayoutChg>
        <pc:sldLayoutChg chg="del">
          <pc:chgData name="Wendy Smith" userId="24a63624-8c86-49a1-b718-7d84bbece3ae" providerId="ADAL" clId="{1ACB695D-7575-42BE-BC5F-B66F08BB6BCA}" dt="2024-09-10T15:29:57.111" v="0" actId="47"/>
          <pc:sldLayoutMkLst>
            <pc:docMk/>
            <pc:sldMasterMk cId="3053347763" sldId="2147483726"/>
            <pc:sldLayoutMk cId="1879819146" sldId="2147483733"/>
          </pc:sldLayoutMkLst>
        </pc:sldLayoutChg>
        <pc:sldLayoutChg chg="del">
          <pc:chgData name="Wendy Smith" userId="24a63624-8c86-49a1-b718-7d84bbece3ae" providerId="ADAL" clId="{1ACB695D-7575-42BE-BC5F-B66F08BB6BCA}" dt="2024-09-10T15:29:57.111" v="0" actId="47"/>
          <pc:sldLayoutMkLst>
            <pc:docMk/>
            <pc:sldMasterMk cId="3053347763" sldId="2147483726"/>
            <pc:sldLayoutMk cId="3263520489" sldId="2147483734"/>
          </pc:sldLayoutMkLst>
        </pc:sldLayoutChg>
        <pc:sldLayoutChg chg="del">
          <pc:chgData name="Wendy Smith" userId="24a63624-8c86-49a1-b718-7d84bbece3ae" providerId="ADAL" clId="{1ACB695D-7575-42BE-BC5F-B66F08BB6BCA}" dt="2024-09-10T15:29:57.111" v="0" actId="47"/>
          <pc:sldLayoutMkLst>
            <pc:docMk/>
            <pc:sldMasterMk cId="3053347763" sldId="2147483726"/>
            <pc:sldLayoutMk cId="3997000278" sldId="2147483735"/>
          </pc:sldLayoutMkLst>
        </pc:sldLayoutChg>
        <pc:sldLayoutChg chg="del">
          <pc:chgData name="Wendy Smith" userId="24a63624-8c86-49a1-b718-7d84bbece3ae" providerId="ADAL" clId="{1ACB695D-7575-42BE-BC5F-B66F08BB6BCA}" dt="2024-09-10T15:29:57.111" v="0" actId="47"/>
          <pc:sldLayoutMkLst>
            <pc:docMk/>
            <pc:sldMasterMk cId="3053347763" sldId="2147483726"/>
            <pc:sldLayoutMk cId="117258151" sldId="2147483736"/>
          </pc:sldLayoutMkLst>
        </pc:sldLayoutChg>
        <pc:sldLayoutChg chg="del">
          <pc:chgData name="Wendy Smith" userId="24a63624-8c86-49a1-b718-7d84bbece3ae" providerId="ADAL" clId="{1ACB695D-7575-42BE-BC5F-B66F08BB6BCA}" dt="2024-09-10T15:29:57.111" v="0" actId="47"/>
          <pc:sldLayoutMkLst>
            <pc:docMk/>
            <pc:sldMasterMk cId="3053347763" sldId="2147483726"/>
            <pc:sldLayoutMk cId="90444841" sldId="2147483737"/>
          </pc:sldLayoutMkLst>
        </pc:sldLayoutChg>
        <pc:sldLayoutChg chg="del">
          <pc:chgData name="Wendy Smith" userId="24a63624-8c86-49a1-b718-7d84bbece3ae" providerId="ADAL" clId="{1ACB695D-7575-42BE-BC5F-B66F08BB6BCA}" dt="2024-09-10T15:29:57.111" v="0" actId="47"/>
          <pc:sldLayoutMkLst>
            <pc:docMk/>
            <pc:sldMasterMk cId="3053347763" sldId="2147483726"/>
            <pc:sldLayoutMk cId="3823853238" sldId="2147483738"/>
          </pc:sldLayoutMkLst>
        </pc:sldLayoutChg>
        <pc:sldLayoutChg chg="del">
          <pc:chgData name="Wendy Smith" userId="24a63624-8c86-49a1-b718-7d84bbece3ae" providerId="ADAL" clId="{1ACB695D-7575-42BE-BC5F-B66F08BB6BCA}" dt="2024-09-10T15:29:57.111" v="0" actId="47"/>
          <pc:sldLayoutMkLst>
            <pc:docMk/>
            <pc:sldMasterMk cId="3053347763" sldId="2147483726"/>
            <pc:sldLayoutMk cId="3993767632" sldId="2147483739"/>
          </pc:sldLayoutMkLst>
        </pc:sldLayoutChg>
        <pc:sldLayoutChg chg="del">
          <pc:chgData name="Wendy Smith" userId="24a63624-8c86-49a1-b718-7d84bbece3ae" providerId="ADAL" clId="{1ACB695D-7575-42BE-BC5F-B66F08BB6BCA}" dt="2024-09-10T15:29:57.111" v="0" actId="47"/>
          <pc:sldLayoutMkLst>
            <pc:docMk/>
            <pc:sldMasterMk cId="3053347763" sldId="2147483726"/>
            <pc:sldLayoutMk cId="1371365894" sldId="2147483740"/>
          </pc:sldLayoutMkLst>
        </pc:sldLayoutChg>
      </pc:sldMasterChg>
      <pc:sldMasterChg chg="del delSldLayout">
        <pc:chgData name="Wendy Smith" userId="24a63624-8c86-49a1-b718-7d84bbece3ae" providerId="ADAL" clId="{1ACB695D-7575-42BE-BC5F-B66F08BB6BCA}" dt="2024-09-10T15:29:57.111" v="0" actId="47"/>
        <pc:sldMasterMkLst>
          <pc:docMk/>
          <pc:sldMasterMk cId="2662067314" sldId="2147483756"/>
        </pc:sldMasterMkLst>
        <pc:sldLayoutChg chg="del">
          <pc:chgData name="Wendy Smith" userId="24a63624-8c86-49a1-b718-7d84bbece3ae" providerId="ADAL" clId="{1ACB695D-7575-42BE-BC5F-B66F08BB6BCA}" dt="2024-09-10T15:29:57.111" v="0" actId="47"/>
          <pc:sldLayoutMkLst>
            <pc:docMk/>
            <pc:sldMasterMk cId="2662067314" sldId="2147483756"/>
            <pc:sldLayoutMk cId="3153490945" sldId="2147483757"/>
          </pc:sldLayoutMkLst>
        </pc:sldLayoutChg>
        <pc:sldLayoutChg chg="del">
          <pc:chgData name="Wendy Smith" userId="24a63624-8c86-49a1-b718-7d84bbece3ae" providerId="ADAL" clId="{1ACB695D-7575-42BE-BC5F-B66F08BB6BCA}" dt="2024-09-10T15:29:57.111" v="0" actId="47"/>
          <pc:sldLayoutMkLst>
            <pc:docMk/>
            <pc:sldMasterMk cId="2662067314" sldId="2147483756"/>
            <pc:sldLayoutMk cId="680852573" sldId="2147483758"/>
          </pc:sldLayoutMkLst>
        </pc:sldLayoutChg>
        <pc:sldLayoutChg chg="del">
          <pc:chgData name="Wendy Smith" userId="24a63624-8c86-49a1-b718-7d84bbece3ae" providerId="ADAL" clId="{1ACB695D-7575-42BE-BC5F-B66F08BB6BCA}" dt="2024-09-10T15:29:57.111" v="0" actId="47"/>
          <pc:sldLayoutMkLst>
            <pc:docMk/>
            <pc:sldMasterMk cId="2662067314" sldId="2147483756"/>
            <pc:sldLayoutMk cId="1255659093" sldId="2147483759"/>
          </pc:sldLayoutMkLst>
        </pc:sldLayoutChg>
        <pc:sldLayoutChg chg="del">
          <pc:chgData name="Wendy Smith" userId="24a63624-8c86-49a1-b718-7d84bbece3ae" providerId="ADAL" clId="{1ACB695D-7575-42BE-BC5F-B66F08BB6BCA}" dt="2024-09-10T15:29:57.111" v="0" actId="47"/>
          <pc:sldLayoutMkLst>
            <pc:docMk/>
            <pc:sldMasterMk cId="2662067314" sldId="2147483756"/>
            <pc:sldLayoutMk cId="2909727617" sldId="2147483760"/>
          </pc:sldLayoutMkLst>
        </pc:sldLayoutChg>
        <pc:sldLayoutChg chg="del">
          <pc:chgData name="Wendy Smith" userId="24a63624-8c86-49a1-b718-7d84bbece3ae" providerId="ADAL" clId="{1ACB695D-7575-42BE-BC5F-B66F08BB6BCA}" dt="2024-09-10T15:29:57.111" v="0" actId="47"/>
          <pc:sldLayoutMkLst>
            <pc:docMk/>
            <pc:sldMasterMk cId="2662067314" sldId="2147483756"/>
            <pc:sldLayoutMk cId="1310003831" sldId="2147483761"/>
          </pc:sldLayoutMkLst>
        </pc:sldLayoutChg>
        <pc:sldLayoutChg chg="del">
          <pc:chgData name="Wendy Smith" userId="24a63624-8c86-49a1-b718-7d84bbece3ae" providerId="ADAL" clId="{1ACB695D-7575-42BE-BC5F-B66F08BB6BCA}" dt="2024-09-10T15:29:57.111" v="0" actId="47"/>
          <pc:sldLayoutMkLst>
            <pc:docMk/>
            <pc:sldMasterMk cId="2662067314" sldId="2147483756"/>
            <pc:sldLayoutMk cId="3983657712" sldId="2147483762"/>
          </pc:sldLayoutMkLst>
        </pc:sldLayoutChg>
        <pc:sldLayoutChg chg="del">
          <pc:chgData name="Wendy Smith" userId="24a63624-8c86-49a1-b718-7d84bbece3ae" providerId="ADAL" clId="{1ACB695D-7575-42BE-BC5F-B66F08BB6BCA}" dt="2024-09-10T15:29:57.111" v="0" actId="47"/>
          <pc:sldLayoutMkLst>
            <pc:docMk/>
            <pc:sldMasterMk cId="2662067314" sldId="2147483756"/>
            <pc:sldLayoutMk cId="3815870676" sldId="2147483763"/>
          </pc:sldLayoutMkLst>
        </pc:sldLayoutChg>
        <pc:sldLayoutChg chg="del">
          <pc:chgData name="Wendy Smith" userId="24a63624-8c86-49a1-b718-7d84bbece3ae" providerId="ADAL" clId="{1ACB695D-7575-42BE-BC5F-B66F08BB6BCA}" dt="2024-09-10T15:29:57.111" v="0" actId="47"/>
          <pc:sldLayoutMkLst>
            <pc:docMk/>
            <pc:sldMasterMk cId="2662067314" sldId="2147483756"/>
            <pc:sldLayoutMk cId="3517484988" sldId="2147483764"/>
          </pc:sldLayoutMkLst>
        </pc:sldLayoutChg>
        <pc:sldLayoutChg chg="del">
          <pc:chgData name="Wendy Smith" userId="24a63624-8c86-49a1-b718-7d84bbece3ae" providerId="ADAL" clId="{1ACB695D-7575-42BE-BC5F-B66F08BB6BCA}" dt="2024-09-10T15:29:57.111" v="0" actId="47"/>
          <pc:sldLayoutMkLst>
            <pc:docMk/>
            <pc:sldMasterMk cId="2662067314" sldId="2147483756"/>
            <pc:sldLayoutMk cId="1007665570" sldId="2147483765"/>
          </pc:sldLayoutMkLst>
        </pc:sldLayoutChg>
        <pc:sldLayoutChg chg="del">
          <pc:chgData name="Wendy Smith" userId="24a63624-8c86-49a1-b718-7d84bbece3ae" providerId="ADAL" clId="{1ACB695D-7575-42BE-BC5F-B66F08BB6BCA}" dt="2024-09-10T15:29:57.111" v="0" actId="47"/>
          <pc:sldLayoutMkLst>
            <pc:docMk/>
            <pc:sldMasterMk cId="2662067314" sldId="2147483756"/>
            <pc:sldLayoutMk cId="286392394" sldId="214748376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embeddings/oleObject10.bin"/></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embeddings/oleObject11.bin"/></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5.xml"/><Relationship Id="rId4" Type="http://schemas.openxmlformats.org/officeDocument/2006/relationships/oleObject" Target="../embeddings/oleObject12.bin"/></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chartUserShapes" Target="../drawings/drawing6.xml"/><Relationship Id="rId4" Type="http://schemas.openxmlformats.org/officeDocument/2006/relationships/oleObject" Target="../embeddings/oleObject13.bin"/></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embeddings/oleObject14.bin"/></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embeddings/oleObject15.bin"/></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embeddings/oleObject16.bin"/></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embeddings/oleObject17.bin"/></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5.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3.xml"/><Relationship Id="rId4" Type="http://schemas.openxmlformats.org/officeDocument/2006/relationships/oleObject" Target="../embeddings/oleObject6.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7.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8.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4.xml"/><Relationship Id="rId4" Type="http://schemas.openxmlformats.org/officeDocument/2006/relationships/oleObject" Target="../embeddings/oleObject9.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b="1" dirty="0"/>
              <a:t>Kentucky</a:t>
            </a:r>
          </a:p>
          <a:p>
            <a:pPr>
              <a:defRPr/>
            </a:pPr>
            <a:r>
              <a:rPr lang="en-US" b="1" dirty="0"/>
              <a:t>Multifamily Rental Vacancy Rate (Vacant Units) by Program Type</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25597D"/>
            </a:solidFill>
            <a:ln>
              <a:solidFill>
                <a:schemeClr val="tx1"/>
              </a:solidFill>
            </a:ln>
            <a:effectLst>
              <a:outerShdw blurRad="50800" dist="38100" algn="l" rotWithShape="0">
                <a:prstClr val="black">
                  <a:alpha val="40000"/>
                </a:prstClr>
              </a:outerShdw>
            </a:effectLst>
          </c:spPr>
          <c:invertIfNegative val="0"/>
          <c:dLbls>
            <c:dLbl>
              <c:idx val="0"/>
              <c:layout>
                <c:manualLayout>
                  <c:x val="2.7777777777777267E-3"/>
                  <c:y val="1.96439419513781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825-4E6F-AE55-CC20D3E362BB}"/>
                </c:ext>
              </c:extLst>
            </c:dLbl>
            <c:dLbl>
              <c:idx val="1"/>
              <c:layout>
                <c:manualLayout>
                  <c:x val="-2.7777777777777779E-3"/>
                  <c:y val="7.16191828506840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825-4E6F-AE55-CC20D3E362BB}"/>
                </c:ext>
              </c:extLst>
            </c:dLbl>
            <c:dLbl>
              <c:idx val="2"/>
              <c:layout>
                <c:manualLayout>
                  <c:x val="-5.5555555555556572E-3"/>
                  <c:y val="9.82197097568898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825-4E6F-AE55-CC20D3E362BB}"/>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Vacancies!$A$2:$A$4</c:f>
              <c:strCache>
                <c:ptCount val="3"/>
                <c:pt idx="0">
                  <c:v>Market-Rate</c:v>
                </c:pt>
                <c:pt idx="1">
                  <c:v>Tax Credit</c:v>
                </c:pt>
                <c:pt idx="2">
                  <c:v>Government Subsidized</c:v>
                </c:pt>
              </c:strCache>
            </c:strRef>
          </c:cat>
          <c:val>
            <c:numRef>
              <c:f>Vacancies!$B$2:$B$4</c:f>
              <c:numCache>
                <c:formatCode>0.0%</c:formatCode>
                <c:ptCount val="3"/>
                <c:pt idx="0">
                  <c:v>3.4000000000000002E-2</c:v>
                </c:pt>
                <c:pt idx="1">
                  <c:v>2.4E-2</c:v>
                </c:pt>
                <c:pt idx="2">
                  <c:v>6.0000000000000001E-3</c:v>
                </c:pt>
              </c:numCache>
            </c:numRef>
          </c:val>
          <c:extLst>
            <c:ext xmlns:c16="http://schemas.microsoft.com/office/drawing/2014/chart" uri="{C3380CC4-5D6E-409C-BE32-E72D297353CC}">
              <c16:uniqueId val="{00000003-6825-4E6F-AE55-CC20D3E362BB}"/>
            </c:ext>
          </c:extLst>
        </c:ser>
        <c:dLbls>
          <c:showLegendKey val="0"/>
          <c:showVal val="0"/>
          <c:showCatName val="0"/>
          <c:showSerName val="0"/>
          <c:showPercent val="0"/>
          <c:showBubbleSize val="0"/>
        </c:dLbls>
        <c:gapWidth val="50"/>
        <c:overlap val="-27"/>
        <c:axId val="222645199"/>
        <c:axId val="74434911"/>
      </c:barChart>
      <c:catAx>
        <c:axId val="222645199"/>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Program Type</a:t>
                </a:r>
              </a:p>
            </c:rich>
          </c:tx>
          <c:layout>
            <c:manualLayout>
              <c:xMode val="edge"/>
              <c:yMode val="edge"/>
              <c:x val="0.40568635170603679"/>
              <c:y val="0.8697989473476618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74434911"/>
        <c:crosses val="autoZero"/>
        <c:auto val="1"/>
        <c:lblAlgn val="ctr"/>
        <c:lblOffset val="100"/>
        <c:noMultiLvlLbl val="0"/>
      </c:catAx>
      <c:valAx>
        <c:axId val="74434911"/>
        <c:scaling>
          <c:orientation val="minMax"/>
          <c:max val="4.0000000000000008E-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Vacancy Rate</a:t>
                </a:r>
              </a:p>
            </c:rich>
          </c:tx>
          <c:layout>
            <c:manualLayout>
              <c:xMode val="edge"/>
              <c:yMode val="edge"/>
              <c:x val="1.9444444444444445E-2"/>
              <c:y val="0.43933621286443481"/>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22645199"/>
        <c:crosses val="autoZero"/>
        <c:crossBetween val="between"/>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a:outerShdw blurRad="50800" dist="38100" dir="2700000" algn="tl" rotWithShape="0">
        <a:prstClr val="black">
          <a:alpha val="40000"/>
        </a:prstClr>
      </a:outerShdw>
    </a:effectLst>
  </c:spPr>
  <c:txPr>
    <a:bodyPr/>
    <a:lstStyle/>
    <a:p>
      <a:pPr>
        <a:defRPr sz="2400"/>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solidFill>
                  <a:schemeClr val="tx1"/>
                </a:solidFill>
              </a:rPr>
              <a:t>Subsidized</a:t>
            </a:r>
            <a:r>
              <a:rPr lang="en-US" b="1" baseline="0">
                <a:solidFill>
                  <a:schemeClr val="tx1"/>
                </a:solidFill>
              </a:rPr>
              <a:t> Waiting List (Households) by County</a:t>
            </a:r>
            <a:endParaRPr lang="en-US" b="1">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25597D"/>
            </a:solidFill>
            <a:ln>
              <a:solidFill>
                <a:schemeClr val="tx1"/>
              </a:solidFill>
            </a:ln>
            <a:effectLst>
              <a:outerShdw blurRad="50800" dist="38100" algn="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'GSS Wait by County'!$A$2:$A$16</c:f>
              <c:strCache>
                <c:ptCount val="15"/>
                <c:pt idx="0">
                  <c:v>Christian</c:v>
                </c:pt>
                <c:pt idx="1">
                  <c:v>Hardin</c:v>
                </c:pt>
                <c:pt idx="2">
                  <c:v>Jefferson</c:v>
                </c:pt>
                <c:pt idx="3">
                  <c:v>Floyd</c:v>
                </c:pt>
                <c:pt idx="4">
                  <c:v>Martin</c:v>
                </c:pt>
                <c:pt idx="5">
                  <c:v>Johnson</c:v>
                </c:pt>
                <c:pt idx="6">
                  <c:v>Laurel</c:v>
                </c:pt>
                <c:pt idx="7">
                  <c:v>Fayette</c:v>
                </c:pt>
                <c:pt idx="8">
                  <c:v>Franklin</c:v>
                </c:pt>
                <c:pt idx="9">
                  <c:v>Mason</c:v>
                </c:pt>
                <c:pt idx="10">
                  <c:v>Clark</c:v>
                </c:pt>
                <c:pt idx="11">
                  <c:v>Jessamine</c:v>
                </c:pt>
                <c:pt idx="12">
                  <c:v>Pike</c:v>
                </c:pt>
                <c:pt idx="13">
                  <c:v>Russell</c:v>
                </c:pt>
                <c:pt idx="14">
                  <c:v>Rowan</c:v>
                </c:pt>
              </c:strCache>
            </c:strRef>
          </c:cat>
          <c:val>
            <c:numRef>
              <c:f>'GSS Wait by County'!$B$2:$B$16</c:f>
              <c:numCache>
                <c:formatCode>General</c:formatCode>
                <c:ptCount val="15"/>
                <c:pt idx="0" formatCode="#,##0">
                  <c:v>1095</c:v>
                </c:pt>
                <c:pt idx="1">
                  <c:v>535</c:v>
                </c:pt>
                <c:pt idx="2">
                  <c:v>445</c:v>
                </c:pt>
                <c:pt idx="3">
                  <c:v>433</c:v>
                </c:pt>
                <c:pt idx="4">
                  <c:v>433</c:v>
                </c:pt>
                <c:pt idx="5">
                  <c:v>432</c:v>
                </c:pt>
                <c:pt idx="6">
                  <c:v>394</c:v>
                </c:pt>
                <c:pt idx="7">
                  <c:v>345</c:v>
                </c:pt>
                <c:pt idx="8">
                  <c:v>331</c:v>
                </c:pt>
                <c:pt idx="9">
                  <c:v>331</c:v>
                </c:pt>
                <c:pt idx="10">
                  <c:v>327</c:v>
                </c:pt>
                <c:pt idx="11">
                  <c:v>300</c:v>
                </c:pt>
                <c:pt idx="12">
                  <c:v>268</c:v>
                </c:pt>
                <c:pt idx="13">
                  <c:v>224</c:v>
                </c:pt>
                <c:pt idx="14">
                  <c:v>176</c:v>
                </c:pt>
              </c:numCache>
            </c:numRef>
          </c:val>
          <c:extLst>
            <c:ext xmlns:c16="http://schemas.microsoft.com/office/drawing/2014/chart" uri="{C3380CC4-5D6E-409C-BE32-E72D297353CC}">
              <c16:uniqueId val="{00000000-6747-4383-90C1-8E649E90ABE9}"/>
            </c:ext>
          </c:extLst>
        </c:ser>
        <c:dLbls>
          <c:showLegendKey val="0"/>
          <c:showVal val="0"/>
          <c:showCatName val="0"/>
          <c:showSerName val="0"/>
          <c:showPercent val="0"/>
          <c:showBubbleSize val="0"/>
        </c:dLbls>
        <c:gapWidth val="70"/>
        <c:overlap val="-27"/>
        <c:axId val="1064113456"/>
        <c:axId val="1064114416"/>
      </c:barChart>
      <c:catAx>
        <c:axId val="1064113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64114416"/>
        <c:crosses val="autoZero"/>
        <c:auto val="1"/>
        <c:lblAlgn val="ctr"/>
        <c:lblOffset val="100"/>
        <c:noMultiLvlLbl val="0"/>
      </c:catAx>
      <c:valAx>
        <c:axId val="10641144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064113456"/>
        <c:crosses val="autoZero"/>
        <c:crossBetween val="between"/>
      </c:valAx>
      <c:spPr>
        <a:solidFill>
          <a:schemeClr val="bg1">
            <a:lumMod val="95000"/>
          </a:schemeClr>
        </a:solid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r>
              <a:rPr lang="en-US" b="1" i="0" baseline="0">
                <a:solidFill>
                  <a:schemeClr val="tx1"/>
                </a:solidFill>
              </a:rPr>
              <a:t>Subsidized Waiting List (Households) by County (continued)</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25597D"/>
            </a:solidFill>
            <a:ln>
              <a:solidFill>
                <a:schemeClr val="tx1"/>
              </a:solidFill>
            </a:ln>
            <a:effectLst>
              <a:outerShdw blurRad="50800" dist="38100" algn="l" rotWithShape="0">
                <a:prstClr val="black">
                  <a:alpha val="40000"/>
                </a:prstClr>
              </a:outerShdw>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'GSS Wait by County'!$A$17:$A$31</c:f>
              <c:strCache>
                <c:ptCount val="15"/>
                <c:pt idx="0">
                  <c:v>Greenup</c:v>
                </c:pt>
                <c:pt idx="1">
                  <c:v>Campbell</c:v>
                </c:pt>
                <c:pt idx="2">
                  <c:v>Allen</c:v>
                </c:pt>
                <c:pt idx="3">
                  <c:v>Nelson</c:v>
                </c:pt>
                <c:pt idx="4">
                  <c:v>Boyd</c:v>
                </c:pt>
                <c:pt idx="5">
                  <c:v>Perry</c:v>
                </c:pt>
                <c:pt idx="6">
                  <c:v>Madison</c:v>
                </c:pt>
                <c:pt idx="7">
                  <c:v>Spencer</c:v>
                </c:pt>
                <c:pt idx="8">
                  <c:v>Warren</c:v>
                </c:pt>
                <c:pt idx="9">
                  <c:v>Knox</c:v>
                </c:pt>
                <c:pt idx="10">
                  <c:v>Kenton</c:v>
                </c:pt>
                <c:pt idx="11">
                  <c:v>Monroe</c:v>
                </c:pt>
                <c:pt idx="12">
                  <c:v>Barren</c:v>
                </c:pt>
                <c:pt idx="13">
                  <c:v>Adair</c:v>
                </c:pt>
                <c:pt idx="14">
                  <c:v>Henry</c:v>
                </c:pt>
              </c:strCache>
            </c:strRef>
          </c:cat>
          <c:val>
            <c:numRef>
              <c:f>'GSS Wait by County'!$B$17:$B$31</c:f>
              <c:numCache>
                <c:formatCode>General</c:formatCode>
                <c:ptCount val="15"/>
                <c:pt idx="0">
                  <c:v>175</c:v>
                </c:pt>
                <c:pt idx="1">
                  <c:v>174</c:v>
                </c:pt>
                <c:pt idx="2">
                  <c:v>170</c:v>
                </c:pt>
                <c:pt idx="3">
                  <c:v>168</c:v>
                </c:pt>
                <c:pt idx="4">
                  <c:v>163</c:v>
                </c:pt>
                <c:pt idx="5">
                  <c:v>163</c:v>
                </c:pt>
                <c:pt idx="6">
                  <c:v>150</c:v>
                </c:pt>
                <c:pt idx="7">
                  <c:v>146</c:v>
                </c:pt>
                <c:pt idx="8">
                  <c:v>142</c:v>
                </c:pt>
                <c:pt idx="9">
                  <c:v>135</c:v>
                </c:pt>
                <c:pt idx="10">
                  <c:v>133</c:v>
                </c:pt>
                <c:pt idx="11">
                  <c:v>132</c:v>
                </c:pt>
                <c:pt idx="12">
                  <c:v>123</c:v>
                </c:pt>
                <c:pt idx="13">
                  <c:v>121</c:v>
                </c:pt>
                <c:pt idx="14">
                  <c:v>120</c:v>
                </c:pt>
              </c:numCache>
            </c:numRef>
          </c:val>
          <c:extLst>
            <c:ext xmlns:c16="http://schemas.microsoft.com/office/drawing/2014/chart" uri="{C3380CC4-5D6E-409C-BE32-E72D297353CC}">
              <c16:uniqueId val="{00000000-0A6B-486E-B371-E63A1516CCA5}"/>
            </c:ext>
          </c:extLst>
        </c:ser>
        <c:dLbls>
          <c:showLegendKey val="0"/>
          <c:showVal val="0"/>
          <c:showCatName val="0"/>
          <c:showSerName val="0"/>
          <c:showPercent val="0"/>
          <c:showBubbleSize val="0"/>
        </c:dLbls>
        <c:gapWidth val="70"/>
        <c:overlap val="-27"/>
        <c:axId val="990367408"/>
        <c:axId val="990374128"/>
      </c:barChart>
      <c:catAx>
        <c:axId val="990367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90374128"/>
        <c:crosses val="autoZero"/>
        <c:auto val="1"/>
        <c:lblAlgn val="ctr"/>
        <c:lblOffset val="100"/>
        <c:noMultiLvlLbl val="0"/>
      </c:catAx>
      <c:valAx>
        <c:axId val="990374128"/>
        <c:scaling>
          <c:orientation val="minMax"/>
          <c:max val="12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90367408"/>
        <c:crosses val="autoZero"/>
        <c:crossBetween val="between"/>
      </c:valAx>
      <c:spPr>
        <a:solidFill>
          <a:schemeClr val="bg1">
            <a:lumMod val="95000"/>
          </a:schemeClr>
        </a:solid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1200"/>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r>
              <a:rPr lang="en-US"/>
              <a:t>Number of Counties by For-Sale Availability Rate Range</a:t>
            </a:r>
          </a:p>
        </c:rich>
      </c:tx>
      <c:layout>
        <c:manualLayout>
          <c:xMode val="edge"/>
          <c:yMode val="edge"/>
          <c:x val="0.16731422186330883"/>
          <c:y val="3.5756875987568007E-2"/>
        </c:manualLayout>
      </c:layout>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3646844992068198E-2"/>
          <c:y val="0.12838122977721819"/>
          <c:w val="0.88588064899138519"/>
          <c:h val="0.71545412172446543"/>
        </c:manualLayout>
      </c:layout>
      <c:barChart>
        <c:barDir val="col"/>
        <c:grouping val="clustered"/>
        <c:varyColors val="0"/>
        <c:ser>
          <c:idx val="0"/>
          <c:order val="0"/>
          <c:spPr>
            <a:solidFill>
              <a:srgbClr val="25597D"/>
            </a:solidFill>
            <a:ln>
              <a:solidFill>
                <a:schemeClr val="tx1"/>
              </a:solidFill>
            </a:ln>
            <a:effectLst>
              <a:outerShdw blurRad="50800" dist="38100" algn="l" rotWithShape="0">
                <a:prstClr val="black">
                  <a:alpha val="40000"/>
                </a:prstClr>
              </a:outerShdw>
            </a:effectLst>
          </c:spPr>
          <c:invertIfNegative val="0"/>
          <c:dPt>
            <c:idx val="0"/>
            <c:invertIfNegative val="0"/>
            <c:bubble3D val="0"/>
            <c:spPr>
              <a:solidFill>
                <a:srgbClr val="FF3300"/>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1-7AC7-4844-9AA2-19FE9ED1AC34}"/>
              </c:ext>
            </c:extLst>
          </c:dPt>
          <c:dPt>
            <c:idx val="1"/>
            <c:invertIfNegative val="0"/>
            <c:bubble3D val="0"/>
            <c:spPr>
              <a:solidFill>
                <a:srgbClr val="DEEAF6"/>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3-7AC7-4844-9AA2-19FE9ED1AC34}"/>
              </c:ext>
            </c:extLst>
          </c:dPt>
          <c:dPt>
            <c:idx val="2"/>
            <c:invertIfNegative val="0"/>
            <c:bubble3D val="0"/>
            <c:spPr>
              <a:solidFill>
                <a:srgbClr val="5B97D3"/>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5-7AC7-4844-9AA2-19FE9ED1AC34}"/>
              </c:ext>
            </c:extLst>
          </c:dPt>
          <c:dPt>
            <c:idx val="4"/>
            <c:invertIfNegative val="0"/>
            <c:bubble3D val="0"/>
            <c:spPr>
              <a:solidFill>
                <a:schemeClr val="accent6">
                  <a:lumMod val="60000"/>
                  <a:lumOff val="40000"/>
                </a:schemeClr>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7-7AC7-4844-9AA2-19FE9ED1AC34}"/>
              </c:ext>
            </c:extLst>
          </c:dPt>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'Avail For-Sale Graphs'!$D$2:$D$6</c:f>
              <c:strCache>
                <c:ptCount val="5"/>
                <c:pt idx="0">
                  <c:v>0.1%-0.3%</c:v>
                </c:pt>
                <c:pt idx="1">
                  <c:v>0.4%-0.6%</c:v>
                </c:pt>
                <c:pt idx="2">
                  <c:v>0.7%-0.9%</c:v>
                </c:pt>
                <c:pt idx="3">
                  <c:v>1.0%-1.9%</c:v>
                </c:pt>
                <c:pt idx="4">
                  <c:v>2.0%+</c:v>
                </c:pt>
              </c:strCache>
            </c:strRef>
          </c:cat>
          <c:val>
            <c:numRef>
              <c:f>'Avail For-Sale Graphs'!$E$2:$E$6</c:f>
              <c:numCache>
                <c:formatCode>General</c:formatCode>
                <c:ptCount val="5"/>
                <c:pt idx="0">
                  <c:v>33</c:v>
                </c:pt>
                <c:pt idx="1">
                  <c:v>50</c:v>
                </c:pt>
                <c:pt idx="2">
                  <c:v>30</c:v>
                </c:pt>
                <c:pt idx="3">
                  <c:v>6</c:v>
                </c:pt>
                <c:pt idx="4">
                  <c:v>1</c:v>
                </c:pt>
              </c:numCache>
            </c:numRef>
          </c:val>
          <c:extLst>
            <c:ext xmlns:c16="http://schemas.microsoft.com/office/drawing/2014/chart" uri="{C3380CC4-5D6E-409C-BE32-E72D297353CC}">
              <c16:uniqueId val="{00000008-7AC7-4844-9AA2-19FE9ED1AC34}"/>
            </c:ext>
          </c:extLst>
        </c:ser>
        <c:dLbls>
          <c:showLegendKey val="0"/>
          <c:showVal val="0"/>
          <c:showCatName val="0"/>
          <c:showSerName val="0"/>
          <c:showPercent val="0"/>
          <c:showBubbleSize val="0"/>
        </c:dLbls>
        <c:gapWidth val="60"/>
        <c:overlap val="-27"/>
        <c:axId val="1710121279"/>
        <c:axId val="1710131839"/>
      </c:barChart>
      <c:catAx>
        <c:axId val="1710121279"/>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Availability Rate Range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710131839"/>
        <c:crosses val="autoZero"/>
        <c:auto val="1"/>
        <c:lblAlgn val="ctr"/>
        <c:lblOffset val="100"/>
        <c:noMultiLvlLbl val="0"/>
      </c:catAx>
      <c:valAx>
        <c:axId val="17101318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Number of Counties</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710121279"/>
        <c:crosses val="autoZero"/>
        <c:crossBetween val="between"/>
      </c:valAx>
      <c:spPr>
        <a:solidFill>
          <a:schemeClr val="bg1">
            <a:lumMod val="95000"/>
          </a:schemeClr>
        </a:solidFill>
        <a:ln>
          <a:noFill/>
        </a:ln>
        <a:effectLst/>
      </c:spPr>
    </c:plotArea>
    <c:plotVisOnly val="1"/>
    <c:dispBlanksAs val="gap"/>
    <c:showDLblsOverMax val="0"/>
  </c:chart>
  <c:spPr>
    <a:solidFill>
      <a:schemeClr val="bg1"/>
    </a:solidFill>
    <a:ln w="9525" cap="flat" cmpd="sng" algn="ctr">
      <a:solidFill>
        <a:schemeClr val="tx1"/>
      </a:solidFill>
      <a:round/>
    </a:ln>
    <a:effectLst>
      <a:outerShdw blurRad="50800" dist="38100" dir="2700000" algn="tl" rotWithShape="0">
        <a:prstClr val="black">
          <a:alpha val="40000"/>
        </a:prstClr>
      </a:outerShdw>
    </a:effectLst>
  </c:spPr>
  <c:txPr>
    <a:bodyPr/>
    <a:lstStyle/>
    <a:p>
      <a:pPr>
        <a:defRPr sz="1600" b="1"/>
      </a:pPr>
      <a:endParaRPr lang="en-US"/>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800" b="1" dirty="0">
                <a:solidFill>
                  <a:schemeClr val="tx1"/>
                </a:solidFill>
              </a:rPr>
              <a:t>Available</a:t>
            </a:r>
            <a:r>
              <a:rPr lang="en-US" sz="1800" b="1" baseline="0" dirty="0">
                <a:solidFill>
                  <a:schemeClr val="tx1"/>
                </a:solidFill>
              </a:rPr>
              <a:t> For-Sale Units by List Price Range</a:t>
            </a:r>
            <a:endParaRPr lang="en-US" sz="1800"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'State For-Sale by Price'!$B$5</c:f>
              <c:strCache>
                <c:ptCount val="1"/>
                <c:pt idx="0">
                  <c:v>Number</c:v>
                </c:pt>
              </c:strCache>
            </c:strRef>
          </c:tx>
          <c:spPr>
            <a:solidFill>
              <a:srgbClr val="25597D"/>
            </a:solidFill>
            <a:ln>
              <a:solidFill>
                <a:schemeClr val="tx1"/>
              </a:solidFill>
            </a:ln>
            <a:effectLst>
              <a:outerShdw blurRad="50800" dist="38100" algn="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'State For-Sale by Price'!$A$6:$A$9</c:f>
              <c:strCache>
                <c:ptCount val="4"/>
                <c:pt idx="0">
                  <c:v>&lt;$200,000</c:v>
                </c:pt>
                <c:pt idx="1">
                  <c:v>$200,000-$299,999</c:v>
                </c:pt>
                <c:pt idx="2">
                  <c:v>$300,000-$399,999</c:v>
                </c:pt>
                <c:pt idx="3">
                  <c:v>$400,000+</c:v>
                </c:pt>
              </c:strCache>
            </c:strRef>
          </c:cat>
          <c:val>
            <c:numRef>
              <c:f>'State For-Sale by Price'!$B$6:$B$9</c:f>
              <c:numCache>
                <c:formatCode>#,##0</c:formatCode>
                <c:ptCount val="4"/>
                <c:pt idx="0">
                  <c:v>1758</c:v>
                </c:pt>
                <c:pt idx="1">
                  <c:v>1654</c:v>
                </c:pt>
                <c:pt idx="2">
                  <c:v>1114</c:v>
                </c:pt>
                <c:pt idx="3">
                  <c:v>1488</c:v>
                </c:pt>
              </c:numCache>
            </c:numRef>
          </c:val>
          <c:extLst>
            <c:ext xmlns:c16="http://schemas.microsoft.com/office/drawing/2014/chart" uri="{C3380CC4-5D6E-409C-BE32-E72D297353CC}">
              <c16:uniqueId val="{00000000-F3B8-45D9-8403-7CA8D9958D29}"/>
            </c:ext>
          </c:extLst>
        </c:ser>
        <c:dLbls>
          <c:showLegendKey val="0"/>
          <c:showVal val="0"/>
          <c:showCatName val="0"/>
          <c:showSerName val="0"/>
          <c:showPercent val="0"/>
          <c:showBubbleSize val="0"/>
        </c:dLbls>
        <c:gapWidth val="80"/>
        <c:overlap val="-27"/>
        <c:axId val="1710150079"/>
        <c:axId val="1710164959"/>
      </c:barChart>
      <c:catAx>
        <c:axId val="1710150079"/>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b="1" dirty="0">
                    <a:solidFill>
                      <a:schemeClr val="tx1"/>
                    </a:solidFill>
                  </a:rPr>
                  <a:t>List</a:t>
                </a:r>
                <a:r>
                  <a:rPr lang="en-US" sz="1800" b="1" baseline="0" dirty="0">
                    <a:solidFill>
                      <a:schemeClr val="tx1"/>
                    </a:solidFill>
                  </a:rPr>
                  <a:t> Price Range</a:t>
                </a:r>
                <a:endParaRPr lang="en-US" sz="1800" b="1" dirty="0">
                  <a:solidFill>
                    <a:schemeClr val="tx1"/>
                  </a:solidFill>
                </a:endParaRPr>
              </a:p>
            </c:rich>
          </c:tx>
          <c:layout>
            <c:manualLayout>
              <c:xMode val="edge"/>
              <c:yMode val="edge"/>
              <c:x val="0.41143028927650566"/>
              <c:y val="0.9232734459544710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710164959"/>
        <c:crosses val="autoZero"/>
        <c:auto val="1"/>
        <c:lblAlgn val="ctr"/>
        <c:lblOffset val="100"/>
        <c:noMultiLvlLbl val="0"/>
      </c:catAx>
      <c:valAx>
        <c:axId val="17101649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rPr>
                  <a:t>For-Sale</a:t>
                </a:r>
                <a:r>
                  <a:rPr lang="en-US" baseline="0">
                    <a:solidFill>
                      <a:schemeClr val="tx1"/>
                    </a:solidFill>
                  </a:rPr>
                  <a:t> Units</a:t>
                </a:r>
                <a:endParaRPr lang="en-US">
                  <a:solidFill>
                    <a:schemeClr val="tx1"/>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10150079"/>
        <c:crosses val="autoZero"/>
        <c:crossBetween val="between"/>
      </c:valAx>
      <c:spPr>
        <a:solidFill>
          <a:schemeClr val="bg1">
            <a:lumMod val="95000"/>
          </a:schemeClr>
        </a:solidFill>
        <a:ln>
          <a:noFill/>
        </a:ln>
        <a:effectLst/>
      </c:spPr>
    </c:plotArea>
    <c:plotVisOnly val="1"/>
    <c:dispBlanksAs val="gap"/>
    <c:showDLblsOverMax val="0"/>
  </c:chart>
  <c:spPr>
    <a:solidFill>
      <a:schemeClr val="bg1"/>
    </a:solidFill>
    <a:ln w="9525" cap="flat" cmpd="sng" algn="ctr">
      <a:solidFill>
        <a:schemeClr val="tx1"/>
      </a:solidFill>
      <a:round/>
    </a:ln>
    <a:effectLst>
      <a:outerShdw blurRad="50800" dist="38100" dir="2700000" algn="tl" rotWithShape="0">
        <a:prstClr val="black">
          <a:alpha val="40000"/>
        </a:prstClr>
      </a:outerShdw>
    </a:effectLst>
  </c:spPr>
  <c:txPr>
    <a:bodyPr/>
    <a:lstStyle/>
    <a:p>
      <a:pPr>
        <a:defRPr/>
      </a:pPr>
      <a:endParaRPr lang="en-US"/>
    </a:p>
  </c:txPr>
  <c:externalData r:id="rId4">
    <c:autoUpdate val="0"/>
  </c:externalData>
  <c:userShapes r:id="rId5"/>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Number of Counties by Median Price Range</a:t>
            </a:r>
          </a:p>
        </c:rich>
      </c:tx>
      <c:layout>
        <c:manualLayout>
          <c:xMode val="edge"/>
          <c:yMode val="edge"/>
          <c:x val="0.14768273623916667"/>
          <c:y val="4.662004662004662E-3"/>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25597D"/>
            </a:solidFill>
            <a:ln>
              <a:solidFill>
                <a:schemeClr val="tx1"/>
              </a:solidFill>
            </a:ln>
            <a:effectLst>
              <a:outerShdw blurRad="50800" dist="38100" algn="l" rotWithShape="0">
                <a:prstClr val="black">
                  <a:alpha val="40000"/>
                </a:prstClr>
              </a:outerShdw>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'Avail For-Sale Graphs'!$W$3:$W$6</c:f>
              <c:strCache>
                <c:ptCount val="4"/>
                <c:pt idx="0">
                  <c:v>&lt;$200,000</c:v>
                </c:pt>
                <c:pt idx="1">
                  <c:v>$200k-$299k</c:v>
                </c:pt>
                <c:pt idx="2">
                  <c:v>$300k-$399k</c:v>
                </c:pt>
                <c:pt idx="3">
                  <c:v>$400k+</c:v>
                </c:pt>
              </c:strCache>
            </c:strRef>
          </c:cat>
          <c:val>
            <c:numRef>
              <c:f>'Avail For-Sale Graphs'!$X$3:$X$6</c:f>
              <c:numCache>
                <c:formatCode>General</c:formatCode>
                <c:ptCount val="4"/>
                <c:pt idx="0">
                  <c:v>33</c:v>
                </c:pt>
                <c:pt idx="1">
                  <c:v>61</c:v>
                </c:pt>
                <c:pt idx="2">
                  <c:v>20</c:v>
                </c:pt>
                <c:pt idx="3">
                  <c:v>6</c:v>
                </c:pt>
              </c:numCache>
            </c:numRef>
          </c:val>
          <c:extLst>
            <c:ext xmlns:c16="http://schemas.microsoft.com/office/drawing/2014/chart" uri="{C3380CC4-5D6E-409C-BE32-E72D297353CC}">
              <c16:uniqueId val="{00000000-D5E9-4DF5-B4F8-36B42CC69DC8}"/>
            </c:ext>
          </c:extLst>
        </c:ser>
        <c:dLbls>
          <c:showLegendKey val="0"/>
          <c:showVal val="0"/>
          <c:showCatName val="0"/>
          <c:showSerName val="0"/>
          <c:showPercent val="0"/>
          <c:showBubbleSize val="0"/>
        </c:dLbls>
        <c:gapWidth val="80"/>
        <c:overlap val="-27"/>
        <c:axId val="225217920"/>
        <c:axId val="225238080"/>
      </c:barChart>
      <c:catAx>
        <c:axId val="22521792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Median For-Sale Price Range</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25238080"/>
        <c:crosses val="autoZero"/>
        <c:auto val="1"/>
        <c:lblAlgn val="ctr"/>
        <c:lblOffset val="100"/>
        <c:noMultiLvlLbl val="0"/>
      </c:catAx>
      <c:valAx>
        <c:axId val="2252380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Number of Counties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25217920"/>
        <c:crosses val="autoZero"/>
        <c:crossBetween val="between"/>
      </c:valAx>
      <c:spPr>
        <a:solidFill>
          <a:schemeClr val="bg1">
            <a:lumMod val="95000"/>
          </a:schemeClr>
        </a:solidFill>
        <a:ln>
          <a:noFill/>
        </a:ln>
        <a:effectLst/>
      </c:spPr>
    </c:plotArea>
    <c:plotVisOnly val="1"/>
    <c:dispBlanksAs val="gap"/>
    <c:showDLblsOverMax val="0"/>
  </c:chart>
  <c:spPr>
    <a:solidFill>
      <a:schemeClr val="bg1"/>
    </a:solidFill>
    <a:ln w="9525" cap="flat" cmpd="sng" algn="ctr">
      <a:solidFill>
        <a:schemeClr val="tx1"/>
      </a:solidFill>
      <a:round/>
    </a:ln>
    <a:effectLst>
      <a:outerShdw blurRad="50800" dist="38100" algn="l" rotWithShape="0">
        <a:prstClr val="black">
          <a:alpha val="40000"/>
        </a:prstClr>
      </a:outerShdw>
    </a:effectLst>
  </c:spPr>
  <c:txPr>
    <a:bodyPr/>
    <a:lstStyle/>
    <a:p>
      <a:pPr>
        <a:defRPr sz="1600"/>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b="1" dirty="0"/>
              <a:t>Kentucky Overall Housing Gap by Area Median Income</a:t>
            </a:r>
          </a:p>
          <a:p>
            <a:pPr>
              <a:defRPr b="1"/>
            </a:pPr>
            <a:r>
              <a:rPr lang="en-US" b="1" dirty="0"/>
              <a:t>(2024/2029)</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'OA Gaps by AMHI'!$A$9</c:f>
              <c:strCache>
                <c:ptCount val="1"/>
                <c:pt idx="0">
                  <c:v>2024</c:v>
                </c:pt>
              </c:strCache>
            </c:strRef>
          </c:tx>
          <c:spPr>
            <a:solidFill>
              <a:srgbClr val="DEEAF6"/>
            </a:solidFill>
            <a:ln>
              <a:solidFill>
                <a:schemeClr val="tx1"/>
              </a:solidFill>
            </a:ln>
            <a:effectLst>
              <a:outerShdw blurRad="50800" dist="38100" algn="l" rotWithShape="0">
                <a:prstClr val="black">
                  <a:alpha val="40000"/>
                </a:prstClr>
              </a:outerShdw>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'OA Gaps by AMHI'!$B$8:$G$8</c:f>
              <c:strCache>
                <c:ptCount val="6"/>
                <c:pt idx="0">
                  <c:v>≤30%</c:v>
                </c:pt>
                <c:pt idx="1">
                  <c:v>31%-50%</c:v>
                </c:pt>
                <c:pt idx="2">
                  <c:v>51%-80%</c:v>
                </c:pt>
                <c:pt idx="3">
                  <c:v>81%-120%</c:v>
                </c:pt>
                <c:pt idx="4">
                  <c:v>121%-150%</c:v>
                </c:pt>
                <c:pt idx="5">
                  <c:v>151%+</c:v>
                </c:pt>
              </c:strCache>
            </c:strRef>
          </c:cat>
          <c:val>
            <c:numRef>
              <c:f>'OA Gaps by AMHI'!$B$9:$G$9</c:f>
              <c:numCache>
                <c:formatCode>0.0</c:formatCode>
                <c:ptCount val="6"/>
                <c:pt idx="0">
                  <c:v>79.8</c:v>
                </c:pt>
                <c:pt idx="1">
                  <c:v>33.299999999999997</c:v>
                </c:pt>
                <c:pt idx="2">
                  <c:v>31.8</c:v>
                </c:pt>
                <c:pt idx="3">
                  <c:v>25</c:v>
                </c:pt>
                <c:pt idx="4">
                  <c:v>15</c:v>
                </c:pt>
                <c:pt idx="5">
                  <c:v>21.3</c:v>
                </c:pt>
              </c:numCache>
            </c:numRef>
          </c:val>
          <c:extLst>
            <c:ext xmlns:c16="http://schemas.microsoft.com/office/drawing/2014/chart" uri="{C3380CC4-5D6E-409C-BE32-E72D297353CC}">
              <c16:uniqueId val="{00000000-40E9-4DD6-A389-497E95C7FC29}"/>
            </c:ext>
          </c:extLst>
        </c:ser>
        <c:ser>
          <c:idx val="1"/>
          <c:order val="1"/>
          <c:tx>
            <c:strRef>
              <c:f>'OA Gaps by AMHI'!$A$10</c:f>
              <c:strCache>
                <c:ptCount val="1"/>
                <c:pt idx="0">
                  <c:v>2029</c:v>
                </c:pt>
              </c:strCache>
            </c:strRef>
          </c:tx>
          <c:spPr>
            <a:solidFill>
              <a:srgbClr val="25597D"/>
            </a:solidFill>
            <a:ln>
              <a:solidFill>
                <a:schemeClr val="tx1"/>
              </a:solidFill>
            </a:ln>
            <a:effectLst>
              <a:outerShdw blurRad="50800" dist="38100" algn="l" rotWithShape="0">
                <a:prstClr val="black">
                  <a:alpha val="40000"/>
                </a:prstClr>
              </a:outerShdw>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'OA Gaps by AMHI'!$B$8:$G$8</c:f>
              <c:strCache>
                <c:ptCount val="6"/>
                <c:pt idx="0">
                  <c:v>≤30%</c:v>
                </c:pt>
                <c:pt idx="1">
                  <c:v>31%-50%</c:v>
                </c:pt>
                <c:pt idx="2">
                  <c:v>51%-80%</c:v>
                </c:pt>
                <c:pt idx="3">
                  <c:v>81%-120%</c:v>
                </c:pt>
                <c:pt idx="4">
                  <c:v>121%-150%</c:v>
                </c:pt>
                <c:pt idx="5">
                  <c:v>151%+</c:v>
                </c:pt>
              </c:strCache>
            </c:strRef>
          </c:cat>
          <c:val>
            <c:numRef>
              <c:f>'OA Gaps by AMHI'!$B$10:$G$10</c:f>
              <c:numCache>
                <c:formatCode>0.0</c:formatCode>
                <c:ptCount val="6"/>
                <c:pt idx="0">
                  <c:v>101</c:v>
                </c:pt>
                <c:pt idx="1">
                  <c:v>45.8</c:v>
                </c:pt>
                <c:pt idx="2">
                  <c:v>50.8</c:v>
                </c:pt>
                <c:pt idx="3">
                  <c:v>45.6</c:v>
                </c:pt>
                <c:pt idx="4">
                  <c:v>36.700000000000003</c:v>
                </c:pt>
                <c:pt idx="5">
                  <c:v>7.2</c:v>
                </c:pt>
              </c:numCache>
            </c:numRef>
          </c:val>
          <c:extLst>
            <c:ext xmlns:c16="http://schemas.microsoft.com/office/drawing/2014/chart" uri="{C3380CC4-5D6E-409C-BE32-E72D297353CC}">
              <c16:uniqueId val="{00000001-40E9-4DD6-A389-497E95C7FC29}"/>
            </c:ext>
          </c:extLst>
        </c:ser>
        <c:dLbls>
          <c:showLegendKey val="0"/>
          <c:showVal val="0"/>
          <c:showCatName val="0"/>
          <c:showSerName val="0"/>
          <c:showPercent val="0"/>
          <c:showBubbleSize val="0"/>
        </c:dLbls>
        <c:gapWidth val="80"/>
        <c:overlap val="-20"/>
        <c:axId val="1214054528"/>
        <c:axId val="1214055968"/>
      </c:barChart>
      <c:catAx>
        <c:axId val="1214054528"/>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b="1"/>
                  <a:t>Area Median Income Range</a:t>
                </a:r>
              </a:p>
            </c:rich>
          </c:tx>
          <c:layout>
            <c:manualLayout>
              <c:xMode val="edge"/>
              <c:yMode val="edge"/>
              <c:x val="0.37375708074230007"/>
              <c:y val="0.84463028328355505"/>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214055968"/>
        <c:crosses val="autoZero"/>
        <c:auto val="1"/>
        <c:lblAlgn val="ctr"/>
        <c:lblOffset val="100"/>
        <c:noMultiLvlLbl val="0"/>
      </c:catAx>
      <c:valAx>
        <c:axId val="1214055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Units (in thousands)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214054528"/>
        <c:crosses val="autoZero"/>
        <c:crossBetween val="between"/>
      </c:valAx>
      <c:spPr>
        <a:solidFill>
          <a:schemeClr val="bg1">
            <a:lumMod val="95000"/>
          </a:schemeClr>
        </a:solid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sz="2000"/>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b="1"/>
              <a:t>Kentucky Rental Housing Gap by Area Median Income</a:t>
            </a:r>
          </a:p>
          <a:p>
            <a:pPr>
              <a:defRPr b="1"/>
            </a:pPr>
            <a:r>
              <a:rPr lang="en-US" b="1"/>
              <a:t>(2024/2029)</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'Gaps by AMHI-Tenure'!$A$9</c:f>
              <c:strCache>
                <c:ptCount val="1"/>
                <c:pt idx="0">
                  <c:v>2024</c:v>
                </c:pt>
              </c:strCache>
            </c:strRef>
          </c:tx>
          <c:spPr>
            <a:solidFill>
              <a:srgbClr val="DEEAF6"/>
            </a:solidFill>
            <a:ln>
              <a:solidFill>
                <a:schemeClr val="tx1"/>
              </a:solidFill>
            </a:ln>
            <a:effectLst>
              <a:outerShdw blurRad="50800" dist="38100" algn="l" rotWithShape="0">
                <a:prstClr val="black">
                  <a:alpha val="40000"/>
                </a:prstClr>
              </a:outerShdw>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'Gaps by AMHI-Tenure'!$B$8:$G$8</c:f>
              <c:strCache>
                <c:ptCount val="6"/>
                <c:pt idx="0">
                  <c:v>≤30%</c:v>
                </c:pt>
                <c:pt idx="1">
                  <c:v>31%-50%</c:v>
                </c:pt>
                <c:pt idx="2">
                  <c:v>51%-80%</c:v>
                </c:pt>
                <c:pt idx="3">
                  <c:v>81%-120%</c:v>
                </c:pt>
                <c:pt idx="4">
                  <c:v>121%-150%</c:v>
                </c:pt>
                <c:pt idx="5">
                  <c:v>151%+</c:v>
                </c:pt>
              </c:strCache>
            </c:strRef>
          </c:cat>
          <c:val>
            <c:numRef>
              <c:f>'Gaps by AMHI-Tenure'!$B$9:$G$9</c:f>
              <c:numCache>
                <c:formatCode>0.0</c:formatCode>
                <c:ptCount val="6"/>
                <c:pt idx="0">
                  <c:v>60.4</c:v>
                </c:pt>
                <c:pt idx="1">
                  <c:v>19.2</c:v>
                </c:pt>
                <c:pt idx="2">
                  <c:v>13.2</c:v>
                </c:pt>
                <c:pt idx="3">
                  <c:v>7</c:v>
                </c:pt>
                <c:pt idx="4">
                  <c:v>1.1000000000000001</c:v>
                </c:pt>
                <c:pt idx="5">
                  <c:v>0.7</c:v>
                </c:pt>
              </c:numCache>
            </c:numRef>
          </c:val>
          <c:extLst>
            <c:ext xmlns:c16="http://schemas.microsoft.com/office/drawing/2014/chart" uri="{C3380CC4-5D6E-409C-BE32-E72D297353CC}">
              <c16:uniqueId val="{00000000-6C1C-4EAF-9CA9-17ED03C165A3}"/>
            </c:ext>
          </c:extLst>
        </c:ser>
        <c:ser>
          <c:idx val="1"/>
          <c:order val="1"/>
          <c:tx>
            <c:strRef>
              <c:f>'Gaps by AMHI-Tenure'!$A$10</c:f>
              <c:strCache>
                <c:ptCount val="1"/>
                <c:pt idx="0">
                  <c:v>2029</c:v>
                </c:pt>
              </c:strCache>
            </c:strRef>
          </c:tx>
          <c:spPr>
            <a:solidFill>
              <a:srgbClr val="25597D"/>
            </a:solidFill>
            <a:ln>
              <a:solidFill>
                <a:schemeClr val="tx1"/>
              </a:solidFill>
            </a:ln>
            <a:effectLst>
              <a:outerShdw blurRad="50800" dist="38100" algn="l" rotWithShape="0">
                <a:prstClr val="black">
                  <a:alpha val="40000"/>
                </a:prstClr>
              </a:outerShdw>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'Gaps by AMHI-Tenure'!$B$8:$G$8</c:f>
              <c:strCache>
                <c:ptCount val="6"/>
                <c:pt idx="0">
                  <c:v>≤30%</c:v>
                </c:pt>
                <c:pt idx="1">
                  <c:v>31%-50%</c:v>
                </c:pt>
                <c:pt idx="2">
                  <c:v>51%-80%</c:v>
                </c:pt>
                <c:pt idx="3">
                  <c:v>81%-120%</c:v>
                </c:pt>
                <c:pt idx="4">
                  <c:v>121%-150%</c:v>
                </c:pt>
                <c:pt idx="5">
                  <c:v>151%+</c:v>
                </c:pt>
              </c:strCache>
            </c:strRef>
          </c:cat>
          <c:val>
            <c:numRef>
              <c:f>'Gaps by AMHI-Tenure'!$B$10:$G$10</c:f>
              <c:numCache>
                <c:formatCode>0.0</c:formatCode>
                <c:ptCount val="6"/>
                <c:pt idx="0">
                  <c:v>77.599999999999994</c:v>
                </c:pt>
                <c:pt idx="1">
                  <c:v>21.2</c:v>
                </c:pt>
                <c:pt idx="2">
                  <c:v>18.5</c:v>
                </c:pt>
                <c:pt idx="3">
                  <c:v>12</c:v>
                </c:pt>
                <c:pt idx="4">
                  <c:v>7.7</c:v>
                </c:pt>
                <c:pt idx="5">
                  <c:v>2.2000000000000002</c:v>
                </c:pt>
              </c:numCache>
            </c:numRef>
          </c:val>
          <c:extLst>
            <c:ext xmlns:c16="http://schemas.microsoft.com/office/drawing/2014/chart" uri="{C3380CC4-5D6E-409C-BE32-E72D297353CC}">
              <c16:uniqueId val="{00000001-6C1C-4EAF-9CA9-17ED03C165A3}"/>
            </c:ext>
          </c:extLst>
        </c:ser>
        <c:dLbls>
          <c:showLegendKey val="0"/>
          <c:showVal val="0"/>
          <c:showCatName val="0"/>
          <c:showSerName val="0"/>
          <c:showPercent val="0"/>
          <c:showBubbleSize val="0"/>
        </c:dLbls>
        <c:gapWidth val="80"/>
        <c:overlap val="-20"/>
        <c:axId val="198188256"/>
        <c:axId val="198189216"/>
      </c:barChart>
      <c:catAx>
        <c:axId val="19818825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b="1" dirty="0"/>
                  <a:t>Area Median Income Range</a:t>
                </a:r>
              </a:p>
            </c:rich>
          </c:tx>
          <c:layout>
            <c:manualLayout>
              <c:xMode val="edge"/>
              <c:yMode val="edge"/>
              <c:x val="0.36260808503607422"/>
              <c:y val="0.834356194853115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98189216"/>
        <c:crosses val="autoZero"/>
        <c:auto val="1"/>
        <c:lblAlgn val="ctr"/>
        <c:lblOffset val="100"/>
        <c:noMultiLvlLbl val="0"/>
      </c:catAx>
      <c:valAx>
        <c:axId val="198189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Units (in thousands)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8188256"/>
        <c:crosses val="autoZero"/>
        <c:crossBetween val="between"/>
      </c:valAx>
      <c:spPr>
        <a:solidFill>
          <a:schemeClr val="bg1">
            <a:lumMod val="95000"/>
          </a:schemeClr>
        </a:solid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sz="2000"/>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dirty="0">
                <a:solidFill>
                  <a:srgbClr val="25597D"/>
                </a:solidFill>
              </a:rPr>
              <a:t>Kentucky For-Sale Housing Gap by Area Median Income </a:t>
            </a:r>
          </a:p>
          <a:p>
            <a:pPr>
              <a:defRPr/>
            </a:pPr>
            <a:r>
              <a:rPr lang="en-US" dirty="0">
                <a:solidFill>
                  <a:srgbClr val="25597D"/>
                </a:solidFill>
              </a:rPr>
              <a:t>(2024/2029)</a:t>
            </a:r>
          </a:p>
        </c:rich>
      </c:tx>
      <c:layout>
        <c:manualLayout>
          <c:xMode val="edge"/>
          <c:yMode val="edge"/>
          <c:x val="0.167051051924407"/>
          <c:y val="9.6762742806794835E-3"/>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5146934279571937E-2"/>
          <c:y val="0.16903324258625424"/>
          <c:w val="0.88252229406654692"/>
          <c:h val="0.61724890037871527"/>
        </c:manualLayout>
      </c:layout>
      <c:barChart>
        <c:barDir val="col"/>
        <c:grouping val="clustered"/>
        <c:varyColors val="0"/>
        <c:ser>
          <c:idx val="0"/>
          <c:order val="0"/>
          <c:tx>
            <c:strRef>
              <c:f>'Gaps by AMHI-Tenure'!$A$25</c:f>
              <c:strCache>
                <c:ptCount val="1"/>
                <c:pt idx="0">
                  <c:v>2024</c:v>
                </c:pt>
              </c:strCache>
            </c:strRef>
          </c:tx>
          <c:spPr>
            <a:solidFill>
              <a:srgbClr val="DEEAF6"/>
            </a:solidFill>
            <a:ln>
              <a:solidFill>
                <a:schemeClr val="tx1"/>
              </a:solidFill>
            </a:ln>
            <a:effectLst>
              <a:outerShdw blurRad="50800" dist="38100" algn="l" rotWithShape="0">
                <a:prstClr val="black">
                  <a:alpha val="40000"/>
                </a:prstClr>
              </a:outerShdw>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'Gaps by AMHI-Tenure'!$B$8:$G$8</c:f>
              <c:strCache>
                <c:ptCount val="6"/>
                <c:pt idx="0">
                  <c:v>≤30%</c:v>
                </c:pt>
                <c:pt idx="1">
                  <c:v>31%-50%</c:v>
                </c:pt>
                <c:pt idx="2">
                  <c:v>51%-80%</c:v>
                </c:pt>
                <c:pt idx="3">
                  <c:v>81%-120%</c:v>
                </c:pt>
                <c:pt idx="4">
                  <c:v>121%-150%</c:v>
                </c:pt>
                <c:pt idx="5">
                  <c:v>151%+</c:v>
                </c:pt>
              </c:strCache>
            </c:strRef>
          </c:cat>
          <c:val>
            <c:numRef>
              <c:f>'Gaps by AMHI-Tenure'!$B$25:$G$25</c:f>
              <c:numCache>
                <c:formatCode>0.0</c:formatCode>
                <c:ptCount val="6"/>
                <c:pt idx="0">
                  <c:v>19.399999999999999</c:v>
                </c:pt>
                <c:pt idx="1">
                  <c:v>14.2</c:v>
                </c:pt>
                <c:pt idx="2">
                  <c:v>18.600000000000001</c:v>
                </c:pt>
                <c:pt idx="3">
                  <c:v>18</c:v>
                </c:pt>
                <c:pt idx="4">
                  <c:v>13.9</c:v>
                </c:pt>
                <c:pt idx="5">
                  <c:v>20.6</c:v>
                </c:pt>
              </c:numCache>
            </c:numRef>
          </c:val>
          <c:extLst>
            <c:ext xmlns:c16="http://schemas.microsoft.com/office/drawing/2014/chart" uri="{C3380CC4-5D6E-409C-BE32-E72D297353CC}">
              <c16:uniqueId val="{00000000-DC76-494F-BD7C-8A02A8416D3A}"/>
            </c:ext>
          </c:extLst>
        </c:ser>
        <c:ser>
          <c:idx val="1"/>
          <c:order val="1"/>
          <c:tx>
            <c:strRef>
              <c:f>'Gaps by AMHI-Tenure'!$A$26</c:f>
              <c:strCache>
                <c:ptCount val="1"/>
                <c:pt idx="0">
                  <c:v>2029</c:v>
                </c:pt>
              </c:strCache>
            </c:strRef>
          </c:tx>
          <c:spPr>
            <a:solidFill>
              <a:srgbClr val="25597D"/>
            </a:solidFill>
            <a:ln>
              <a:solidFill>
                <a:schemeClr val="tx1"/>
              </a:solidFill>
            </a:ln>
            <a:effectLst>
              <a:outerShdw blurRad="50800" dist="38100" algn="l" rotWithShape="0">
                <a:prstClr val="black">
                  <a:alpha val="40000"/>
                </a:prstClr>
              </a:outerShdw>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'Gaps by AMHI-Tenure'!$B$8:$G$8</c:f>
              <c:strCache>
                <c:ptCount val="6"/>
                <c:pt idx="0">
                  <c:v>≤30%</c:v>
                </c:pt>
                <c:pt idx="1">
                  <c:v>31%-50%</c:v>
                </c:pt>
                <c:pt idx="2">
                  <c:v>51%-80%</c:v>
                </c:pt>
                <c:pt idx="3">
                  <c:v>81%-120%</c:v>
                </c:pt>
                <c:pt idx="4">
                  <c:v>121%-150%</c:v>
                </c:pt>
                <c:pt idx="5">
                  <c:v>151%+</c:v>
                </c:pt>
              </c:strCache>
            </c:strRef>
          </c:cat>
          <c:val>
            <c:numRef>
              <c:f>'Gaps by AMHI-Tenure'!$B$26:$G$26</c:f>
              <c:numCache>
                <c:formatCode>0.0</c:formatCode>
                <c:ptCount val="6"/>
                <c:pt idx="0">
                  <c:v>23.4</c:v>
                </c:pt>
                <c:pt idx="1">
                  <c:v>24.6</c:v>
                </c:pt>
                <c:pt idx="2">
                  <c:v>32.4</c:v>
                </c:pt>
                <c:pt idx="3">
                  <c:v>33.6</c:v>
                </c:pt>
                <c:pt idx="4">
                  <c:v>28.9</c:v>
                </c:pt>
                <c:pt idx="5">
                  <c:v>5</c:v>
                </c:pt>
              </c:numCache>
            </c:numRef>
          </c:val>
          <c:extLst>
            <c:ext xmlns:c16="http://schemas.microsoft.com/office/drawing/2014/chart" uri="{C3380CC4-5D6E-409C-BE32-E72D297353CC}">
              <c16:uniqueId val="{00000001-DC76-494F-BD7C-8A02A8416D3A}"/>
            </c:ext>
          </c:extLst>
        </c:ser>
        <c:dLbls>
          <c:showLegendKey val="0"/>
          <c:showVal val="0"/>
          <c:showCatName val="0"/>
          <c:showSerName val="0"/>
          <c:showPercent val="0"/>
          <c:showBubbleSize val="0"/>
        </c:dLbls>
        <c:gapWidth val="80"/>
        <c:overlap val="-20"/>
        <c:axId val="198188256"/>
        <c:axId val="198189216"/>
      </c:barChart>
      <c:catAx>
        <c:axId val="198188256"/>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a:t>Area Median Income Range</a:t>
                </a:r>
              </a:p>
            </c:rich>
          </c:tx>
          <c:layout>
            <c:manualLayout>
              <c:xMode val="edge"/>
              <c:yMode val="edge"/>
              <c:x val="0.39409126023709828"/>
              <c:y val="0.8648101358990955"/>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98189216"/>
        <c:crosses val="autoZero"/>
        <c:auto val="1"/>
        <c:lblAlgn val="ctr"/>
        <c:lblOffset val="100"/>
        <c:noMultiLvlLbl val="0"/>
      </c:catAx>
      <c:valAx>
        <c:axId val="198189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a:t>Units (in thousands)</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98188256"/>
        <c:crosses val="autoZero"/>
        <c:crossBetween val="between"/>
      </c:valAx>
      <c:spPr>
        <a:solidFill>
          <a:schemeClr val="bg1">
            <a:lumMod val="95000"/>
          </a:schemeClr>
        </a:solid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sz="2000" b="1"/>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456874082569627"/>
          <c:y val="0.10820242686904161"/>
          <c:w val="0.45301778383147345"/>
          <c:h val="0.82444965099819401"/>
        </c:manualLayout>
      </c:layout>
      <c:pieChart>
        <c:varyColors val="1"/>
        <c:ser>
          <c:idx val="0"/>
          <c:order val="0"/>
          <c:tx>
            <c:strRef>
              <c:f>Sheet1!$B$2</c:f>
              <c:strCache>
                <c:ptCount val="1"/>
                <c:pt idx="0">
                  <c:v>Rent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667-4A56-9F5C-194830FE611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667-4A56-9F5C-194830FE611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667-4A56-9F5C-194830FE611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667-4A56-9F5C-194830FE611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667-4A56-9F5C-194830FE611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667-4A56-9F5C-194830FE611A}"/>
              </c:ext>
            </c:extLst>
          </c:dPt>
          <c:dLbls>
            <c:dLbl>
              <c:idx val="0"/>
              <c:layout>
                <c:manualLayout>
                  <c:x val="-0.19121632736019595"/>
                  <c:y val="0.1308883279304889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Times New Roman" panose="02020603050405020304" pitchFamily="18" charset="0"/>
                      <a:ea typeface="Calibri" panose="020F0502020204030204" pitchFamily="34" charset="0"/>
                      <a:cs typeface="Times New Roman" panose="02020603050405020304" pitchFamily="18"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667-4A56-9F5C-194830FE611A}"/>
                </c:ext>
              </c:extLst>
            </c:dLbl>
            <c:dLbl>
              <c:idx val="1"/>
              <c:layout>
                <c:manualLayout>
                  <c:x val="-0.113041927055699"/>
                  <c:y val="-0.19922103742319633"/>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Times New Roman" panose="02020603050405020304" pitchFamily="18" charset="0"/>
                      <a:ea typeface="Calibri" panose="020F0502020204030204" pitchFamily="34" charset="0"/>
                      <a:cs typeface="Times New Roman" panose="02020603050405020304" pitchFamily="18"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6557341034825929"/>
                      <c:h val="0.10127647131946339"/>
                    </c:manualLayout>
                  </c15:layout>
                </c:ext>
                <c:ext xmlns:c16="http://schemas.microsoft.com/office/drawing/2014/chart" uri="{C3380CC4-5D6E-409C-BE32-E72D297353CC}">
                  <c16:uniqueId val="{00000003-7667-4A56-9F5C-194830FE611A}"/>
                </c:ext>
              </c:extLst>
            </c:dLbl>
            <c:dLbl>
              <c:idx val="2"/>
              <c:layout>
                <c:manualLayout>
                  <c:x val="-7.0990517840733527E-2"/>
                  <c:y val="-1.0426421393825023E-16"/>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Times New Roman" panose="02020603050405020304" pitchFamily="18" charset="0"/>
                      <a:ea typeface="Calibri" panose="020F0502020204030204" pitchFamily="34" charset="0"/>
                      <a:cs typeface="Times New Roman" panose="02020603050405020304" pitchFamily="18"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33779683344035022"/>
                      <c:h val="0.13706163183365777"/>
                    </c:manualLayout>
                  </c15:layout>
                </c:ext>
                <c:ext xmlns:c16="http://schemas.microsoft.com/office/drawing/2014/chart" uri="{C3380CC4-5D6E-409C-BE32-E72D297353CC}">
                  <c16:uniqueId val="{00000005-7667-4A56-9F5C-194830FE611A}"/>
                </c:ext>
              </c:extLst>
            </c:dLbl>
            <c:dLbl>
              <c:idx val="3"/>
              <c:layout>
                <c:manualLayout>
                  <c:x val="0.22603888412484902"/>
                  <c:y val="-2.445267001961586E-2"/>
                </c:manualLayout>
              </c:layout>
              <c:tx>
                <c:rich>
                  <a:bodyPr/>
                  <a:lstStyle/>
                  <a:p>
                    <a:r>
                      <a:rPr lang="en-US" dirty="0"/>
                      <a:t>Severe Cost Burdened Households</a:t>
                    </a:r>
                    <a:r>
                      <a:rPr lang="en-US" baseline="0" dirty="0"/>
                      <a:t>, </a:t>
                    </a:r>
                    <a:fld id="{514F8883-40C7-42E8-8518-E9C6D1AE9F74}" type="VALUE">
                      <a:rPr lang="en-US" baseline="0"/>
                      <a:pPr/>
                      <a:t>[VALUE]</a:t>
                    </a:fld>
                    <a:endParaRPr lang="en-US"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667-4A56-9F5C-194830FE611A}"/>
                </c:ext>
              </c:extLst>
            </c:dLbl>
            <c:dLbl>
              <c:idx val="4"/>
              <c:layout>
                <c:manualLayout>
                  <c:x val="-1.3509348731625402E-2"/>
                  <c:y val="1.279621044090166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667-4A56-9F5C-194830FE611A}"/>
                </c:ext>
              </c:extLst>
            </c:dLbl>
            <c:dLbl>
              <c:idx val="5"/>
              <c:layout>
                <c:manualLayout>
                  <c:x val="0.2844410329181799"/>
                  <c:y val="1.4218011601001843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Times New Roman" panose="02020603050405020304" pitchFamily="18" charset="0"/>
                      <a:ea typeface="Calibri" panose="020F0502020204030204" pitchFamily="34" charset="0"/>
                      <a:cs typeface="Times New Roman" panose="02020603050405020304" pitchFamily="18"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32842183459377033"/>
                      <c:h val="0.11829385652033533"/>
                    </c:manualLayout>
                  </c15:layout>
                </c:ext>
                <c:ext xmlns:c16="http://schemas.microsoft.com/office/drawing/2014/chart" uri="{C3380CC4-5D6E-409C-BE32-E72D297353CC}">
                  <c16:uniqueId val="{0000000B-7667-4A56-9F5C-194830FE611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imes New Roman" panose="02020603050405020304" pitchFamily="18" charset="0"/>
                    <a:ea typeface="Calibri" panose="020F0502020204030204" pitchFamily="34" charset="0"/>
                    <a:cs typeface="Times New Roman" panose="02020603050405020304" pitchFamily="18" charset="0"/>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Sheet1!$A$3:$A$8</c:f>
              <c:strCache>
                <c:ptCount val="6"/>
                <c:pt idx="0">
                  <c:v>Household Growth</c:v>
                </c:pt>
                <c:pt idx="1">
                  <c:v>Balanced Market</c:v>
                </c:pt>
                <c:pt idx="2">
                  <c:v>Replacement of Substandard Housing</c:v>
                </c:pt>
                <c:pt idx="3">
                  <c:v>Addressing Severe Cost Burdened Households</c:v>
                </c:pt>
                <c:pt idx="4">
                  <c:v>Impact of Job Growth</c:v>
                </c:pt>
                <c:pt idx="5">
                  <c:v>Replacement of Disaster Impacted Housing</c:v>
                </c:pt>
              </c:strCache>
            </c:strRef>
          </c:cat>
          <c:val>
            <c:numRef>
              <c:f>Sheet1!$B$3:$B$8</c:f>
              <c:numCache>
                <c:formatCode>0.0%</c:formatCode>
                <c:ptCount val="6"/>
                <c:pt idx="0">
                  <c:v>0.35</c:v>
                </c:pt>
                <c:pt idx="1">
                  <c:v>0.16700000000000001</c:v>
                </c:pt>
                <c:pt idx="2">
                  <c:v>5.8000000000000003E-2</c:v>
                </c:pt>
                <c:pt idx="3">
                  <c:v>0.33400000000000002</c:v>
                </c:pt>
                <c:pt idx="4">
                  <c:v>8.3000000000000004E-2</c:v>
                </c:pt>
                <c:pt idx="5">
                  <c:v>8.0000000000000002E-3</c:v>
                </c:pt>
              </c:numCache>
            </c:numRef>
          </c:val>
          <c:extLst>
            <c:ext xmlns:c16="http://schemas.microsoft.com/office/drawing/2014/chart" uri="{C3380CC4-5D6E-409C-BE32-E72D297353CC}">
              <c16:uniqueId val="{0000000C-7667-4A56-9F5C-194830FE611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solidFill>
      <a:schemeClr val="bg1">
        <a:lumMod val="95000"/>
      </a:schemeClr>
    </a:solidFill>
    <a:ln w="1587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456891932741656"/>
          <c:y val="0.10820242686904161"/>
          <c:w val="0.45145517293731313"/>
          <c:h val="0.82160604867799358"/>
        </c:manualLayout>
      </c:layout>
      <c:pieChart>
        <c:varyColors val="1"/>
        <c:ser>
          <c:idx val="0"/>
          <c:order val="0"/>
          <c:tx>
            <c:strRef>
              <c:f>Sheet1!$C$2</c:f>
              <c:strCache>
                <c:ptCount val="1"/>
                <c:pt idx="0">
                  <c:v>Own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3E3-4EFD-8CA3-6E95AC750EB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3E3-4EFD-8CA3-6E95AC750EB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3E3-4EFD-8CA3-6E95AC750EB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3E3-4EFD-8CA3-6E95AC750EB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3E3-4EFD-8CA3-6E95AC750EB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3E3-4EFD-8CA3-6E95AC750EBD}"/>
              </c:ext>
            </c:extLst>
          </c:dPt>
          <c:dLbls>
            <c:dLbl>
              <c:idx val="0"/>
              <c:layout>
                <c:manualLayout>
                  <c:x val="-0.20787603055756745"/>
                  <c:y val="-0.19445716975141547"/>
                </c:manualLayout>
              </c:layout>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Gill Sans MT" panose="020B0502020104020203" pitchFamily="34" charset="0"/>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3E3-4EFD-8CA3-6E95AC750EBD}"/>
                </c:ext>
              </c:extLst>
            </c:dLbl>
            <c:dLbl>
              <c:idx val="2"/>
              <c:layout>
                <c:manualLayout>
                  <c:x val="-5.7091391329456939E-2"/>
                  <c:y val="0.1780171180381562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3E3-4EFD-8CA3-6E95AC750EBD}"/>
                </c:ext>
              </c:extLst>
            </c:dLbl>
            <c:dLbl>
              <c:idx val="3"/>
              <c:layout>
                <c:manualLayout>
                  <c:x val="-7.6562410225488348E-2"/>
                  <c:y val="0.10486936670065555"/>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5078115743805701"/>
                      <c:h val="0.18838865371327443"/>
                    </c:manualLayout>
                  </c15:layout>
                </c:ext>
                <c:ext xmlns:c16="http://schemas.microsoft.com/office/drawing/2014/chart" uri="{C3380CC4-5D6E-409C-BE32-E72D297353CC}">
                  <c16:uniqueId val="{00000007-43E3-4EFD-8CA3-6E95AC750EBD}"/>
                </c:ext>
              </c:extLst>
            </c:dLbl>
            <c:dLbl>
              <c:idx val="4"/>
              <c:layout>
                <c:manualLayout>
                  <c:x val="-1.3394987674094116E-2"/>
                  <c:y val="4.363698080187794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3E3-4EFD-8CA3-6E95AC750EBD}"/>
                </c:ext>
              </c:extLst>
            </c:dLbl>
            <c:dLbl>
              <c:idx val="5"/>
              <c:layout>
                <c:manualLayout>
                  <c:x val="0.32968737831420586"/>
                  <c:y val="2.1327017401502764E-3"/>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32968737831420586"/>
                      <c:h val="0.13151660730926706"/>
                    </c:manualLayout>
                  </c15:layout>
                </c:ext>
                <c:ext xmlns:c16="http://schemas.microsoft.com/office/drawing/2014/chart" uri="{C3380CC4-5D6E-409C-BE32-E72D297353CC}">
                  <c16:uniqueId val="{0000000B-43E3-4EFD-8CA3-6E95AC750EBD}"/>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Sheet1!$A$3:$A$8</c:f>
              <c:strCache>
                <c:ptCount val="6"/>
                <c:pt idx="0">
                  <c:v>Household Growth</c:v>
                </c:pt>
                <c:pt idx="1">
                  <c:v>Balanced Market</c:v>
                </c:pt>
                <c:pt idx="2">
                  <c:v>Replacement of Substandard Housing</c:v>
                </c:pt>
                <c:pt idx="3">
                  <c:v>Severe Cost Burdened Households</c:v>
                </c:pt>
                <c:pt idx="4">
                  <c:v>Impact of Job Growth</c:v>
                </c:pt>
                <c:pt idx="5">
                  <c:v>Replacement of Disaster Impacted Housing</c:v>
                </c:pt>
              </c:strCache>
            </c:strRef>
          </c:cat>
          <c:val>
            <c:numRef>
              <c:f>Sheet1!$C$3:$C$8</c:f>
              <c:numCache>
                <c:formatCode>0.0%</c:formatCode>
                <c:ptCount val="6"/>
                <c:pt idx="0">
                  <c:v>0.62183135671840128</c:v>
                </c:pt>
                <c:pt idx="1">
                  <c:v>0.20128250131635034</c:v>
                </c:pt>
                <c:pt idx="2">
                  <c:v>0.02</c:v>
                </c:pt>
                <c:pt idx="3">
                  <c:v>7.5000626833487946E-2</c:v>
                </c:pt>
                <c:pt idx="4">
                  <c:v>5.9160544592934336E-2</c:v>
                </c:pt>
                <c:pt idx="5">
                  <c:v>2.2766592282426095E-2</c:v>
                </c:pt>
              </c:numCache>
            </c:numRef>
          </c:val>
          <c:extLst>
            <c:ext xmlns:c16="http://schemas.microsoft.com/office/drawing/2014/chart" uri="{C3380CC4-5D6E-409C-BE32-E72D297353CC}">
              <c16:uniqueId val="{0000000C-43E3-4EFD-8CA3-6E95AC750EB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solidFill>
      <a:schemeClr val="bg1">
        <a:lumMod val="95000"/>
      </a:schemeClr>
    </a:solidFill>
    <a:ln w="19050" cap="flat" cmpd="sng" algn="ctr">
      <a:solidFill>
        <a:sysClr val="windowText" lastClr="000000"/>
      </a:solidFill>
      <a:round/>
    </a:ln>
    <a:effectLst/>
  </c:spPr>
  <c:txPr>
    <a:bodyPr/>
    <a:lstStyle/>
    <a:p>
      <a:pPr>
        <a:defRPr sz="1600" b="1">
          <a:latin typeface="Gill Sans MT" panose="020B05020201040202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400" b="1" dirty="0">
                <a:solidFill>
                  <a:schemeClr val="tx1"/>
                </a:solidFill>
              </a:rPr>
              <a:t>Kentucky</a:t>
            </a:r>
          </a:p>
          <a:p>
            <a:pPr>
              <a:defRPr sz="2800" b="1">
                <a:solidFill>
                  <a:schemeClr val="tx1"/>
                </a:solidFill>
              </a:defRPr>
            </a:pPr>
            <a:r>
              <a:rPr lang="en-US" sz="2400" b="1" dirty="0">
                <a:solidFill>
                  <a:schemeClr val="tx1"/>
                </a:solidFill>
              </a:rPr>
              <a:t>Multifamily Rental Waiting</a:t>
            </a:r>
            <a:r>
              <a:rPr lang="en-US" sz="2400" b="1" baseline="0" dirty="0">
                <a:solidFill>
                  <a:schemeClr val="tx1"/>
                </a:solidFill>
              </a:rPr>
              <a:t> Lists </a:t>
            </a:r>
            <a:r>
              <a:rPr lang="en-US" sz="2400" b="1" dirty="0">
                <a:solidFill>
                  <a:schemeClr val="tx1"/>
                </a:solidFill>
              </a:rPr>
              <a:t>(Total</a:t>
            </a:r>
            <a:r>
              <a:rPr lang="en-US" sz="2400" b="1" baseline="0" dirty="0">
                <a:solidFill>
                  <a:schemeClr val="tx1"/>
                </a:solidFill>
              </a:rPr>
              <a:t> </a:t>
            </a:r>
            <a:r>
              <a:rPr lang="en-US" sz="2400" b="1" dirty="0">
                <a:solidFill>
                  <a:schemeClr val="tx1"/>
                </a:solidFill>
              </a:rPr>
              <a:t>Households) by Program Type</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25597D"/>
            </a:solidFill>
            <a:ln>
              <a:solidFill>
                <a:schemeClr val="tx1"/>
              </a:solidFill>
            </a:ln>
            <a:effectLst>
              <a:outerShdw blurRad="50800" dist="38100" algn="l" rotWithShape="0">
                <a:prstClr val="black">
                  <a:alpha val="40000"/>
                </a:prstClr>
              </a:outerShdw>
            </a:effectLst>
          </c:spPr>
          <c:invertIfNegative val="0"/>
          <c:dLbls>
            <c:dLbl>
              <c:idx val="0"/>
              <c:layout>
                <c:manualLayout>
                  <c:x val="-5.0925337632079971E-17"/>
                  <c:y val="2.0937425924357586E-2"/>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23-4685-A777-90C5D39C345A}"/>
                </c:ext>
              </c:extLst>
            </c:dLbl>
            <c:dLbl>
              <c:idx val="1"/>
              <c:layout>
                <c:manualLayout>
                  <c:x val="-1.8356617329282736E-3"/>
                  <c:y val="-1.2359522923586483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fld id="{EAC7B409-8983-4E62-82B3-24CF0582E3C7}" type="VALUE">
                      <a:rPr lang="en-US" sz="2400" b="1">
                        <a:solidFill>
                          <a:schemeClr val="tx1"/>
                        </a:solidFill>
                      </a:rPr>
                      <a:pPr>
                        <a:defRPr>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323-4685-A777-90C5D39C345A}"/>
                </c:ext>
              </c:extLst>
            </c:dLbl>
            <c:dLbl>
              <c:idx val="2"/>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C323-4685-A777-90C5D39C345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'Waiting Lists'!$A$3:$A$5</c:f>
              <c:strCache>
                <c:ptCount val="3"/>
                <c:pt idx="0">
                  <c:v>Market-Rate</c:v>
                </c:pt>
                <c:pt idx="1">
                  <c:v>Tax Credit</c:v>
                </c:pt>
                <c:pt idx="2">
                  <c:v>Government Subsidized</c:v>
                </c:pt>
              </c:strCache>
            </c:strRef>
          </c:cat>
          <c:val>
            <c:numRef>
              <c:f>'Waiting Lists'!$B$3:$B$5</c:f>
              <c:numCache>
                <c:formatCode>#,##0</c:formatCode>
                <c:ptCount val="3"/>
                <c:pt idx="0">
                  <c:v>991</c:v>
                </c:pt>
                <c:pt idx="1">
                  <c:v>3263</c:v>
                </c:pt>
                <c:pt idx="2">
                  <c:v>11001</c:v>
                </c:pt>
              </c:numCache>
            </c:numRef>
          </c:val>
          <c:extLst>
            <c:ext xmlns:c16="http://schemas.microsoft.com/office/drawing/2014/chart" uri="{C3380CC4-5D6E-409C-BE32-E72D297353CC}">
              <c16:uniqueId val="{00000003-C323-4685-A777-90C5D39C345A}"/>
            </c:ext>
          </c:extLst>
        </c:ser>
        <c:dLbls>
          <c:showLegendKey val="0"/>
          <c:showVal val="0"/>
          <c:showCatName val="0"/>
          <c:showSerName val="0"/>
          <c:showPercent val="0"/>
          <c:showBubbleSize val="0"/>
        </c:dLbls>
        <c:gapWidth val="50"/>
        <c:overlap val="-27"/>
        <c:axId val="222645199"/>
        <c:axId val="74434911"/>
      </c:barChart>
      <c:catAx>
        <c:axId val="22264519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2000" dirty="0">
                    <a:solidFill>
                      <a:schemeClr val="tx1"/>
                    </a:solidFill>
                  </a:rPr>
                  <a:t>Program Type</a:t>
                </a:r>
              </a:p>
            </c:rich>
          </c:tx>
          <c:layout>
            <c:manualLayout>
              <c:xMode val="edge"/>
              <c:yMode val="edge"/>
              <c:x val="0.43505688961428846"/>
              <c:y val="0.8978541786061842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74434911"/>
        <c:crosses val="autoZero"/>
        <c:auto val="1"/>
        <c:lblAlgn val="ctr"/>
        <c:lblOffset val="100"/>
        <c:noMultiLvlLbl val="0"/>
      </c:catAx>
      <c:valAx>
        <c:axId val="744349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rPr>
                  <a:t>Households</a:t>
                </a:r>
              </a:p>
            </c:rich>
          </c:tx>
          <c:layout>
            <c:manualLayout>
              <c:xMode val="edge"/>
              <c:yMode val="edge"/>
              <c:x val="1.9444444444444445E-2"/>
              <c:y val="0.4393362128644348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22645199"/>
        <c:crosses val="autoZero"/>
        <c:crossBetween val="between"/>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a:outerShdw blurRad="50800" dist="38100" dir="2700000" algn="tl" rotWithShape="0">
        <a:prstClr val="black">
          <a:alpha val="40000"/>
        </a:prstClr>
      </a:outerShdw>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a:solidFill>
                  <a:schemeClr val="tx1"/>
                </a:solidFill>
              </a:rPr>
              <a:t>Number</a:t>
            </a:r>
            <a:r>
              <a:rPr lang="en-US" b="1" baseline="0" dirty="0">
                <a:solidFill>
                  <a:schemeClr val="tx1"/>
                </a:solidFill>
              </a:rPr>
              <a:t> of Counties by Market-Rate Vacancy Rate Range</a:t>
            </a:r>
            <a:endParaRPr lang="en-US"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solidFill>
                <a:schemeClr val="tx1"/>
              </a:solidFill>
            </a:ln>
            <a:effectLst>
              <a:outerShdw blurRad="50800" dist="38100" algn="l" rotWithShape="0">
                <a:prstClr val="black">
                  <a:alpha val="40000"/>
                </a:prstClr>
              </a:outerShdw>
            </a:effectLst>
          </c:spPr>
          <c:invertIfNegative val="0"/>
          <c:dPt>
            <c:idx val="0"/>
            <c:invertIfNegative val="0"/>
            <c:bubble3D val="0"/>
            <c:spPr>
              <a:solidFill>
                <a:srgbClr val="FF3300"/>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1-34F7-464D-97C1-7A43CA225E78}"/>
              </c:ext>
            </c:extLst>
          </c:dPt>
          <c:dPt>
            <c:idx val="1"/>
            <c:invertIfNegative val="0"/>
            <c:bubble3D val="0"/>
            <c:spPr>
              <a:solidFill>
                <a:srgbClr val="DEEAF6"/>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3-34F7-464D-97C1-7A43CA225E78}"/>
              </c:ext>
            </c:extLst>
          </c:dPt>
          <c:dPt>
            <c:idx val="2"/>
            <c:invertIfNegative val="0"/>
            <c:bubble3D val="0"/>
            <c:spPr>
              <a:solidFill>
                <a:srgbClr val="92BAE2"/>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5-34F7-464D-97C1-7A43CA225E78}"/>
              </c:ext>
            </c:extLst>
          </c:dPt>
          <c:dPt>
            <c:idx val="3"/>
            <c:invertIfNegative val="0"/>
            <c:bubble3D val="0"/>
            <c:spPr>
              <a:solidFill>
                <a:srgbClr val="5B97D3"/>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7-34F7-464D-97C1-7A43CA225E78}"/>
              </c:ext>
            </c:extLst>
          </c:dPt>
          <c:dPt>
            <c:idx val="4"/>
            <c:invertIfNegative val="0"/>
            <c:bubble3D val="0"/>
            <c:spPr>
              <a:solidFill>
                <a:srgbClr val="2D69A5"/>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9-34F7-464D-97C1-7A43CA225E78}"/>
              </c:ext>
            </c:extLst>
          </c:dPt>
          <c:dPt>
            <c:idx val="5"/>
            <c:invertIfNegative val="0"/>
            <c:bubble3D val="0"/>
            <c:spPr>
              <a:solidFill>
                <a:schemeClr val="accent6">
                  <a:lumMod val="60000"/>
                  <a:lumOff val="40000"/>
                </a:schemeClr>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B-34F7-464D-97C1-7A43CA225E78}"/>
              </c:ext>
            </c:extLst>
          </c:dPt>
          <c:dPt>
            <c:idx val="6"/>
            <c:invertIfNegative val="0"/>
            <c:bubble3D val="0"/>
            <c:spPr>
              <a:solidFill>
                <a:srgbClr val="25597D"/>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D-34F7-464D-97C1-7A43CA225E78}"/>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'County MRR Vacancy Rates'!$A$3:$A$9</c:f>
              <c:strCache>
                <c:ptCount val="7"/>
                <c:pt idx="0">
                  <c:v>0.0%</c:v>
                </c:pt>
                <c:pt idx="1">
                  <c:v>0.1%-0.9%</c:v>
                </c:pt>
                <c:pt idx="2">
                  <c:v>1.0%-1.9%</c:v>
                </c:pt>
                <c:pt idx="3">
                  <c:v>2.0%-2.9%</c:v>
                </c:pt>
                <c:pt idx="4">
                  <c:v>3.0%-3.9%</c:v>
                </c:pt>
                <c:pt idx="5">
                  <c:v>4.0%-6.0%</c:v>
                </c:pt>
                <c:pt idx="6">
                  <c:v>6.1%+</c:v>
                </c:pt>
              </c:strCache>
            </c:strRef>
          </c:cat>
          <c:val>
            <c:numRef>
              <c:f>'County MRR Vacancy Rates'!$B$3:$B$9</c:f>
              <c:numCache>
                <c:formatCode>General</c:formatCode>
                <c:ptCount val="7"/>
                <c:pt idx="0">
                  <c:v>30</c:v>
                </c:pt>
                <c:pt idx="1">
                  <c:v>5</c:v>
                </c:pt>
                <c:pt idx="2">
                  <c:v>11</c:v>
                </c:pt>
                <c:pt idx="3">
                  <c:v>8</c:v>
                </c:pt>
                <c:pt idx="4">
                  <c:v>4</c:v>
                </c:pt>
                <c:pt idx="5">
                  <c:v>4</c:v>
                </c:pt>
                <c:pt idx="6">
                  <c:v>9</c:v>
                </c:pt>
              </c:numCache>
            </c:numRef>
          </c:val>
          <c:extLst>
            <c:ext xmlns:c16="http://schemas.microsoft.com/office/drawing/2014/chart" uri="{C3380CC4-5D6E-409C-BE32-E72D297353CC}">
              <c16:uniqueId val="{0000000E-34F7-464D-97C1-7A43CA225E78}"/>
            </c:ext>
          </c:extLst>
        </c:ser>
        <c:dLbls>
          <c:showLegendKey val="0"/>
          <c:showVal val="0"/>
          <c:showCatName val="0"/>
          <c:showSerName val="0"/>
          <c:showPercent val="0"/>
          <c:showBubbleSize val="0"/>
        </c:dLbls>
        <c:gapWidth val="50"/>
        <c:overlap val="-27"/>
        <c:axId val="1710123199"/>
        <c:axId val="1710132319"/>
      </c:barChart>
      <c:catAx>
        <c:axId val="1710123199"/>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County Vacancy Rate Range</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710132319"/>
        <c:crosses val="autoZero"/>
        <c:auto val="1"/>
        <c:lblAlgn val="ctr"/>
        <c:lblOffset val="100"/>
        <c:noMultiLvlLbl val="0"/>
      </c:catAx>
      <c:valAx>
        <c:axId val="17101323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rPr>
                  <a:t>Number</a:t>
                </a:r>
                <a:r>
                  <a:rPr lang="en-US" baseline="0">
                    <a:solidFill>
                      <a:schemeClr val="tx1"/>
                    </a:solidFill>
                  </a:rPr>
                  <a:t> of Counties</a:t>
                </a:r>
                <a:endParaRPr lang="en-US">
                  <a:solidFill>
                    <a:schemeClr val="tx1"/>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10123199"/>
        <c:crosses val="autoZero"/>
        <c:crossBetween val="between"/>
      </c:valAx>
      <c:spPr>
        <a:solidFill>
          <a:schemeClr val="bg1">
            <a:lumMod val="95000"/>
          </a:schemeClr>
        </a:solid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Market-Rate Waiting</a:t>
            </a:r>
            <a:r>
              <a:rPr lang="en-US" sz="1600" b="1" baseline="0">
                <a:solidFill>
                  <a:schemeClr val="tx1"/>
                </a:solidFill>
              </a:rPr>
              <a:t> List (Households) by County </a:t>
            </a:r>
            <a:endParaRPr lang="en-US" sz="1600" b="1">
              <a:solidFill>
                <a:schemeClr val="tx1"/>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25597D"/>
            </a:solidFill>
            <a:ln>
              <a:solidFill>
                <a:schemeClr val="tx1"/>
              </a:solidFill>
            </a:ln>
            <a:effectLst>
              <a:outerShdw blurRad="50800" dist="38100" algn="l" rotWithShape="0">
                <a:prstClr val="black">
                  <a:alpha val="40000"/>
                </a:prstClr>
              </a:outerShdw>
            </a:effectLst>
          </c:spPr>
          <c:invertIfNegative val="0"/>
          <c:dLbls>
            <c:dLbl>
              <c:idx val="0"/>
              <c:layout>
                <c:manualLayout>
                  <c:x val="0"/>
                  <c:y val="1.56862745098039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F75-4DFD-B5C4-1D9CC1736F6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'MRR Wait by County'!$A$2:$A$17</c:f>
              <c:strCache>
                <c:ptCount val="16"/>
                <c:pt idx="0">
                  <c:v>Barren</c:v>
                </c:pt>
                <c:pt idx="1">
                  <c:v>Fayette</c:v>
                </c:pt>
                <c:pt idx="2">
                  <c:v>Caldwell</c:v>
                </c:pt>
                <c:pt idx="3">
                  <c:v>Madison</c:v>
                </c:pt>
                <c:pt idx="4">
                  <c:v>Kenton</c:v>
                </c:pt>
                <c:pt idx="5">
                  <c:v>Laurel</c:v>
                </c:pt>
                <c:pt idx="6">
                  <c:v>Boone</c:v>
                </c:pt>
                <c:pt idx="7">
                  <c:v>Jefferson</c:v>
                </c:pt>
                <c:pt idx="8">
                  <c:v>Rowan</c:v>
                </c:pt>
                <c:pt idx="9">
                  <c:v>Warren</c:v>
                </c:pt>
                <c:pt idx="10">
                  <c:v>McCracken</c:v>
                </c:pt>
                <c:pt idx="11">
                  <c:v>Nelson</c:v>
                </c:pt>
                <c:pt idx="12">
                  <c:v>Harrison</c:v>
                </c:pt>
                <c:pt idx="13">
                  <c:v>Bullitt</c:v>
                </c:pt>
                <c:pt idx="14">
                  <c:v>Pike</c:v>
                </c:pt>
                <c:pt idx="15">
                  <c:v>Scott</c:v>
                </c:pt>
              </c:strCache>
            </c:strRef>
          </c:cat>
          <c:val>
            <c:numRef>
              <c:f>'MRR Wait by County'!$B$2:$B$17</c:f>
              <c:numCache>
                <c:formatCode>General</c:formatCode>
                <c:ptCount val="16"/>
                <c:pt idx="0">
                  <c:v>357</c:v>
                </c:pt>
                <c:pt idx="1">
                  <c:v>99</c:v>
                </c:pt>
                <c:pt idx="2">
                  <c:v>75</c:v>
                </c:pt>
                <c:pt idx="3">
                  <c:v>67</c:v>
                </c:pt>
                <c:pt idx="4">
                  <c:v>66</c:v>
                </c:pt>
                <c:pt idx="5">
                  <c:v>41</c:v>
                </c:pt>
                <c:pt idx="6">
                  <c:v>23</c:v>
                </c:pt>
                <c:pt idx="7">
                  <c:v>23</c:v>
                </c:pt>
                <c:pt idx="8">
                  <c:v>23</c:v>
                </c:pt>
                <c:pt idx="9">
                  <c:v>22</c:v>
                </c:pt>
                <c:pt idx="10">
                  <c:v>20</c:v>
                </c:pt>
                <c:pt idx="11">
                  <c:v>20</c:v>
                </c:pt>
                <c:pt idx="12">
                  <c:v>15</c:v>
                </c:pt>
                <c:pt idx="13">
                  <c:v>13</c:v>
                </c:pt>
                <c:pt idx="14">
                  <c:v>13</c:v>
                </c:pt>
                <c:pt idx="15">
                  <c:v>13</c:v>
                </c:pt>
              </c:numCache>
            </c:numRef>
          </c:val>
          <c:extLst>
            <c:ext xmlns:c16="http://schemas.microsoft.com/office/drawing/2014/chart" uri="{C3380CC4-5D6E-409C-BE32-E72D297353CC}">
              <c16:uniqueId val="{00000001-8F75-4DFD-B5C4-1D9CC1736F6B}"/>
            </c:ext>
          </c:extLst>
        </c:ser>
        <c:dLbls>
          <c:showLegendKey val="0"/>
          <c:showVal val="0"/>
          <c:showCatName val="0"/>
          <c:showSerName val="0"/>
          <c:showPercent val="0"/>
          <c:showBubbleSize val="0"/>
        </c:dLbls>
        <c:gapWidth val="70"/>
        <c:overlap val="-27"/>
        <c:axId val="776393824"/>
        <c:axId val="776401984"/>
      </c:barChart>
      <c:catAx>
        <c:axId val="776393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776401984"/>
        <c:crosses val="autoZero"/>
        <c:auto val="1"/>
        <c:lblAlgn val="ctr"/>
        <c:lblOffset val="100"/>
        <c:noMultiLvlLbl val="0"/>
      </c:catAx>
      <c:valAx>
        <c:axId val="776401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1" i="0" u="none" strike="noStrike" kern="1200" baseline="0">
                <a:solidFill>
                  <a:schemeClr val="tx1"/>
                </a:solidFill>
                <a:latin typeface="+mn-lt"/>
                <a:ea typeface="+mn-ea"/>
                <a:cs typeface="+mn-cs"/>
              </a:defRPr>
            </a:pPr>
            <a:endParaRPr lang="en-US"/>
          </a:p>
        </c:txPr>
        <c:crossAx val="776393824"/>
        <c:crosses val="autoZero"/>
        <c:crossBetween val="between"/>
      </c:valAx>
      <c:spPr>
        <a:solidFill>
          <a:schemeClr val="bg1">
            <a:lumMod val="95000"/>
          </a:schemeClr>
        </a:solid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none" strike="noStrike" kern="1200" spc="0" baseline="0">
                <a:solidFill>
                  <a:schemeClr val="tx1"/>
                </a:solidFill>
                <a:latin typeface="+mn-lt"/>
                <a:ea typeface="+mn-ea"/>
                <a:cs typeface="+mn-cs"/>
              </a:defRPr>
            </a:pPr>
            <a:r>
              <a:rPr lang="en-US" baseline="0">
                <a:solidFill>
                  <a:schemeClr val="tx1"/>
                </a:solidFill>
              </a:rPr>
              <a:t>Market-Rate Waiting List (Households) by County (continued)</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25597D"/>
            </a:solidFill>
            <a:ln>
              <a:solidFill>
                <a:schemeClr val="tx1"/>
              </a:solidFill>
            </a:ln>
            <a:effectLst>
              <a:outerShdw blurRad="50800" dist="38100" algn="l" rotWithShape="0">
                <a:prstClr val="black">
                  <a:alpha val="40000"/>
                </a:prstClr>
              </a:outerShdw>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'MRR Wait by County'!$A$18:$A$33</c:f>
              <c:strCache>
                <c:ptCount val="16"/>
                <c:pt idx="0">
                  <c:v>Greenup</c:v>
                </c:pt>
                <c:pt idx="1">
                  <c:v>Franklin</c:v>
                </c:pt>
                <c:pt idx="2">
                  <c:v>Grant</c:v>
                </c:pt>
                <c:pt idx="3">
                  <c:v>Shelby</c:v>
                </c:pt>
                <c:pt idx="4">
                  <c:v>Whitley</c:v>
                </c:pt>
                <c:pt idx="5">
                  <c:v>Daviess</c:v>
                </c:pt>
                <c:pt idx="6">
                  <c:v>Hart</c:v>
                </c:pt>
                <c:pt idx="7">
                  <c:v>Adair</c:v>
                </c:pt>
                <c:pt idx="8">
                  <c:v>Boyd</c:v>
                </c:pt>
                <c:pt idx="9">
                  <c:v>Breckinridge</c:v>
                </c:pt>
                <c:pt idx="10">
                  <c:v>Henderson</c:v>
                </c:pt>
                <c:pt idx="11">
                  <c:v>Calloway</c:v>
                </c:pt>
                <c:pt idx="12">
                  <c:v>Clark</c:v>
                </c:pt>
                <c:pt idx="13">
                  <c:v>Pulaski</c:v>
                </c:pt>
                <c:pt idx="14">
                  <c:v>Lawrence</c:v>
                </c:pt>
                <c:pt idx="15">
                  <c:v>Montgomery</c:v>
                </c:pt>
              </c:strCache>
            </c:strRef>
          </c:cat>
          <c:val>
            <c:numRef>
              <c:f>'MRR Wait by County'!$B$18:$B$33</c:f>
              <c:numCache>
                <c:formatCode>General</c:formatCode>
                <c:ptCount val="16"/>
                <c:pt idx="0">
                  <c:v>11</c:v>
                </c:pt>
                <c:pt idx="1">
                  <c:v>10</c:v>
                </c:pt>
                <c:pt idx="2">
                  <c:v>10</c:v>
                </c:pt>
                <c:pt idx="3">
                  <c:v>10</c:v>
                </c:pt>
                <c:pt idx="4">
                  <c:v>10</c:v>
                </c:pt>
                <c:pt idx="5">
                  <c:v>9</c:v>
                </c:pt>
                <c:pt idx="6">
                  <c:v>7</c:v>
                </c:pt>
                <c:pt idx="7">
                  <c:v>6</c:v>
                </c:pt>
                <c:pt idx="8">
                  <c:v>5</c:v>
                </c:pt>
                <c:pt idx="9">
                  <c:v>5</c:v>
                </c:pt>
                <c:pt idx="10">
                  <c:v>5</c:v>
                </c:pt>
                <c:pt idx="11">
                  <c:v>3</c:v>
                </c:pt>
                <c:pt idx="12">
                  <c:v>3</c:v>
                </c:pt>
                <c:pt idx="13">
                  <c:v>3</c:v>
                </c:pt>
                <c:pt idx="14">
                  <c:v>2</c:v>
                </c:pt>
                <c:pt idx="15">
                  <c:v>2</c:v>
                </c:pt>
              </c:numCache>
            </c:numRef>
          </c:val>
          <c:extLst>
            <c:ext xmlns:c16="http://schemas.microsoft.com/office/drawing/2014/chart" uri="{C3380CC4-5D6E-409C-BE32-E72D297353CC}">
              <c16:uniqueId val="{00000000-6C10-447E-B463-7BA31E846470}"/>
            </c:ext>
          </c:extLst>
        </c:ser>
        <c:dLbls>
          <c:showLegendKey val="0"/>
          <c:showVal val="0"/>
          <c:showCatName val="0"/>
          <c:showSerName val="0"/>
          <c:showPercent val="0"/>
          <c:showBubbleSize val="0"/>
        </c:dLbls>
        <c:gapWidth val="70"/>
        <c:overlap val="-27"/>
        <c:axId val="1064118256"/>
        <c:axId val="1064113936"/>
      </c:barChart>
      <c:catAx>
        <c:axId val="106411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064113936"/>
        <c:crosses val="autoZero"/>
        <c:auto val="1"/>
        <c:lblAlgn val="ctr"/>
        <c:lblOffset val="100"/>
        <c:noMultiLvlLbl val="0"/>
      </c:catAx>
      <c:valAx>
        <c:axId val="1064113936"/>
        <c:scaling>
          <c:orientation val="minMax"/>
          <c:max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1" i="0" u="none" strike="noStrike" kern="1200" baseline="0">
                <a:solidFill>
                  <a:schemeClr val="tx1"/>
                </a:solidFill>
                <a:latin typeface="+mn-lt"/>
                <a:ea typeface="+mn-ea"/>
                <a:cs typeface="+mn-cs"/>
              </a:defRPr>
            </a:pPr>
            <a:endParaRPr lang="en-US"/>
          </a:p>
        </c:txPr>
        <c:crossAx val="1064118256"/>
        <c:crosses val="autoZero"/>
        <c:crossBetween val="between"/>
      </c:valAx>
      <c:spPr>
        <a:solidFill>
          <a:schemeClr val="bg1">
            <a:lumMod val="95000"/>
          </a:schemeClr>
        </a:solid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1400" b="1"/>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r>
              <a:rPr lang="en-US" b="1"/>
              <a:t>Number of Counties by Tax Credit Vacancy Rate Range</a:t>
            </a:r>
          </a:p>
        </c:rich>
      </c:tx>
      <c:layout>
        <c:manualLayout>
          <c:xMode val="edge"/>
          <c:yMode val="edge"/>
          <c:x val="0.13607961624889511"/>
          <c:y val="2.2571971878534113E-2"/>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FF3300"/>
            </a:solidFill>
            <a:ln>
              <a:solidFill>
                <a:schemeClr val="tx1"/>
              </a:solidFill>
            </a:ln>
            <a:effectLst>
              <a:outerShdw blurRad="50800" dist="38100" algn="l" rotWithShape="0">
                <a:prstClr val="black">
                  <a:alpha val="40000"/>
                </a:prstClr>
              </a:outerShdw>
            </a:effectLst>
          </c:spPr>
          <c:invertIfNegative val="0"/>
          <c:dPt>
            <c:idx val="0"/>
            <c:invertIfNegative val="0"/>
            <c:bubble3D val="0"/>
            <c:extLst>
              <c:ext xmlns:c16="http://schemas.microsoft.com/office/drawing/2014/chart" uri="{C3380CC4-5D6E-409C-BE32-E72D297353CC}">
                <c16:uniqueId val="{00000000-E10D-4451-BFEF-1F9B5CA58CF7}"/>
              </c:ext>
            </c:extLst>
          </c:dPt>
          <c:dPt>
            <c:idx val="1"/>
            <c:invertIfNegative val="0"/>
            <c:bubble3D val="0"/>
            <c:spPr>
              <a:solidFill>
                <a:srgbClr val="DEEAF6"/>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2-E10D-4451-BFEF-1F9B5CA58CF7}"/>
              </c:ext>
            </c:extLst>
          </c:dPt>
          <c:dPt>
            <c:idx val="2"/>
            <c:invertIfNegative val="0"/>
            <c:bubble3D val="0"/>
            <c:spPr>
              <a:solidFill>
                <a:srgbClr val="92BAE2"/>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4-E10D-4451-BFEF-1F9B5CA58CF7}"/>
              </c:ext>
            </c:extLst>
          </c:dPt>
          <c:dPt>
            <c:idx val="3"/>
            <c:invertIfNegative val="0"/>
            <c:bubble3D val="0"/>
            <c:spPr>
              <a:solidFill>
                <a:srgbClr val="5B97D3"/>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6-E10D-4451-BFEF-1F9B5CA58CF7}"/>
              </c:ext>
            </c:extLst>
          </c:dPt>
          <c:dPt>
            <c:idx val="4"/>
            <c:invertIfNegative val="0"/>
            <c:bubble3D val="0"/>
            <c:extLst>
              <c:ext xmlns:c16="http://schemas.microsoft.com/office/drawing/2014/chart" uri="{C3380CC4-5D6E-409C-BE32-E72D297353CC}">
                <c16:uniqueId val="{00000007-E10D-4451-BFEF-1F9B5CA58CF7}"/>
              </c:ext>
            </c:extLst>
          </c:dPt>
          <c:dPt>
            <c:idx val="5"/>
            <c:invertIfNegative val="0"/>
            <c:bubble3D val="0"/>
            <c:spPr>
              <a:solidFill>
                <a:schemeClr val="accent6">
                  <a:lumMod val="60000"/>
                  <a:lumOff val="40000"/>
                </a:schemeClr>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9-E10D-4451-BFEF-1F9B5CA58CF7}"/>
              </c:ext>
            </c:extLst>
          </c:dPt>
          <c:dPt>
            <c:idx val="6"/>
            <c:invertIfNegative val="0"/>
            <c:bubble3D val="0"/>
            <c:spPr>
              <a:solidFill>
                <a:srgbClr val="25597D"/>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B-E10D-4451-BFEF-1F9B5CA58CF7}"/>
              </c:ext>
            </c:extLst>
          </c:dPt>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'County TAX Vacancy Rates'!$A$3:$A$9</c:f>
              <c:strCache>
                <c:ptCount val="7"/>
                <c:pt idx="0">
                  <c:v>0.0%</c:v>
                </c:pt>
                <c:pt idx="1">
                  <c:v>0.1%-0.9%</c:v>
                </c:pt>
                <c:pt idx="2">
                  <c:v>1.0%-1.9%</c:v>
                </c:pt>
                <c:pt idx="3">
                  <c:v>2.0%-2.9%</c:v>
                </c:pt>
                <c:pt idx="4">
                  <c:v>3.0%-3.9%</c:v>
                </c:pt>
                <c:pt idx="5">
                  <c:v>4.0%-6.0%</c:v>
                </c:pt>
                <c:pt idx="6">
                  <c:v>6.1%+</c:v>
                </c:pt>
              </c:strCache>
            </c:strRef>
          </c:cat>
          <c:val>
            <c:numRef>
              <c:f>'County TAX Vacancy Rates'!$B$3:$B$9</c:f>
              <c:numCache>
                <c:formatCode>General</c:formatCode>
                <c:ptCount val="7"/>
                <c:pt idx="0">
                  <c:v>43</c:v>
                </c:pt>
                <c:pt idx="1">
                  <c:v>4</c:v>
                </c:pt>
                <c:pt idx="2">
                  <c:v>1</c:v>
                </c:pt>
                <c:pt idx="3">
                  <c:v>4</c:v>
                </c:pt>
                <c:pt idx="4">
                  <c:v>0</c:v>
                </c:pt>
                <c:pt idx="5">
                  <c:v>2</c:v>
                </c:pt>
                <c:pt idx="6">
                  <c:v>5</c:v>
                </c:pt>
              </c:numCache>
            </c:numRef>
          </c:val>
          <c:extLst>
            <c:ext xmlns:c16="http://schemas.microsoft.com/office/drawing/2014/chart" uri="{C3380CC4-5D6E-409C-BE32-E72D297353CC}">
              <c16:uniqueId val="{0000000C-E10D-4451-BFEF-1F9B5CA58CF7}"/>
            </c:ext>
          </c:extLst>
        </c:ser>
        <c:dLbls>
          <c:showLegendKey val="0"/>
          <c:showVal val="0"/>
          <c:showCatName val="0"/>
          <c:showSerName val="0"/>
          <c:showPercent val="0"/>
          <c:showBubbleSize val="0"/>
        </c:dLbls>
        <c:gapWidth val="50"/>
        <c:overlap val="-27"/>
        <c:axId val="1710123199"/>
        <c:axId val="1710132319"/>
      </c:barChart>
      <c:catAx>
        <c:axId val="1710123199"/>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County Vacancy Rate Range</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10132319"/>
        <c:crosses val="autoZero"/>
        <c:auto val="1"/>
        <c:lblAlgn val="ctr"/>
        <c:lblOffset val="100"/>
        <c:noMultiLvlLbl val="0"/>
      </c:catAx>
      <c:valAx>
        <c:axId val="17101323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Number of Counties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10123199"/>
        <c:crosses val="autoZero"/>
        <c:crossBetween val="between"/>
      </c:valAx>
      <c:spPr>
        <a:solidFill>
          <a:schemeClr val="bg1">
            <a:lumMod val="95000"/>
          </a:schemeClr>
        </a:solid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1200"/>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solidFill>
                  <a:schemeClr val="tx1"/>
                </a:solidFill>
              </a:rPr>
              <a:t>Tax</a:t>
            </a:r>
            <a:r>
              <a:rPr lang="en-US" b="1" baseline="0">
                <a:solidFill>
                  <a:schemeClr val="tx1"/>
                </a:solidFill>
              </a:rPr>
              <a:t> Credit Waiting List (Households) by County</a:t>
            </a:r>
            <a:endParaRPr lang="en-US" b="1">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25597D"/>
            </a:solidFill>
            <a:ln>
              <a:solidFill>
                <a:schemeClr val="tx1"/>
              </a:solidFill>
            </a:ln>
            <a:effectLst>
              <a:outerShdw blurRad="50800" dist="38100" algn="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'TAX Wait by County'!$A$2:$A$16</c:f>
              <c:strCache>
                <c:ptCount val="15"/>
                <c:pt idx="0">
                  <c:v>Christian</c:v>
                </c:pt>
                <c:pt idx="1">
                  <c:v>Jefferson</c:v>
                </c:pt>
                <c:pt idx="2">
                  <c:v>Boone</c:v>
                </c:pt>
                <c:pt idx="3">
                  <c:v>Laurel</c:v>
                </c:pt>
                <c:pt idx="4">
                  <c:v>Kenton</c:v>
                </c:pt>
                <c:pt idx="5">
                  <c:v>Owsley</c:v>
                </c:pt>
                <c:pt idx="6">
                  <c:v>Fayette</c:v>
                </c:pt>
                <c:pt idx="7">
                  <c:v>Knox</c:v>
                </c:pt>
                <c:pt idx="8">
                  <c:v>Warren</c:v>
                </c:pt>
                <c:pt idx="9">
                  <c:v>Shelby</c:v>
                </c:pt>
                <c:pt idx="10">
                  <c:v>Bourbon</c:v>
                </c:pt>
                <c:pt idx="11">
                  <c:v>Scott</c:v>
                </c:pt>
                <c:pt idx="12">
                  <c:v>Daviess</c:v>
                </c:pt>
                <c:pt idx="13">
                  <c:v>Anderson</c:v>
                </c:pt>
                <c:pt idx="14">
                  <c:v>Henderson</c:v>
                </c:pt>
              </c:strCache>
            </c:strRef>
          </c:cat>
          <c:val>
            <c:numRef>
              <c:f>'TAX Wait by County'!$B$2:$B$16</c:f>
              <c:numCache>
                <c:formatCode>General</c:formatCode>
                <c:ptCount val="15"/>
                <c:pt idx="0">
                  <c:v>607</c:v>
                </c:pt>
                <c:pt idx="1">
                  <c:v>332</c:v>
                </c:pt>
                <c:pt idx="2">
                  <c:v>275</c:v>
                </c:pt>
                <c:pt idx="3">
                  <c:v>232</c:v>
                </c:pt>
                <c:pt idx="4">
                  <c:v>187</c:v>
                </c:pt>
                <c:pt idx="5">
                  <c:v>162</c:v>
                </c:pt>
                <c:pt idx="6">
                  <c:v>160</c:v>
                </c:pt>
                <c:pt idx="7">
                  <c:v>120</c:v>
                </c:pt>
                <c:pt idx="8">
                  <c:v>100</c:v>
                </c:pt>
                <c:pt idx="9">
                  <c:v>96</c:v>
                </c:pt>
                <c:pt idx="10">
                  <c:v>90</c:v>
                </c:pt>
                <c:pt idx="11">
                  <c:v>89</c:v>
                </c:pt>
                <c:pt idx="12">
                  <c:v>82</c:v>
                </c:pt>
                <c:pt idx="13">
                  <c:v>80</c:v>
                </c:pt>
                <c:pt idx="14">
                  <c:v>65</c:v>
                </c:pt>
              </c:numCache>
            </c:numRef>
          </c:val>
          <c:extLst>
            <c:ext xmlns:c16="http://schemas.microsoft.com/office/drawing/2014/chart" uri="{C3380CC4-5D6E-409C-BE32-E72D297353CC}">
              <c16:uniqueId val="{00000000-B917-4D2F-8185-B0E3B0968C82}"/>
            </c:ext>
          </c:extLst>
        </c:ser>
        <c:dLbls>
          <c:showLegendKey val="0"/>
          <c:showVal val="0"/>
          <c:showCatName val="0"/>
          <c:showSerName val="0"/>
          <c:showPercent val="0"/>
          <c:showBubbleSize val="0"/>
        </c:dLbls>
        <c:gapWidth val="70"/>
        <c:overlap val="-27"/>
        <c:axId val="990365968"/>
        <c:axId val="990375568"/>
      </c:barChart>
      <c:catAx>
        <c:axId val="99036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90375568"/>
        <c:crosses val="autoZero"/>
        <c:auto val="1"/>
        <c:lblAlgn val="ctr"/>
        <c:lblOffset val="100"/>
        <c:noMultiLvlLbl val="0"/>
      </c:catAx>
      <c:valAx>
        <c:axId val="990375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90365968"/>
        <c:crosses val="autoZero"/>
        <c:crossBetween val="between"/>
      </c:valAx>
      <c:spPr>
        <a:solidFill>
          <a:schemeClr val="bg1">
            <a:lumMod val="95000"/>
          </a:schemeClr>
        </a:solid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solidFill>
                  <a:schemeClr val="tx1"/>
                </a:solidFill>
              </a:rPr>
              <a:t>Tax</a:t>
            </a:r>
            <a:r>
              <a:rPr lang="en-US" b="1" baseline="0">
                <a:solidFill>
                  <a:schemeClr val="tx1"/>
                </a:solidFill>
              </a:rPr>
              <a:t> Credit Waiting List (Households) by County </a:t>
            </a:r>
            <a:r>
              <a:rPr lang="en-US" sz="900" b="1" baseline="0">
                <a:solidFill>
                  <a:schemeClr val="tx1"/>
                </a:solidFill>
              </a:rPr>
              <a:t>(continued)</a:t>
            </a:r>
            <a:endParaRPr lang="en-US" sz="900" b="1">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25597D"/>
            </a:solidFill>
            <a:ln>
              <a:solidFill>
                <a:schemeClr val="tx1"/>
              </a:solidFill>
            </a:ln>
            <a:effectLst>
              <a:outerShdw blurRad="50800" dist="38100" algn="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'TAX Wait by County'!$A$17:$A$31</c:f>
              <c:strCache>
                <c:ptCount val="15"/>
                <c:pt idx="0">
                  <c:v>Henry</c:v>
                </c:pt>
                <c:pt idx="1">
                  <c:v>Muhlenberg</c:v>
                </c:pt>
                <c:pt idx="2">
                  <c:v>Casey</c:v>
                </c:pt>
                <c:pt idx="3">
                  <c:v>Madison</c:v>
                </c:pt>
                <c:pt idx="4">
                  <c:v>Grayson</c:v>
                </c:pt>
                <c:pt idx="5">
                  <c:v>Barren</c:v>
                </c:pt>
                <c:pt idx="6">
                  <c:v>Simpson</c:v>
                </c:pt>
                <c:pt idx="7">
                  <c:v>Ohio</c:v>
                </c:pt>
                <c:pt idx="8">
                  <c:v>Pulaski</c:v>
                </c:pt>
                <c:pt idx="9">
                  <c:v>Hardin</c:v>
                </c:pt>
                <c:pt idx="10">
                  <c:v>Edmonson</c:v>
                </c:pt>
                <c:pt idx="11">
                  <c:v>Bullitt</c:v>
                </c:pt>
                <c:pt idx="12">
                  <c:v>Floyd</c:v>
                </c:pt>
                <c:pt idx="13">
                  <c:v>Pendleton</c:v>
                </c:pt>
                <c:pt idx="14">
                  <c:v>Franklin</c:v>
                </c:pt>
              </c:strCache>
            </c:strRef>
          </c:cat>
          <c:val>
            <c:numRef>
              <c:f>'TAX Wait by County'!$B$17:$B$31</c:f>
              <c:numCache>
                <c:formatCode>General</c:formatCode>
                <c:ptCount val="15"/>
                <c:pt idx="0">
                  <c:v>60</c:v>
                </c:pt>
                <c:pt idx="1">
                  <c:v>57</c:v>
                </c:pt>
                <c:pt idx="2">
                  <c:v>51</c:v>
                </c:pt>
                <c:pt idx="3">
                  <c:v>51</c:v>
                </c:pt>
                <c:pt idx="4">
                  <c:v>41</c:v>
                </c:pt>
                <c:pt idx="5">
                  <c:v>35</c:v>
                </c:pt>
                <c:pt idx="6">
                  <c:v>33</c:v>
                </c:pt>
                <c:pt idx="7">
                  <c:v>30</c:v>
                </c:pt>
                <c:pt idx="8">
                  <c:v>30</c:v>
                </c:pt>
                <c:pt idx="9">
                  <c:v>22</c:v>
                </c:pt>
                <c:pt idx="10">
                  <c:v>20</c:v>
                </c:pt>
                <c:pt idx="11">
                  <c:v>18</c:v>
                </c:pt>
                <c:pt idx="12">
                  <c:v>18</c:v>
                </c:pt>
                <c:pt idx="13">
                  <c:v>18</c:v>
                </c:pt>
                <c:pt idx="14">
                  <c:v>16</c:v>
                </c:pt>
              </c:numCache>
            </c:numRef>
          </c:val>
          <c:extLst>
            <c:ext xmlns:c16="http://schemas.microsoft.com/office/drawing/2014/chart" uri="{C3380CC4-5D6E-409C-BE32-E72D297353CC}">
              <c16:uniqueId val="{00000000-1CC6-484A-B71F-2998ADD75D15}"/>
            </c:ext>
          </c:extLst>
        </c:ser>
        <c:dLbls>
          <c:showLegendKey val="0"/>
          <c:showVal val="0"/>
          <c:showCatName val="0"/>
          <c:showSerName val="0"/>
          <c:showPercent val="0"/>
          <c:showBubbleSize val="0"/>
        </c:dLbls>
        <c:gapWidth val="70"/>
        <c:overlap val="-27"/>
        <c:axId val="776397664"/>
        <c:axId val="776408704"/>
      </c:barChart>
      <c:catAx>
        <c:axId val="77639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76408704"/>
        <c:crosses val="autoZero"/>
        <c:auto val="1"/>
        <c:lblAlgn val="ctr"/>
        <c:lblOffset val="100"/>
        <c:noMultiLvlLbl val="0"/>
      </c:catAx>
      <c:valAx>
        <c:axId val="776408704"/>
        <c:scaling>
          <c:orientation val="minMax"/>
          <c:max val="7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76397664"/>
        <c:crosses val="autoZero"/>
        <c:crossBetween val="between"/>
      </c:valAx>
      <c:spPr>
        <a:solidFill>
          <a:schemeClr val="bg1">
            <a:lumMod val="95000"/>
          </a:schemeClr>
        </a:solid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a:solidFill>
                  <a:schemeClr val="tx1"/>
                </a:solidFill>
              </a:rPr>
              <a:t>Number</a:t>
            </a:r>
            <a:r>
              <a:rPr lang="en-US" b="1" baseline="0" dirty="0">
                <a:solidFill>
                  <a:schemeClr val="tx1"/>
                </a:solidFill>
              </a:rPr>
              <a:t> of Counties by Government Subsidized Vacancy Rate Range</a:t>
            </a:r>
            <a:endParaRPr lang="en-US"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solidFill>
                <a:schemeClr val="tx1"/>
              </a:solidFill>
            </a:ln>
            <a:effectLst>
              <a:outerShdw blurRad="50800" dist="38100" algn="l" rotWithShape="0">
                <a:prstClr val="black">
                  <a:alpha val="40000"/>
                </a:prstClr>
              </a:outerShdw>
            </a:effectLst>
          </c:spPr>
          <c:invertIfNegative val="0"/>
          <c:dPt>
            <c:idx val="0"/>
            <c:invertIfNegative val="0"/>
            <c:bubble3D val="0"/>
            <c:spPr>
              <a:solidFill>
                <a:srgbClr val="FF3300"/>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1-A50C-4D48-8847-2E32B94969DF}"/>
              </c:ext>
            </c:extLst>
          </c:dPt>
          <c:dPt>
            <c:idx val="1"/>
            <c:invertIfNegative val="0"/>
            <c:bubble3D val="0"/>
            <c:spPr>
              <a:solidFill>
                <a:srgbClr val="DEEAF6"/>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3-A50C-4D48-8847-2E32B94969DF}"/>
              </c:ext>
            </c:extLst>
          </c:dPt>
          <c:dPt>
            <c:idx val="2"/>
            <c:invertIfNegative val="0"/>
            <c:bubble3D val="0"/>
            <c:spPr>
              <a:solidFill>
                <a:srgbClr val="92BAE2"/>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5-A50C-4D48-8847-2E32B94969DF}"/>
              </c:ext>
            </c:extLst>
          </c:dPt>
          <c:dPt>
            <c:idx val="3"/>
            <c:invertIfNegative val="0"/>
            <c:bubble3D val="0"/>
            <c:spPr>
              <a:solidFill>
                <a:srgbClr val="5B97D3"/>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7-A50C-4D48-8847-2E32B94969DF}"/>
              </c:ext>
            </c:extLst>
          </c:dPt>
          <c:dPt>
            <c:idx val="4"/>
            <c:invertIfNegative val="0"/>
            <c:bubble3D val="0"/>
            <c:spPr>
              <a:solidFill>
                <a:srgbClr val="2D69A5"/>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9-A50C-4D48-8847-2E32B94969DF}"/>
              </c:ext>
            </c:extLst>
          </c:dPt>
          <c:dPt>
            <c:idx val="5"/>
            <c:invertIfNegative val="0"/>
            <c:bubble3D val="0"/>
            <c:spPr>
              <a:solidFill>
                <a:schemeClr val="accent6">
                  <a:lumMod val="60000"/>
                  <a:lumOff val="40000"/>
                </a:schemeClr>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B-A50C-4D48-8847-2E32B94969DF}"/>
              </c:ext>
            </c:extLst>
          </c:dPt>
          <c:dPt>
            <c:idx val="6"/>
            <c:invertIfNegative val="0"/>
            <c:bubble3D val="0"/>
            <c:spPr>
              <a:solidFill>
                <a:srgbClr val="2D69A5"/>
              </a:solidFill>
              <a:ln>
                <a:solidFill>
                  <a:schemeClr val="tx1"/>
                </a:solidFill>
              </a:ln>
              <a:effectLst>
                <a:outerShdw blurRad="50800" dist="38100" algn="l" rotWithShape="0">
                  <a:prstClr val="black">
                    <a:alpha val="40000"/>
                  </a:prstClr>
                </a:outerShdw>
              </a:effectLst>
            </c:spPr>
            <c:extLst>
              <c:ext xmlns:c16="http://schemas.microsoft.com/office/drawing/2014/chart" uri="{C3380CC4-5D6E-409C-BE32-E72D297353CC}">
                <c16:uniqueId val="{0000000D-A50C-4D48-8847-2E32B94969DF}"/>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'County GSS Vacancy Rates'!$A$3:$A$9</c:f>
              <c:strCache>
                <c:ptCount val="7"/>
                <c:pt idx="0">
                  <c:v>0.0%</c:v>
                </c:pt>
                <c:pt idx="1">
                  <c:v>0.1%-0.9%</c:v>
                </c:pt>
                <c:pt idx="2">
                  <c:v>1.0%-1.9%</c:v>
                </c:pt>
                <c:pt idx="3">
                  <c:v>2.0%-2.9%</c:v>
                </c:pt>
                <c:pt idx="4">
                  <c:v>3.0%-3.9%</c:v>
                </c:pt>
                <c:pt idx="5">
                  <c:v>4.0%-6.0%</c:v>
                </c:pt>
                <c:pt idx="6">
                  <c:v>6.1%+</c:v>
                </c:pt>
              </c:strCache>
            </c:strRef>
          </c:cat>
          <c:val>
            <c:numRef>
              <c:f>'County GSS Vacancy Rates'!$B$3:$B$9</c:f>
              <c:numCache>
                <c:formatCode>General</c:formatCode>
                <c:ptCount val="7"/>
                <c:pt idx="0">
                  <c:v>88</c:v>
                </c:pt>
                <c:pt idx="1">
                  <c:v>6</c:v>
                </c:pt>
                <c:pt idx="2">
                  <c:v>9</c:v>
                </c:pt>
                <c:pt idx="3">
                  <c:v>5</c:v>
                </c:pt>
                <c:pt idx="4">
                  <c:v>1</c:v>
                </c:pt>
                <c:pt idx="5">
                  <c:v>2</c:v>
                </c:pt>
                <c:pt idx="6">
                  <c:v>4</c:v>
                </c:pt>
              </c:numCache>
            </c:numRef>
          </c:val>
          <c:extLst>
            <c:ext xmlns:c16="http://schemas.microsoft.com/office/drawing/2014/chart" uri="{C3380CC4-5D6E-409C-BE32-E72D297353CC}">
              <c16:uniqueId val="{0000000E-A50C-4D48-8847-2E32B94969DF}"/>
            </c:ext>
          </c:extLst>
        </c:ser>
        <c:dLbls>
          <c:showLegendKey val="0"/>
          <c:showVal val="0"/>
          <c:showCatName val="0"/>
          <c:showSerName val="0"/>
          <c:showPercent val="0"/>
          <c:showBubbleSize val="0"/>
        </c:dLbls>
        <c:gapWidth val="50"/>
        <c:overlap val="-27"/>
        <c:axId val="1710123199"/>
        <c:axId val="1710132319"/>
      </c:barChart>
      <c:catAx>
        <c:axId val="171012319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rPr>
                  <a:t>County Vacancy Rate Range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10132319"/>
        <c:crosses val="autoZero"/>
        <c:auto val="1"/>
        <c:lblAlgn val="ctr"/>
        <c:lblOffset val="100"/>
        <c:noMultiLvlLbl val="0"/>
      </c:catAx>
      <c:valAx>
        <c:axId val="17101323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rPr>
                  <a:t>Number</a:t>
                </a:r>
                <a:r>
                  <a:rPr lang="en-US" baseline="0">
                    <a:solidFill>
                      <a:schemeClr val="tx1"/>
                    </a:solidFill>
                  </a:rPr>
                  <a:t> of Counties</a:t>
                </a:r>
                <a:endParaRPr lang="en-US">
                  <a:solidFill>
                    <a:schemeClr val="tx1"/>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10123199"/>
        <c:crosses val="autoZero"/>
        <c:crossBetween val="between"/>
        <c:majorUnit val="10"/>
      </c:valAx>
      <c:spPr>
        <a:solidFill>
          <a:schemeClr val="bg1">
            <a:lumMod val="95000"/>
          </a:schemeClr>
        </a:solid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1F1E40-5EB8-49C3-8126-655470C8B668}" type="doc">
      <dgm:prSet loTypeId="urn:microsoft.com/office/officeart/2016/7/layout/BasicProcessNew" loCatId="process" qsTypeId="urn:microsoft.com/office/officeart/2005/8/quickstyle/simple1" qsCatId="simple" csTypeId="urn:microsoft.com/office/officeart/2005/8/colors/colorful2" csCatId="colorful" phldr="1"/>
      <dgm:spPr/>
      <dgm:t>
        <a:bodyPr/>
        <a:lstStyle/>
        <a:p>
          <a:endParaRPr lang="en-US"/>
        </a:p>
      </dgm:t>
    </dgm:pt>
    <dgm:pt modelId="{0400F817-A4E6-4679-A858-F5F283DFB9C7}">
      <dgm:prSet custT="1"/>
      <dgm:spPr/>
      <dgm:t>
        <a:bodyPr/>
        <a:lstStyle/>
        <a:p>
          <a:r>
            <a:rPr lang="en-US" sz="1600" dirty="0"/>
            <a:t>Housing gaps demonstrate the </a:t>
          </a:r>
          <a:r>
            <a:rPr lang="en-US" sz="1600" b="1" dirty="0"/>
            <a:t>housing market shortages or needs </a:t>
          </a:r>
          <a:r>
            <a:rPr lang="en-US" sz="1600" dirty="0"/>
            <a:t>and are </a:t>
          </a:r>
          <a:r>
            <a:rPr lang="en-US" sz="1600" u="sng" dirty="0"/>
            <a:t>not</a:t>
          </a:r>
          <a:r>
            <a:rPr lang="en-US" sz="1600" dirty="0"/>
            <a:t> necessarily reflective of </a:t>
          </a:r>
          <a:r>
            <a:rPr lang="en-US" sz="1600" b="1" dirty="0"/>
            <a:t>market potential</a:t>
          </a:r>
          <a:r>
            <a:rPr lang="en-US" sz="1600" dirty="0"/>
            <a:t>.</a:t>
          </a:r>
        </a:p>
      </dgm:t>
    </dgm:pt>
    <dgm:pt modelId="{0958E68B-5465-40E7-8356-5B7643260F58}" type="parTrans" cxnId="{7986CFCC-06B5-44CF-92F3-49DCEAAB0C0B}">
      <dgm:prSet/>
      <dgm:spPr/>
      <dgm:t>
        <a:bodyPr/>
        <a:lstStyle/>
        <a:p>
          <a:endParaRPr lang="en-US"/>
        </a:p>
      </dgm:t>
    </dgm:pt>
    <dgm:pt modelId="{A766BE33-740B-48DD-BD0B-1A24178841CB}" type="sibTrans" cxnId="{7986CFCC-06B5-44CF-92F3-49DCEAAB0C0B}">
      <dgm:prSet/>
      <dgm:spPr/>
      <dgm:t>
        <a:bodyPr/>
        <a:lstStyle/>
        <a:p>
          <a:endParaRPr lang="en-US"/>
        </a:p>
      </dgm:t>
    </dgm:pt>
    <dgm:pt modelId="{4D3EB18C-E911-4B42-A989-F9499EF6994B}">
      <dgm:prSet custT="1"/>
      <dgm:spPr/>
      <dgm:t>
        <a:bodyPr/>
        <a:lstStyle/>
        <a:p>
          <a:r>
            <a:rPr lang="en-US" sz="1600" dirty="0"/>
            <a:t>An individual county with </a:t>
          </a:r>
          <a:r>
            <a:rPr lang="en-US" sz="1600" b="1" dirty="0"/>
            <a:t>no or minimal housing gaps </a:t>
          </a:r>
          <a:r>
            <a:rPr lang="en-US" sz="1600" dirty="0"/>
            <a:t>within a specific price range doesn't mean a new project can't be supported.</a:t>
          </a:r>
        </a:p>
      </dgm:t>
    </dgm:pt>
    <dgm:pt modelId="{EE46CB78-9417-4D21-B9D2-00CEC19A8780}" type="parTrans" cxnId="{78779BDA-B5DC-4B01-B3A6-FD41762BF332}">
      <dgm:prSet/>
      <dgm:spPr/>
      <dgm:t>
        <a:bodyPr/>
        <a:lstStyle/>
        <a:p>
          <a:endParaRPr lang="en-US"/>
        </a:p>
      </dgm:t>
    </dgm:pt>
    <dgm:pt modelId="{E032EDFC-138B-4032-A018-8FD7CFF9D914}" type="sibTrans" cxnId="{78779BDA-B5DC-4B01-B3A6-FD41762BF332}">
      <dgm:prSet/>
      <dgm:spPr/>
      <dgm:t>
        <a:bodyPr/>
        <a:lstStyle/>
        <a:p>
          <a:endParaRPr lang="en-US"/>
        </a:p>
      </dgm:t>
    </dgm:pt>
    <dgm:pt modelId="{3D92BBD4-FB52-4D15-B962-101F00FB8F99}">
      <dgm:prSet custT="1"/>
      <dgm:spPr/>
      <dgm:t>
        <a:bodyPr/>
        <a:lstStyle/>
        <a:p>
          <a:r>
            <a:rPr lang="en-US" sz="1600" dirty="0"/>
            <a:t>Product Design</a:t>
          </a:r>
        </a:p>
      </dgm:t>
    </dgm:pt>
    <dgm:pt modelId="{26DE3256-6D54-4AA2-84C2-8B8DC49304BA}" type="parTrans" cxnId="{69C91F0C-0C8E-482B-BAB9-74771BF42DA7}">
      <dgm:prSet/>
      <dgm:spPr/>
      <dgm:t>
        <a:bodyPr/>
        <a:lstStyle/>
        <a:p>
          <a:endParaRPr lang="en-US"/>
        </a:p>
      </dgm:t>
    </dgm:pt>
    <dgm:pt modelId="{E88BB96B-51AF-4C08-89C3-75FC2B4B6230}" type="sibTrans" cxnId="{69C91F0C-0C8E-482B-BAB9-74771BF42DA7}">
      <dgm:prSet/>
      <dgm:spPr/>
      <dgm:t>
        <a:bodyPr/>
        <a:lstStyle/>
        <a:p>
          <a:endParaRPr lang="en-US"/>
        </a:p>
      </dgm:t>
    </dgm:pt>
    <dgm:pt modelId="{C9662E21-CA77-473A-AFE1-4C42FA03EB5B}">
      <dgm:prSet custT="1"/>
      <dgm:spPr/>
      <dgm:t>
        <a:bodyPr/>
        <a:lstStyle/>
        <a:p>
          <a:r>
            <a:rPr lang="en-US" sz="1600" b="1" dirty="0"/>
            <a:t>Recommended that site-specific studies are conducted for individual projects! </a:t>
          </a:r>
          <a:endParaRPr lang="en-US" sz="1600" dirty="0"/>
        </a:p>
      </dgm:t>
    </dgm:pt>
    <dgm:pt modelId="{91582E27-32F9-4A9B-8747-9977949CF5CC}" type="parTrans" cxnId="{571FBF27-EB14-428B-BB0F-B81175B80DF7}">
      <dgm:prSet/>
      <dgm:spPr/>
      <dgm:t>
        <a:bodyPr/>
        <a:lstStyle/>
        <a:p>
          <a:endParaRPr lang="en-US"/>
        </a:p>
      </dgm:t>
    </dgm:pt>
    <dgm:pt modelId="{485ADB64-7153-4775-ADEB-F34608A1DC63}" type="sibTrans" cxnId="{571FBF27-EB14-428B-BB0F-B81175B80DF7}">
      <dgm:prSet/>
      <dgm:spPr/>
      <dgm:t>
        <a:bodyPr/>
        <a:lstStyle/>
        <a:p>
          <a:endParaRPr lang="en-US"/>
        </a:p>
      </dgm:t>
    </dgm:pt>
    <dgm:pt modelId="{CC72A927-B766-4B48-AE58-3B507900F632}">
      <dgm:prSet custT="1"/>
      <dgm:spPr/>
      <dgm:t>
        <a:bodyPr/>
        <a:lstStyle/>
        <a:p>
          <a:r>
            <a:rPr lang="en-US" sz="1600" dirty="0"/>
            <a:t>Gaps do not necessarily represent the number of units that </a:t>
          </a:r>
          <a:r>
            <a:rPr lang="en-US" sz="1600" b="1" dirty="0"/>
            <a:t>need built</a:t>
          </a:r>
          <a:r>
            <a:rPr lang="en-US" sz="1600" dirty="0"/>
            <a:t>, as a portion of the </a:t>
          </a:r>
          <a:r>
            <a:rPr lang="en-US" sz="1600" b="1" dirty="0"/>
            <a:t>gaps are also reflective of units that need repaired or modernized</a:t>
          </a:r>
          <a:r>
            <a:rPr lang="en-US" sz="1600" dirty="0"/>
            <a:t> or </a:t>
          </a:r>
          <a:r>
            <a:rPr lang="en-US" sz="1600" b="1" dirty="0"/>
            <a:t>households</a:t>
          </a:r>
          <a:r>
            <a:rPr lang="en-US" sz="1600" dirty="0"/>
            <a:t> paying excessive amounts towards housing </a:t>
          </a:r>
          <a:r>
            <a:rPr lang="en-US" sz="1600" b="1" dirty="0"/>
            <a:t>that need assistance</a:t>
          </a:r>
          <a:r>
            <a:rPr lang="en-US" sz="1600" dirty="0"/>
            <a:t>.</a:t>
          </a:r>
        </a:p>
      </dgm:t>
    </dgm:pt>
    <dgm:pt modelId="{656BC47A-5303-416D-AA96-2DFBF3D55B61}" type="parTrans" cxnId="{207282E0-3F1B-4EB9-88A6-BE7B05385CD3}">
      <dgm:prSet/>
      <dgm:spPr/>
      <dgm:t>
        <a:bodyPr/>
        <a:lstStyle/>
        <a:p>
          <a:endParaRPr lang="en-US"/>
        </a:p>
      </dgm:t>
    </dgm:pt>
    <dgm:pt modelId="{E4803295-4201-49DD-8E28-B1C46095ACAE}" type="sibTrans" cxnId="{207282E0-3F1B-4EB9-88A6-BE7B05385CD3}">
      <dgm:prSet/>
      <dgm:spPr/>
      <dgm:t>
        <a:bodyPr/>
        <a:lstStyle/>
        <a:p>
          <a:endParaRPr lang="en-US"/>
        </a:p>
      </dgm:t>
    </dgm:pt>
    <dgm:pt modelId="{6B1B7272-5B3F-4CFC-B44F-D0408190909B}">
      <dgm:prSet custT="1"/>
      <dgm:spPr/>
      <dgm:t>
        <a:bodyPr/>
        <a:lstStyle/>
        <a:p>
          <a:r>
            <a:rPr lang="en-US" sz="1600" dirty="0"/>
            <a:t>Housing gaps provided in this report are intended to give the public a sense of the </a:t>
          </a:r>
          <a:r>
            <a:rPr lang="en-US" sz="1600" b="1" dirty="0"/>
            <a:t>degree of housing needs by the type of product and affordability levels</a:t>
          </a:r>
          <a:r>
            <a:rPr lang="en-US" sz="1600" dirty="0"/>
            <a:t>.  Ultimately, gap estimates provide quantified information to help </a:t>
          </a:r>
          <a:r>
            <a:rPr lang="en-US" sz="1600" b="1" dirty="0"/>
            <a:t>prioritize housing efforts</a:t>
          </a:r>
          <a:r>
            <a:rPr lang="en-US" sz="1600" dirty="0"/>
            <a:t>.</a:t>
          </a:r>
        </a:p>
      </dgm:t>
    </dgm:pt>
    <dgm:pt modelId="{78CFBF85-C32D-4948-9D32-F0F0856E41D9}" type="parTrans" cxnId="{DD2DE0DB-F461-443E-9348-DA3EDBCBB462}">
      <dgm:prSet/>
      <dgm:spPr/>
      <dgm:t>
        <a:bodyPr/>
        <a:lstStyle/>
        <a:p>
          <a:endParaRPr lang="en-US"/>
        </a:p>
      </dgm:t>
    </dgm:pt>
    <dgm:pt modelId="{10E6827F-72D9-40E8-98F7-7E1E3739C8D2}" type="sibTrans" cxnId="{DD2DE0DB-F461-443E-9348-DA3EDBCBB462}">
      <dgm:prSet/>
      <dgm:spPr/>
      <dgm:t>
        <a:bodyPr/>
        <a:lstStyle/>
        <a:p>
          <a:endParaRPr lang="en-US"/>
        </a:p>
      </dgm:t>
    </dgm:pt>
    <dgm:pt modelId="{3129A57F-EEC3-46A2-8947-C5C7545388BF}">
      <dgm:prSet custT="1"/>
      <dgm:spPr/>
      <dgm:t>
        <a:bodyPr/>
        <a:lstStyle/>
        <a:p>
          <a:r>
            <a:rPr lang="en-US" sz="1600" b="0" dirty="0"/>
            <a:t>Market Areas</a:t>
          </a:r>
        </a:p>
      </dgm:t>
    </dgm:pt>
    <dgm:pt modelId="{5D84F40E-8805-4094-88A4-C4A911C661F6}" type="parTrans" cxnId="{249223E6-DAEA-499D-A017-F81B58474553}">
      <dgm:prSet/>
      <dgm:spPr/>
      <dgm:t>
        <a:bodyPr/>
        <a:lstStyle/>
        <a:p>
          <a:endParaRPr lang="en-US"/>
        </a:p>
      </dgm:t>
    </dgm:pt>
    <dgm:pt modelId="{70621E6C-171F-4D72-8BED-2A1299CE3104}" type="sibTrans" cxnId="{249223E6-DAEA-499D-A017-F81B58474553}">
      <dgm:prSet/>
      <dgm:spPr/>
      <dgm:t>
        <a:bodyPr/>
        <a:lstStyle/>
        <a:p>
          <a:endParaRPr lang="en-US"/>
        </a:p>
      </dgm:t>
    </dgm:pt>
    <dgm:pt modelId="{E60C2421-CDA5-4EFD-98A0-C6E5351668AD}">
      <dgm:prSet custT="1"/>
      <dgm:spPr/>
      <dgm:t>
        <a:bodyPr/>
        <a:lstStyle/>
        <a:p>
          <a:r>
            <a:rPr lang="en-US" sz="1600" b="0" dirty="0"/>
            <a:t>Target Market</a:t>
          </a:r>
        </a:p>
      </dgm:t>
    </dgm:pt>
    <dgm:pt modelId="{C04C0517-F24A-4D5A-AACF-7A502D22E921}" type="parTrans" cxnId="{57FF9E6A-EE8A-43AF-BEC7-8BD871A929A1}">
      <dgm:prSet/>
      <dgm:spPr/>
      <dgm:t>
        <a:bodyPr/>
        <a:lstStyle/>
        <a:p>
          <a:endParaRPr lang="en-US"/>
        </a:p>
      </dgm:t>
    </dgm:pt>
    <dgm:pt modelId="{301111C0-DB41-4074-8586-ACBF2D81572E}" type="sibTrans" cxnId="{57FF9E6A-EE8A-43AF-BEC7-8BD871A929A1}">
      <dgm:prSet/>
      <dgm:spPr/>
      <dgm:t>
        <a:bodyPr/>
        <a:lstStyle/>
        <a:p>
          <a:endParaRPr lang="en-US"/>
        </a:p>
      </dgm:t>
    </dgm:pt>
    <dgm:pt modelId="{0D29B092-8056-42F3-84AC-8A15C9D35D62}">
      <dgm:prSet custT="1"/>
      <dgm:spPr/>
      <dgm:t>
        <a:bodyPr/>
        <a:lstStyle/>
        <a:p>
          <a:r>
            <a:rPr lang="en-US" sz="1600" b="0" dirty="0"/>
            <a:t>Target Incomes</a:t>
          </a:r>
        </a:p>
      </dgm:t>
    </dgm:pt>
    <dgm:pt modelId="{C0B48F9E-B622-4CCF-B49B-0EBCC4EED627}" type="parTrans" cxnId="{2F5AE30C-9804-4855-AFCE-753FE8C7CEE4}">
      <dgm:prSet/>
      <dgm:spPr/>
      <dgm:t>
        <a:bodyPr/>
        <a:lstStyle/>
        <a:p>
          <a:endParaRPr lang="en-US"/>
        </a:p>
      </dgm:t>
    </dgm:pt>
    <dgm:pt modelId="{8570F8B0-740C-4CDD-BD1B-58D0A75DDD19}" type="sibTrans" cxnId="{2F5AE30C-9804-4855-AFCE-753FE8C7CEE4}">
      <dgm:prSet/>
      <dgm:spPr/>
      <dgm:t>
        <a:bodyPr/>
        <a:lstStyle/>
        <a:p>
          <a:endParaRPr lang="en-US"/>
        </a:p>
      </dgm:t>
    </dgm:pt>
    <dgm:pt modelId="{94BB8F25-1F17-477B-AD3F-D4BEE6187D7E}">
      <dgm:prSet custT="1"/>
      <dgm:spPr/>
      <dgm:t>
        <a:bodyPr/>
        <a:lstStyle/>
        <a:p>
          <a:r>
            <a:rPr lang="en-US" sz="1600" dirty="0"/>
            <a:t>Property Location</a:t>
          </a:r>
        </a:p>
      </dgm:t>
    </dgm:pt>
    <dgm:pt modelId="{F74D3525-3958-4B58-A734-D23E269BBAD5}" type="parTrans" cxnId="{69616AE3-7EC7-432E-B143-4A661CFF451F}">
      <dgm:prSet/>
      <dgm:spPr/>
      <dgm:t>
        <a:bodyPr/>
        <a:lstStyle/>
        <a:p>
          <a:endParaRPr lang="en-US"/>
        </a:p>
      </dgm:t>
    </dgm:pt>
    <dgm:pt modelId="{6CB16802-877D-4570-BFA2-2425B126E791}" type="sibTrans" cxnId="{69616AE3-7EC7-432E-B143-4A661CFF451F}">
      <dgm:prSet/>
      <dgm:spPr/>
      <dgm:t>
        <a:bodyPr/>
        <a:lstStyle/>
        <a:p>
          <a:endParaRPr lang="en-US"/>
        </a:p>
      </dgm:t>
    </dgm:pt>
    <dgm:pt modelId="{A75C19CC-6E33-4597-B893-EBCE89D14DCB}">
      <dgm:prSet custT="1"/>
      <dgm:spPr/>
      <dgm:t>
        <a:bodyPr/>
        <a:lstStyle/>
        <a:p>
          <a:r>
            <a:rPr lang="en-US" sz="1600" dirty="0"/>
            <a:t>Economic Investment &amp; New Jobs</a:t>
          </a:r>
        </a:p>
      </dgm:t>
    </dgm:pt>
    <dgm:pt modelId="{78CDF311-D121-4A4F-AA3F-E581BF0B79BA}" type="parTrans" cxnId="{6FFC7E36-D194-4ADC-9C0E-CC5C762D82BB}">
      <dgm:prSet/>
      <dgm:spPr/>
      <dgm:t>
        <a:bodyPr/>
        <a:lstStyle/>
        <a:p>
          <a:endParaRPr lang="en-US"/>
        </a:p>
      </dgm:t>
    </dgm:pt>
    <dgm:pt modelId="{0A2B87DB-CF17-4E70-B239-11C28FE99D15}" type="sibTrans" cxnId="{6FFC7E36-D194-4ADC-9C0E-CC5C762D82BB}">
      <dgm:prSet/>
      <dgm:spPr/>
      <dgm:t>
        <a:bodyPr/>
        <a:lstStyle/>
        <a:p>
          <a:endParaRPr lang="en-US"/>
        </a:p>
      </dgm:t>
    </dgm:pt>
    <dgm:pt modelId="{B9383D1B-9EF1-4F44-8537-0F78F7301873}" type="pres">
      <dgm:prSet presAssocID="{D51F1E40-5EB8-49C3-8126-655470C8B668}" presName="Name0" presStyleCnt="0">
        <dgm:presLayoutVars>
          <dgm:dir/>
          <dgm:resizeHandles val="exact"/>
        </dgm:presLayoutVars>
      </dgm:prSet>
      <dgm:spPr/>
    </dgm:pt>
    <dgm:pt modelId="{605389F0-6FBD-4581-A81D-E4455EE0709A}" type="pres">
      <dgm:prSet presAssocID="{0400F817-A4E6-4679-A858-F5F283DFB9C7}" presName="node" presStyleLbl="node1" presStyleIdx="0" presStyleCnt="9" custScaleY="138933">
        <dgm:presLayoutVars>
          <dgm:bulletEnabled val="1"/>
        </dgm:presLayoutVars>
      </dgm:prSet>
      <dgm:spPr/>
    </dgm:pt>
    <dgm:pt modelId="{DD915D19-31CD-40BB-AB39-F0F1D2669EC7}" type="pres">
      <dgm:prSet presAssocID="{A766BE33-740B-48DD-BD0B-1A24178841CB}" presName="sibTransSpacerBeforeConnector" presStyleCnt="0"/>
      <dgm:spPr/>
    </dgm:pt>
    <dgm:pt modelId="{3E9F71D3-4AC3-4A32-BB4D-E8E7C09D9248}" type="pres">
      <dgm:prSet presAssocID="{A766BE33-740B-48DD-BD0B-1A24178841CB}" presName="sibTrans" presStyleLbl="node1" presStyleIdx="1" presStyleCnt="9"/>
      <dgm:spPr/>
    </dgm:pt>
    <dgm:pt modelId="{2318AD16-414E-4C04-943E-5ED0409EBAF5}" type="pres">
      <dgm:prSet presAssocID="{A766BE33-740B-48DD-BD0B-1A24178841CB}" presName="sibTransSpacerAfterConnector" presStyleCnt="0"/>
      <dgm:spPr/>
    </dgm:pt>
    <dgm:pt modelId="{D12D9C4A-34C0-47F0-A7B9-A22455186DA9}" type="pres">
      <dgm:prSet presAssocID="{4D3EB18C-E911-4B42-A989-F9499EF6994B}" presName="node" presStyleLbl="node1" presStyleIdx="2" presStyleCnt="9" custScaleX="112201" custScaleY="140632" custLinFactNeighborX="57662" custLinFactNeighborY="313">
        <dgm:presLayoutVars>
          <dgm:bulletEnabled val="1"/>
        </dgm:presLayoutVars>
      </dgm:prSet>
      <dgm:spPr/>
    </dgm:pt>
    <dgm:pt modelId="{024FECEF-57D6-4976-A07C-43F594E835C5}" type="pres">
      <dgm:prSet presAssocID="{E032EDFC-138B-4032-A018-8FD7CFF9D914}" presName="sibTransSpacerBeforeConnector" presStyleCnt="0"/>
      <dgm:spPr/>
    </dgm:pt>
    <dgm:pt modelId="{0D6D8CEE-5A1D-4916-8FE5-00BD8B79895B}" type="pres">
      <dgm:prSet presAssocID="{E032EDFC-138B-4032-A018-8FD7CFF9D914}" presName="sibTrans" presStyleLbl="node1" presStyleIdx="3" presStyleCnt="9"/>
      <dgm:spPr/>
    </dgm:pt>
    <dgm:pt modelId="{72FD7863-54A3-4C40-A97F-02AD761C4FE7}" type="pres">
      <dgm:prSet presAssocID="{E032EDFC-138B-4032-A018-8FD7CFF9D914}" presName="sibTransSpacerAfterConnector" presStyleCnt="0"/>
      <dgm:spPr/>
    </dgm:pt>
    <dgm:pt modelId="{CCDDFA8C-6901-44B6-80A5-67DF87F8D262}" type="pres">
      <dgm:prSet presAssocID="{C9662E21-CA77-473A-AFE1-4C42FA03EB5B}" presName="node" presStyleLbl="node1" presStyleIdx="4" presStyleCnt="9" custScaleY="140632">
        <dgm:presLayoutVars>
          <dgm:bulletEnabled val="1"/>
        </dgm:presLayoutVars>
      </dgm:prSet>
      <dgm:spPr/>
    </dgm:pt>
    <dgm:pt modelId="{74DDF8C0-0B95-4B63-97F7-225048963EC9}" type="pres">
      <dgm:prSet presAssocID="{485ADB64-7153-4775-ADEB-F34608A1DC63}" presName="sibTransSpacerBeforeConnector" presStyleCnt="0"/>
      <dgm:spPr/>
    </dgm:pt>
    <dgm:pt modelId="{A3062D1F-EC0F-4547-9921-AD8E01512518}" type="pres">
      <dgm:prSet presAssocID="{485ADB64-7153-4775-ADEB-F34608A1DC63}" presName="sibTrans" presStyleLbl="node1" presStyleIdx="5" presStyleCnt="9"/>
      <dgm:spPr/>
    </dgm:pt>
    <dgm:pt modelId="{6114E34A-A4FF-421A-B24A-0661547AFDA4}" type="pres">
      <dgm:prSet presAssocID="{485ADB64-7153-4775-ADEB-F34608A1DC63}" presName="sibTransSpacerAfterConnector" presStyleCnt="0"/>
      <dgm:spPr/>
    </dgm:pt>
    <dgm:pt modelId="{E0FA6BD1-7150-4355-A99B-B497D1F69F2A}" type="pres">
      <dgm:prSet presAssocID="{CC72A927-B766-4B48-AE58-3B507900F632}" presName="node" presStyleLbl="node1" presStyleIdx="6" presStyleCnt="9" custScaleY="140632">
        <dgm:presLayoutVars>
          <dgm:bulletEnabled val="1"/>
        </dgm:presLayoutVars>
      </dgm:prSet>
      <dgm:spPr/>
    </dgm:pt>
    <dgm:pt modelId="{F28D0437-27CA-4D50-963E-D1668D5C4E30}" type="pres">
      <dgm:prSet presAssocID="{E4803295-4201-49DD-8E28-B1C46095ACAE}" presName="sibTransSpacerBeforeConnector" presStyleCnt="0"/>
      <dgm:spPr/>
    </dgm:pt>
    <dgm:pt modelId="{486F5484-59CC-4156-ACF4-B990DA62DB7F}" type="pres">
      <dgm:prSet presAssocID="{E4803295-4201-49DD-8E28-B1C46095ACAE}" presName="sibTrans" presStyleLbl="node1" presStyleIdx="7" presStyleCnt="9"/>
      <dgm:spPr/>
    </dgm:pt>
    <dgm:pt modelId="{32852055-9356-48C0-8B28-05938A0A05F2}" type="pres">
      <dgm:prSet presAssocID="{E4803295-4201-49DD-8E28-B1C46095ACAE}" presName="sibTransSpacerAfterConnector" presStyleCnt="0"/>
      <dgm:spPr/>
    </dgm:pt>
    <dgm:pt modelId="{0DE2E871-4112-4D23-ADA6-ACB288C99683}" type="pres">
      <dgm:prSet presAssocID="{6B1B7272-5B3F-4CFC-B44F-D0408190909B}" presName="node" presStyleLbl="node1" presStyleIdx="8" presStyleCnt="9" custScaleY="140632" custLinFactNeighborX="31009" custLinFactNeighborY="-1249">
        <dgm:presLayoutVars>
          <dgm:bulletEnabled val="1"/>
        </dgm:presLayoutVars>
      </dgm:prSet>
      <dgm:spPr/>
    </dgm:pt>
  </dgm:ptLst>
  <dgm:cxnLst>
    <dgm:cxn modelId="{69C91F0C-0C8E-482B-BAB9-74771BF42DA7}" srcId="{4D3EB18C-E911-4B42-A989-F9499EF6994B}" destId="{3D92BBD4-FB52-4D15-B962-101F00FB8F99}" srcOrd="1" destOrd="0" parTransId="{26DE3256-6D54-4AA2-84C2-8B8DC49304BA}" sibTransId="{E88BB96B-51AF-4C08-89C3-75FC2B4B6230}"/>
    <dgm:cxn modelId="{2F5AE30C-9804-4855-AFCE-753FE8C7CEE4}" srcId="{4D3EB18C-E911-4B42-A989-F9499EF6994B}" destId="{0D29B092-8056-42F3-84AC-8A15C9D35D62}" srcOrd="4" destOrd="0" parTransId="{C0B48F9E-B622-4CCF-B49B-0EBCC4EED627}" sibTransId="{8570F8B0-740C-4CDD-BD1B-58D0A75DDD19}"/>
    <dgm:cxn modelId="{571FBF27-EB14-428B-BB0F-B81175B80DF7}" srcId="{D51F1E40-5EB8-49C3-8126-655470C8B668}" destId="{C9662E21-CA77-473A-AFE1-4C42FA03EB5B}" srcOrd="2" destOrd="0" parTransId="{91582E27-32F9-4A9B-8747-9977949CF5CC}" sibTransId="{485ADB64-7153-4775-ADEB-F34608A1DC63}"/>
    <dgm:cxn modelId="{926CD42A-4414-45E6-9379-B545D1A8EA2E}" type="presOf" srcId="{CC72A927-B766-4B48-AE58-3B507900F632}" destId="{E0FA6BD1-7150-4355-A99B-B497D1F69F2A}" srcOrd="0" destOrd="0" presId="urn:microsoft.com/office/officeart/2016/7/layout/BasicProcessNew"/>
    <dgm:cxn modelId="{6FFC7E36-D194-4ADC-9C0E-CC5C762D82BB}" srcId="{4D3EB18C-E911-4B42-A989-F9499EF6994B}" destId="{A75C19CC-6E33-4597-B893-EBCE89D14DCB}" srcOrd="5" destOrd="0" parTransId="{78CDF311-D121-4A4F-AA3F-E581BF0B79BA}" sibTransId="{0A2B87DB-CF17-4E70-B239-11C28FE99D15}"/>
    <dgm:cxn modelId="{A01B3247-B731-4DF8-8FE9-3491933DB3D1}" type="presOf" srcId="{E032EDFC-138B-4032-A018-8FD7CFF9D914}" destId="{0D6D8CEE-5A1D-4916-8FE5-00BD8B79895B}" srcOrd="0" destOrd="0" presId="urn:microsoft.com/office/officeart/2016/7/layout/BasicProcessNew"/>
    <dgm:cxn modelId="{14BFB956-BADC-4CA6-8536-A35B25EC1A19}" type="presOf" srcId="{3129A57F-EEC3-46A2-8947-C5C7545388BF}" destId="{D12D9C4A-34C0-47F0-A7B9-A22455186DA9}" srcOrd="0" destOrd="3" presId="urn:microsoft.com/office/officeart/2016/7/layout/BasicProcessNew"/>
    <dgm:cxn modelId="{57FF9E6A-EE8A-43AF-BEC7-8BD871A929A1}" srcId="{4D3EB18C-E911-4B42-A989-F9499EF6994B}" destId="{E60C2421-CDA5-4EFD-98A0-C6E5351668AD}" srcOrd="3" destOrd="0" parTransId="{C04C0517-F24A-4D5A-AACF-7A502D22E921}" sibTransId="{301111C0-DB41-4074-8586-ACBF2D81572E}"/>
    <dgm:cxn modelId="{B84CEB6F-E1B5-4D1A-939F-D5FC6EE412DD}" type="presOf" srcId="{0400F817-A4E6-4679-A858-F5F283DFB9C7}" destId="{605389F0-6FBD-4581-A81D-E4455EE0709A}" srcOrd="0" destOrd="0" presId="urn:microsoft.com/office/officeart/2016/7/layout/BasicProcessNew"/>
    <dgm:cxn modelId="{195D8A77-870B-4B74-AC1B-F1FDCFCDCBDA}" type="presOf" srcId="{A766BE33-740B-48DD-BD0B-1A24178841CB}" destId="{3E9F71D3-4AC3-4A32-BB4D-E8E7C09D9248}" srcOrd="0" destOrd="0" presId="urn:microsoft.com/office/officeart/2016/7/layout/BasicProcessNew"/>
    <dgm:cxn modelId="{66354682-8608-4BB6-8333-5D88082DAF6A}" type="presOf" srcId="{3D92BBD4-FB52-4D15-B962-101F00FB8F99}" destId="{D12D9C4A-34C0-47F0-A7B9-A22455186DA9}" srcOrd="0" destOrd="2" presId="urn:microsoft.com/office/officeart/2016/7/layout/BasicProcessNew"/>
    <dgm:cxn modelId="{BF3356A8-7AF7-4326-8D6B-F8AD15299F58}" type="presOf" srcId="{C9662E21-CA77-473A-AFE1-4C42FA03EB5B}" destId="{CCDDFA8C-6901-44B6-80A5-67DF87F8D262}" srcOrd="0" destOrd="0" presId="urn:microsoft.com/office/officeart/2016/7/layout/BasicProcessNew"/>
    <dgm:cxn modelId="{C20CB2B2-7917-422D-9761-49AE173EB3F5}" type="presOf" srcId="{E4803295-4201-49DD-8E28-B1C46095ACAE}" destId="{486F5484-59CC-4156-ACF4-B990DA62DB7F}" srcOrd="0" destOrd="0" presId="urn:microsoft.com/office/officeart/2016/7/layout/BasicProcessNew"/>
    <dgm:cxn modelId="{EA6562B4-4472-45D8-9F97-2C58C0CF1113}" type="presOf" srcId="{E60C2421-CDA5-4EFD-98A0-C6E5351668AD}" destId="{D12D9C4A-34C0-47F0-A7B9-A22455186DA9}" srcOrd="0" destOrd="4" presId="urn:microsoft.com/office/officeart/2016/7/layout/BasicProcessNew"/>
    <dgm:cxn modelId="{890763B5-EC6C-4575-AAB4-B2A67361BCF0}" type="presOf" srcId="{D51F1E40-5EB8-49C3-8126-655470C8B668}" destId="{B9383D1B-9EF1-4F44-8537-0F78F7301873}" srcOrd="0" destOrd="0" presId="urn:microsoft.com/office/officeart/2016/7/layout/BasicProcessNew"/>
    <dgm:cxn modelId="{B2A95EBE-1343-4528-85C1-059F20B9A75D}" type="presOf" srcId="{94BB8F25-1F17-477B-AD3F-D4BEE6187D7E}" destId="{D12D9C4A-34C0-47F0-A7B9-A22455186DA9}" srcOrd="0" destOrd="1" presId="urn:microsoft.com/office/officeart/2016/7/layout/BasicProcessNew"/>
    <dgm:cxn modelId="{4AD7E5BE-8919-4340-AAAF-05EE9F80E1D2}" type="presOf" srcId="{6B1B7272-5B3F-4CFC-B44F-D0408190909B}" destId="{0DE2E871-4112-4D23-ADA6-ACB288C99683}" srcOrd="0" destOrd="0" presId="urn:microsoft.com/office/officeart/2016/7/layout/BasicProcessNew"/>
    <dgm:cxn modelId="{7986CFCC-06B5-44CF-92F3-49DCEAAB0C0B}" srcId="{D51F1E40-5EB8-49C3-8126-655470C8B668}" destId="{0400F817-A4E6-4679-A858-F5F283DFB9C7}" srcOrd="0" destOrd="0" parTransId="{0958E68B-5465-40E7-8356-5B7643260F58}" sibTransId="{A766BE33-740B-48DD-BD0B-1A24178841CB}"/>
    <dgm:cxn modelId="{AA0745D2-EFA6-48E0-B830-6BAEFB0A363B}" type="presOf" srcId="{A75C19CC-6E33-4597-B893-EBCE89D14DCB}" destId="{D12D9C4A-34C0-47F0-A7B9-A22455186DA9}" srcOrd="0" destOrd="6" presId="urn:microsoft.com/office/officeart/2016/7/layout/BasicProcessNew"/>
    <dgm:cxn modelId="{78779BDA-B5DC-4B01-B3A6-FD41762BF332}" srcId="{D51F1E40-5EB8-49C3-8126-655470C8B668}" destId="{4D3EB18C-E911-4B42-A989-F9499EF6994B}" srcOrd="1" destOrd="0" parTransId="{EE46CB78-9417-4D21-B9D2-00CEC19A8780}" sibTransId="{E032EDFC-138B-4032-A018-8FD7CFF9D914}"/>
    <dgm:cxn modelId="{DD2DE0DB-F461-443E-9348-DA3EDBCBB462}" srcId="{D51F1E40-5EB8-49C3-8126-655470C8B668}" destId="{6B1B7272-5B3F-4CFC-B44F-D0408190909B}" srcOrd="4" destOrd="0" parTransId="{78CFBF85-C32D-4948-9D32-F0F0856E41D9}" sibTransId="{10E6827F-72D9-40E8-98F7-7E1E3739C8D2}"/>
    <dgm:cxn modelId="{207282E0-3F1B-4EB9-88A6-BE7B05385CD3}" srcId="{D51F1E40-5EB8-49C3-8126-655470C8B668}" destId="{CC72A927-B766-4B48-AE58-3B507900F632}" srcOrd="3" destOrd="0" parTransId="{656BC47A-5303-416D-AA96-2DFBF3D55B61}" sibTransId="{E4803295-4201-49DD-8E28-B1C46095ACAE}"/>
    <dgm:cxn modelId="{69616AE3-7EC7-432E-B143-4A661CFF451F}" srcId="{4D3EB18C-E911-4B42-A989-F9499EF6994B}" destId="{94BB8F25-1F17-477B-AD3F-D4BEE6187D7E}" srcOrd="0" destOrd="0" parTransId="{F74D3525-3958-4B58-A734-D23E269BBAD5}" sibTransId="{6CB16802-877D-4570-BFA2-2425B126E791}"/>
    <dgm:cxn modelId="{249223E6-DAEA-499D-A017-F81B58474553}" srcId="{4D3EB18C-E911-4B42-A989-F9499EF6994B}" destId="{3129A57F-EEC3-46A2-8947-C5C7545388BF}" srcOrd="2" destOrd="0" parTransId="{5D84F40E-8805-4094-88A4-C4A911C661F6}" sibTransId="{70621E6C-171F-4D72-8BED-2A1299CE3104}"/>
    <dgm:cxn modelId="{992D36EB-CE53-4F10-B6A1-2D984BC6D452}" type="presOf" srcId="{4D3EB18C-E911-4B42-A989-F9499EF6994B}" destId="{D12D9C4A-34C0-47F0-A7B9-A22455186DA9}" srcOrd="0" destOrd="0" presId="urn:microsoft.com/office/officeart/2016/7/layout/BasicProcessNew"/>
    <dgm:cxn modelId="{4EFF3AFD-D75C-4770-8A2D-1025CA4C98D2}" type="presOf" srcId="{485ADB64-7153-4775-ADEB-F34608A1DC63}" destId="{A3062D1F-EC0F-4547-9921-AD8E01512518}" srcOrd="0" destOrd="0" presId="urn:microsoft.com/office/officeart/2016/7/layout/BasicProcessNew"/>
    <dgm:cxn modelId="{7767B5FE-D9A0-4FA0-BEB9-589866015F73}" type="presOf" srcId="{0D29B092-8056-42F3-84AC-8A15C9D35D62}" destId="{D12D9C4A-34C0-47F0-A7B9-A22455186DA9}" srcOrd="0" destOrd="5" presId="urn:microsoft.com/office/officeart/2016/7/layout/BasicProcessNew"/>
    <dgm:cxn modelId="{77E334B7-A5E4-48AA-A8C2-A85041C6A538}" type="presParOf" srcId="{B9383D1B-9EF1-4F44-8537-0F78F7301873}" destId="{605389F0-6FBD-4581-A81D-E4455EE0709A}" srcOrd="0" destOrd="0" presId="urn:microsoft.com/office/officeart/2016/7/layout/BasicProcessNew"/>
    <dgm:cxn modelId="{9CFB2AEA-105C-4579-A604-042058DD2817}" type="presParOf" srcId="{B9383D1B-9EF1-4F44-8537-0F78F7301873}" destId="{DD915D19-31CD-40BB-AB39-F0F1D2669EC7}" srcOrd="1" destOrd="0" presId="urn:microsoft.com/office/officeart/2016/7/layout/BasicProcessNew"/>
    <dgm:cxn modelId="{9E9491FD-CBB5-46CB-A6C0-F9FD185723A2}" type="presParOf" srcId="{B9383D1B-9EF1-4F44-8537-0F78F7301873}" destId="{3E9F71D3-4AC3-4A32-BB4D-E8E7C09D9248}" srcOrd="2" destOrd="0" presId="urn:microsoft.com/office/officeart/2016/7/layout/BasicProcessNew"/>
    <dgm:cxn modelId="{CEEBD882-9300-4B57-AADD-0286F6A9385F}" type="presParOf" srcId="{B9383D1B-9EF1-4F44-8537-0F78F7301873}" destId="{2318AD16-414E-4C04-943E-5ED0409EBAF5}" srcOrd="3" destOrd="0" presId="urn:microsoft.com/office/officeart/2016/7/layout/BasicProcessNew"/>
    <dgm:cxn modelId="{B4F15329-4298-4EC5-8FFE-1469A72EABE1}" type="presParOf" srcId="{B9383D1B-9EF1-4F44-8537-0F78F7301873}" destId="{D12D9C4A-34C0-47F0-A7B9-A22455186DA9}" srcOrd="4" destOrd="0" presId="urn:microsoft.com/office/officeart/2016/7/layout/BasicProcessNew"/>
    <dgm:cxn modelId="{B1BC3E6E-0D85-411B-8FC2-A0336BCA3605}" type="presParOf" srcId="{B9383D1B-9EF1-4F44-8537-0F78F7301873}" destId="{024FECEF-57D6-4976-A07C-43F594E835C5}" srcOrd="5" destOrd="0" presId="urn:microsoft.com/office/officeart/2016/7/layout/BasicProcessNew"/>
    <dgm:cxn modelId="{29145C4D-A825-4F6A-8A90-E17C6EA57945}" type="presParOf" srcId="{B9383D1B-9EF1-4F44-8537-0F78F7301873}" destId="{0D6D8CEE-5A1D-4916-8FE5-00BD8B79895B}" srcOrd="6" destOrd="0" presId="urn:microsoft.com/office/officeart/2016/7/layout/BasicProcessNew"/>
    <dgm:cxn modelId="{B512D437-FA76-40F4-B3B8-CBB84E247BA6}" type="presParOf" srcId="{B9383D1B-9EF1-4F44-8537-0F78F7301873}" destId="{72FD7863-54A3-4C40-A97F-02AD761C4FE7}" srcOrd="7" destOrd="0" presId="urn:microsoft.com/office/officeart/2016/7/layout/BasicProcessNew"/>
    <dgm:cxn modelId="{6DEB4811-4F30-4858-BD80-F61AB66B2D6F}" type="presParOf" srcId="{B9383D1B-9EF1-4F44-8537-0F78F7301873}" destId="{CCDDFA8C-6901-44B6-80A5-67DF87F8D262}" srcOrd="8" destOrd="0" presId="urn:microsoft.com/office/officeart/2016/7/layout/BasicProcessNew"/>
    <dgm:cxn modelId="{8513E3CF-92CC-436D-9619-F304200196C0}" type="presParOf" srcId="{B9383D1B-9EF1-4F44-8537-0F78F7301873}" destId="{74DDF8C0-0B95-4B63-97F7-225048963EC9}" srcOrd="9" destOrd="0" presId="urn:microsoft.com/office/officeart/2016/7/layout/BasicProcessNew"/>
    <dgm:cxn modelId="{32AA790B-A606-4FCD-BA9D-EB45587A6776}" type="presParOf" srcId="{B9383D1B-9EF1-4F44-8537-0F78F7301873}" destId="{A3062D1F-EC0F-4547-9921-AD8E01512518}" srcOrd="10" destOrd="0" presId="urn:microsoft.com/office/officeart/2016/7/layout/BasicProcessNew"/>
    <dgm:cxn modelId="{5CA64B32-49FE-4F5E-96E1-72AAA890DCC5}" type="presParOf" srcId="{B9383D1B-9EF1-4F44-8537-0F78F7301873}" destId="{6114E34A-A4FF-421A-B24A-0661547AFDA4}" srcOrd="11" destOrd="0" presId="urn:microsoft.com/office/officeart/2016/7/layout/BasicProcessNew"/>
    <dgm:cxn modelId="{73EEDD68-44CC-43C8-B384-DAECEFF84BB9}" type="presParOf" srcId="{B9383D1B-9EF1-4F44-8537-0F78F7301873}" destId="{E0FA6BD1-7150-4355-A99B-B497D1F69F2A}" srcOrd="12" destOrd="0" presId="urn:microsoft.com/office/officeart/2016/7/layout/BasicProcessNew"/>
    <dgm:cxn modelId="{78704573-E46D-4A9A-B514-9629D0DEF9B7}" type="presParOf" srcId="{B9383D1B-9EF1-4F44-8537-0F78F7301873}" destId="{F28D0437-27CA-4D50-963E-D1668D5C4E30}" srcOrd="13" destOrd="0" presId="urn:microsoft.com/office/officeart/2016/7/layout/BasicProcessNew"/>
    <dgm:cxn modelId="{53FF2EB6-81EF-4925-B22D-FB63BD0B8E11}" type="presParOf" srcId="{B9383D1B-9EF1-4F44-8537-0F78F7301873}" destId="{486F5484-59CC-4156-ACF4-B990DA62DB7F}" srcOrd="14" destOrd="0" presId="urn:microsoft.com/office/officeart/2016/7/layout/BasicProcessNew"/>
    <dgm:cxn modelId="{3A4A0527-2CC2-40AF-82E3-C7B7E336D992}" type="presParOf" srcId="{B9383D1B-9EF1-4F44-8537-0F78F7301873}" destId="{32852055-9356-48C0-8B28-05938A0A05F2}" srcOrd="15" destOrd="0" presId="urn:microsoft.com/office/officeart/2016/7/layout/BasicProcessNew"/>
    <dgm:cxn modelId="{E0F4EF47-0899-4195-83ED-350536EC5706}" type="presParOf" srcId="{B9383D1B-9EF1-4F44-8537-0F78F7301873}" destId="{0DE2E871-4112-4D23-ADA6-ACB288C99683}" srcOrd="16"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389F0-6FBD-4581-A81D-E4455EE0709A}">
      <dsp:nvSpPr>
        <dsp:cNvPr id="0" name=""/>
        <dsp:cNvSpPr/>
      </dsp:nvSpPr>
      <dsp:spPr>
        <a:xfrm>
          <a:off x="8754" y="22218"/>
          <a:ext cx="1885850" cy="3633800"/>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711200">
            <a:lnSpc>
              <a:spcPct val="90000"/>
            </a:lnSpc>
            <a:spcBef>
              <a:spcPct val="0"/>
            </a:spcBef>
            <a:spcAft>
              <a:spcPct val="35000"/>
            </a:spcAft>
            <a:buNone/>
          </a:pPr>
          <a:r>
            <a:rPr lang="en-US" sz="1600" kern="1200" dirty="0"/>
            <a:t>Housing gaps demonstrate the </a:t>
          </a:r>
          <a:r>
            <a:rPr lang="en-US" sz="1600" b="1" kern="1200" dirty="0"/>
            <a:t>housing market shortages or needs </a:t>
          </a:r>
          <a:r>
            <a:rPr lang="en-US" sz="1600" kern="1200" dirty="0"/>
            <a:t>and are </a:t>
          </a:r>
          <a:r>
            <a:rPr lang="en-US" sz="1600" u="sng" kern="1200" dirty="0"/>
            <a:t>not</a:t>
          </a:r>
          <a:r>
            <a:rPr lang="en-US" sz="1600" kern="1200" dirty="0"/>
            <a:t> necessarily reflective of </a:t>
          </a:r>
          <a:r>
            <a:rPr lang="en-US" sz="1600" b="1" kern="1200" dirty="0"/>
            <a:t>market potential</a:t>
          </a:r>
          <a:r>
            <a:rPr lang="en-US" sz="1600" kern="1200" dirty="0"/>
            <a:t>.</a:t>
          </a:r>
        </a:p>
      </dsp:txBody>
      <dsp:txXfrm>
        <a:off x="8754" y="22218"/>
        <a:ext cx="1885850" cy="3633800"/>
      </dsp:txXfrm>
    </dsp:sp>
    <dsp:sp modelId="{3E9F71D3-4AC3-4A32-BB4D-E8E7C09D9248}">
      <dsp:nvSpPr>
        <dsp:cNvPr id="0" name=""/>
        <dsp:cNvSpPr/>
      </dsp:nvSpPr>
      <dsp:spPr>
        <a:xfrm>
          <a:off x="1922303" y="1717619"/>
          <a:ext cx="282877" cy="243000"/>
        </a:xfrm>
        <a:prstGeom prst="rightArrow">
          <a:avLst>
            <a:gd name="adj1" fmla="val 50000"/>
            <a:gd name="adj2" fmla="val 50000"/>
          </a:avLst>
        </a:prstGeom>
        <a:solidFill>
          <a:schemeClr val="accent2">
            <a:hueOff val="-76464"/>
            <a:satOff val="4067"/>
            <a:lumOff val="1176"/>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2D9C4A-34C0-47F0-A7B9-A22455186DA9}">
      <dsp:nvSpPr>
        <dsp:cNvPr id="0" name=""/>
        <dsp:cNvSpPr/>
      </dsp:nvSpPr>
      <dsp:spPr>
        <a:xfrm>
          <a:off x="2248850" y="0"/>
          <a:ext cx="2115943" cy="3678238"/>
        </a:xfrm>
        <a:prstGeom prst="rect">
          <a:avLst/>
        </a:prstGeom>
        <a:solidFill>
          <a:schemeClr val="accent2">
            <a:hueOff val="-152927"/>
            <a:satOff val="8134"/>
            <a:lumOff val="235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711200">
            <a:lnSpc>
              <a:spcPct val="90000"/>
            </a:lnSpc>
            <a:spcBef>
              <a:spcPct val="0"/>
            </a:spcBef>
            <a:spcAft>
              <a:spcPct val="35000"/>
            </a:spcAft>
            <a:buNone/>
          </a:pPr>
          <a:r>
            <a:rPr lang="en-US" sz="1600" kern="1200" dirty="0"/>
            <a:t>An individual county with </a:t>
          </a:r>
          <a:r>
            <a:rPr lang="en-US" sz="1600" b="1" kern="1200" dirty="0"/>
            <a:t>no or minimal housing gaps </a:t>
          </a:r>
          <a:r>
            <a:rPr lang="en-US" sz="1600" kern="1200" dirty="0"/>
            <a:t>within a specific price range doesn't mean a new project can't be supported.</a:t>
          </a:r>
        </a:p>
        <a:p>
          <a:pPr marL="171450" lvl="1" indent="-171450" algn="l" defTabSz="711200">
            <a:lnSpc>
              <a:spcPct val="90000"/>
            </a:lnSpc>
            <a:spcBef>
              <a:spcPct val="0"/>
            </a:spcBef>
            <a:spcAft>
              <a:spcPct val="15000"/>
            </a:spcAft>
            <a:buChar char="•"/>
          </a:pPr>
          <a:r>
            <a:rPr lang="en-US" sz="1600" kern="1200" dirty="0"/>
            <a:t>Property Location</a:t>
          </a:r>
        </a:p>
        <a:p>
          <a:pPr marL="171450" lvl="1" indent="-171450" algn="l" defTabSz="711200">
            <a:lnSpc>
              <a:spcPct val="90000"/>
            </a:lnSpc>
            <a:spcBef>
              <a:spcPct val="0"/>
            </a:spcBef>
            <a:spcAft>
              <a:spcPct val="15000"/>
            </a:spcAft>
            <a:buChar char="•"/>
          </a:pPr>
          <a:r>
            <a:rPr lang="en-US" sz="1600" kern="1200" dirty="0"/>
            <a:t>Product Design</a:t>
          </a:r>
        </a:p>
        <a:p>
          <a:pPr marL="171450" lvl="1" indent="-171450" algn="l" defTabSz="711200">
            <a:lnSpc>
              <a:spcPct val="90000"/>
            </a:lnSpc>
            <a:spcBef>
              <a:spcPct val="0"/>
            </a:spcBef>
            <a:spcAft>
              <a:spcPct val="15000"/>
            </a:spcAft>
            <a:buChar char="•"/>
          </a:pPr>
          <a:r>
            <a:rPr lang="en-US" sz="1600" b="0" kern="1200" dirty="0"/>
            <a:t>Market Areas</a:t>
          </a:r>
        </a:p>
        <a:p>
          <a:pPr marL="171450" lvl="1" indent="-171450" algn="l" defTabSz="711200">
            <a:lnSpc>
              <a:spcPct val="90000"/>
            </a:lnSpc>
            <a:spcBef>
              <a:spcPct val="0"/>
            </a:spcBef>
            <a:spcAft>
              <a:spcPct val="15000"/>
            </a:spcAft>
            <a:buChar char="•"/>
          </a:pPr>
          <a:r>
            <a:rPr lang="en-US" sz="1600" b="0" kern="1200" dirty="0"/>
            <a:t>Target Market</a:t>
          </a:r>
        </a:p>
        <a:p>
          <a:pPr marL="171450" lvl="1" indent="-171450" algn="l" defTabSz="711200">
            <a:lnSpc>
              <a:spcPct val="90000"/>
            </a:lnSpc>
            <a:spcBef>
              <a:spcPct val="0"/>
            </a:spcBef>
            <a:spcAft>
              <a:spcPct val="15000"/>
            </a:spcAft>
            <a:buChar char="•"/>
          </a:pPr>
          <a:r>
            <a:rPr lang="en-US" sz="1600" b="0" kern="1200" dirty="0"/>
            <a:t>Target Incomes</a:t>
          </a:r>
        </a:p>
        <a:p>
          <a:pPr marL="171450" lvl="1" indent="-171450" algn="l" defTabSz="711200">
            <a:lnSpc>
              <a:spcPct val="90000"/>
            </a:lnSpc>
            <a:spcBef>
              <a:spcPct val="0"/>
            </a:spcBef>
            <a:spcAft>
              <a:spcPct val="15000"/>
            </a:spcAft>
            <a:buChar char="•"/>
          </a:pPr>
          <a:r>
            <a:rPr lang="en-US" sz="1600" kern="1200" dirty="0"/>
            <a:t>Economic Investment &amp; New Jobs</a:t>
          </a:r>
        </a:p>
      </dsp:txBody>
      <dsp:txXfrm>
        <a:off x="2248850" y="0"/>
        <a:ext cx="2115943" cy="3678238"/>
      </dsp:txXfrm>
    </dsp:sp>
    <dsp:sp modelId="{0D6D8CEE-5A1D-4916-8FE5-00BD8B79895B}">
      <dsp:nvSpPr>
        <dsp:cNvPr id="0" name=""/>
        <dsp:cNvSpPr/>
      </dsp:nvSpPr>
      <dsp:spPr>
        <a:xfrm>
          <a:off x="4376520" y="1717619"/>
          <a:ext cx="282877" cy="243000"/>
        </a:xfrm>
        <a:prstGeom prst="rightArrow">
          <a:avLst>
            <a:gd name="adj1" fmla="val 50000"/>
            <a:gd name="adj2" fmla="val 50000"/>
          </a:avLst>
        </a:prstGeom>
        <a:solidFill>
          <a:schemeClr val="accent2">
            <a:hueOff val="-229391"/>
            <a:satOff val="12201"/>
            <a:lumOff val="352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DDFA8C-6901-44B6-80A5-67DF87F8D262}">
      <dsp:nvSpPr>
        <dsp:cNvPr id="0" name=""/>
        <dsp:cNvSpPr/>
      </dsp:nvSpPr>
      <dsp:spPr>
        <a:xfrm>
          <a:off x="4687096" y="0"/>
          <a:ext cx="1885850" cy="3678238"/>
        </a:xfrm>
        <a:prstGeom prst="rect">
          <a:avLst/>
        </a:prstGeom>
        <a:solidFill>
          <a:schemeClr val="accent2">
            <a:hueOff val="-305854"/>
            <a:satOff val="16268"/>
            <a:lumOff val="470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711200">
            <a:lnSpc>
              <a:spcPct val="90000"/>
            </a:lnSpc>
            <a:spcBef>
              <a:spcPct val="0"/>
            </a:spcBef>
            <a:spcAft>
              <a:spcPct val="35000"/>
            </a:spcAft>
            <a:buNone/>
          </a:pPr>
          <a:r>
            <a:rPr lang="en-US" sz="1600" b="1" kern="1200" dirty="0"/>
            <a:t>Recommended that site-specific studies are conducted for individual projects! </a:t>
          </a:r>
          <a:endParaRPr lang="en-US" sz="1600" kern="1200" dirty="0"/>
        </a:p>
      </dsp:txBody>
      <dsp:txXfrm>
        <a:off x="4687096" y="0"/>
        <a:ext cx="1885850" cy="3678238"/>
      </dsp:txXfrm>
    </dsp:sp>
    <dsp:sp modelId="{A3062D1F-EC0F-4547-9921-AD8E01512518}">
      <dsp:nvSpPr>
        <dsp:cNvPr id="0" name=""/>
        <dsp:cNvSpPr/>
      </dsp:nvSpPr>
      <dsp:spPr>
        <a:xfrm>
          <a:off x="6600644" y="1717619"/>
          <a:ext cx="282877" cy="243000"/>
        </a:xfrm>
        <a:prstGeom prst="rightArrow">
          <a:avLst>
            <a:gd name="adj1" fmla="val 50000"/>
            <a:gd name="adj2" fmla="val 50000"/>
          </a:avLst>
        </a:prstGeom>
        <a:solidFill>
          <a:schemeClr val="accent2">
            <a:hueOff val="-382318"/>
            <a:satOff val="20334"/>
            <a:lumOff val="588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FA6BD1-7150-4355-A99B-B497D1F69F2A}">
      <dsp:nvSpPr>
        <dsp:cNvPr id="0" name=""/>
        <dsp:cNvSpPr/>
      </dsp:nvSpPr>
      <dsp:spPr>
        <a:xfrm>
          <a:off x="6911220" y="0"/>
          <a:ext cx="1885850" cy="3678238"/>
        </a:xfrm>
        <a:prstGeom prst="rect">
          <a:avLst/>
        </a:prstGeom>
        <a:solidFill>
          <a:schemeClr val="accent2">
            <a:hueOff val="-458782"/>
            <a:satOff val="24401"/>
            <a:lumOff val="705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711200">
            <a:lnSpc>
              <a:spcPct val="90000"/>
            </a:lnSpc>
            <a:spcBef>
              <a:spcPct val="0"/>
            </a:spcBef>
            <a:spcAft>
              <a:spcPct val="35000"/>
            </a:spcAft>
            <a:buNone/>
          </a:pPr>
          <a:r>
            <a:rPr lang="en-US" sz="1600" kern="1200" dirty="0"/>
            <a:t>Gaps do not necessarily represent the number of units that </a:t>
          </a:r>
          <a:r>
            <a:rPr lang="en-US" sz="1600" b="1" kern="1200" dirty="0"/>
            <a:t>need built</a:t>
          </a:r>
          <a:r>
            <a:rPr lang="en-US" sz="1600" kern="1200" dirty="0"/>
            <a:t>, as a portion of the </a:t>
          </a:r>
          <a:r>
            <a:rPr lang="en-US" sz="1600" b="1" kern="1200" dirty="0"/>
            <a:t>gaps are also reflective of units that need repaired or modernized</a:t>
          </a:r>
          <a:r>
            <a:rPr lang="en-US" sz="1600" kern="1200" dirty="0"/>
            <a:t> or </a:t>
          </a:r>
          <a:r>
            <a:rPr lang="en-US" sz="1600" b="1" kern="1200" dirty="0"/>
            <a:t>households</a:t>
          </a:r>
          <a:r>
            <a:rPr lang="en-US" sz="1600" kern="1200" dirty="0"/>
            <a:t> paying excessive amounts towards housing </a:t>
          </a:r>
          <a:r>
            <a:rPr lang="en-US" sz="1600" b="1" kern="1200" dirty="0"/>
            <a:t>that need assistance</a:t>
          </a:r>
          <a:r>
            <a:rPr lang="en-US" sz="1600" kern="1200" dirty="0"/>
            <a:t>.</a:t>
          </a:r>
        </a:p>
      </dsp:txBody>
      <dsp:txXfrm>
        <a:off x="6911220" y="0"/>
        <a:ext cx="1885850" cy="3678238"/>
      </dsp:txXfrm>
    </dsp:sp>
    <dsp:sp modelId="{486F5484-59CC-4156-ACF4-B990DA62DB7F}">
      <dsp:nvSpPr>
        <dsp:cNvPr id="0" name=""/>
        <dsp:cNvSpPr/>
      </dsp:nvSpPr>
      <dsp:spPr>
        <a:xfrm>
          <a:off x="8824768" y="1717619"/>
          <a:ext cx="282877" cy="243000"/>
        </a:xfrm>
        <a:prstGeom prst="rightArrow">
          <a:avLst>
            <a:gd name="adj1" fmla="val 50000"/>
            <a:gd name="adj2" fmla="val 50000"/>
          </a:avLst>
        </a:prstGeom>
        <a:solidFill>
          <a:schemeClr val="accent2">
            <a:hueOff val="-535245"/>
            <a:satOff val="28468"/>
            <a:lumOff val="823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E2E871-4112-4D23-ADA6-ACB288C99683}">
      <dsp:nvSpPr>
        <dsp:cNvPr id="0" name=""/>
        <dsp:cNvSpPr/>
      </dsp:nvSpPr>
      <dsp:spPr>
        <a:xfrm>
          <a:off x="9143933" y="0"/>
          <a:ext cx="1885850" cy="3678238"/>
        </a:xfrm>
        <a:prstGeom prst="rect">
          <a:avLst/>
        </a:prstGeom>
        <a:solidFill>
          <a:schemeClr val="accent2">
            <a:hueOff val="-611709"/>
            <a:satOff val="32535"/>
            <a:lumOff val="941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711200">
            <a:lnSpc>
              <a:spcPct val="90000"/>
            </a:lnSpc>
            <a:spcBef>
              <a:spcPct val="0"/>
            </a:spcBef>
            <a:spcAft>
              <a:spcPct val="35000"/>
            </a:spcAft>
            <a:buNone/>
          </a:pPr>
          <a:r>
            <a:rPr lang="en-US" sz="1600" kern="1200" dirty="0"/>
            <a:t>Housing gaps provided in this report are intended to give the public a sense of the </a:t>
          </a:r>
          <a:r>
            <a:rPr lang="en-US" sz="1600" b="1" kern="1200" dirty="0"/>
            <a:t>degree of housing needs by the type of product and affordability levels</a:t>
          </a:r>
          <a:r>
            <a:rPr lang="en-US" sz="1600" kern="1200" dirty="0"/>
            <a:t>.  Ultimately, gap estimates provide quantified information to help </a:t>
          </a:r>
          <a:r>
            <a:rPr lang="en-US" sz="1600" b="1" kern="1200" dirty="0"/>
            <a:t>prioritize housing efforts</a:t>
          </a:r>
          <a:r>
            <a:rPr lang="en-US" sz="1600" kern="1200" dirty="0"/>
            <a:t>.</a:t>
          </a:r>
        </a:p>
      </dsp:txBody>
      <dsp:txXfrm>
        <a:off x="9143933" y="0"/>
        <a:ext cx="1885850" cy="3678238"/>
      </dsp:txXfrm>
    </dsp:sp>
  </dsp:spTree>
</dsp:drawing>
</file>

<file path=ppt/diagrams/layout1.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cdr:x>
      <cdr:y>0.47982</cdr:y>
    </cdr:from>
    <cdr:to>
      <cdr:x>0.69166</cdr:x>
      <cdr:y>0.56316</cdr:y>
    </cdr:to>
    <cdr:sp macro="" textlink="">
      <cdr:nvSpPr>
        <cdr:cNvPr id="2" name="TextBox 1">
          <a:extLst xmlns:a="http://schemas.openxmlformats.org/drawingml/2006/main">
            <a:ext uri="{FF2B5EF4-FFF2-40B4-BE49-F238E27FC236}">
              <a16:creationId xmlns:a16="http://schemas.microsoft.com/office/drawing/2014/main" id="{A4CDC98A-E254-B636-641D-6F8A368B3D33}"/>
            </a:ext>
          </a:extLst>
        </cdr:cNvPr>
        <cdr:cNvSpPr txBox="1"/>
      </cdr:nvSpPr>
      <cdr:spPr>
        <a:xfrm xmlns:a="http://schemas.openxmlformats.org/drawingml/2006/main">
          <a:off x="3633489" y="2732034"/>
          <a:ext cx="1392789" cy="4745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solidFill>
                <a:schemeClr val="bg1"/>
              </a:solidFill>
            </a:rPr>
            <a:t>(307 Vacant)</a:t>
          </a:r>
        </a:p>
      </cdr:txBody>
    </cdr:sp>
  </cdr:relSizeAnchor>
  <cdr:relSizeAnchor xmlns:cdr="http://schemas.openxmlformats.org/drawingml/2006/chartDrawing">
    <cdr:from>
      <cdr:x>0.74677</cdr:x>
      <cdr:y>0.67063</cdr:y>
    </cdr:from>
    <cdr:to>
      <cdr:x>0.95093</cdr:x>
      <cdr:y>0.77132</cdr:y>
    </cdr:to>
    <cdr:sp macro="" textlink="">
      <cdr:nvSpPr>
        <cdr:cNvPr id="4" name="TextBox 3">
          <a:extLst xmlns:a="http://schemas.openxmlformats.org/drawingml/2006/main">
            <a:ext uri="{FF2B5EF4-FFF2-40B4-BE49-F238E27FC236}">
              <a16:creationId xmlns:a16="http://schemas.microsoft.com/office/drawing/2014/main" id="{41841AFB-5406-AE0D-FCD7-A69852ED2550}"/>
            </a:ext>
          </a:extLst>
        </cdr:cNvPr>
        <cdr:cNvSpPr txBox="1"/>
      </cdr:nvSpPr>
      <cdr:spPr>
        <a:xfrm xmlns:a="http://schemas.openxmlformats.org/drawingml/2006/main">
          <a:off x="5426796" y="3818469"/>
          <a:ext cx="1483626" cy="5733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solidFill>
                <a:schemeClr val="bg1"/>
              </a:solidFill>
            </a:rPr>
            <a:t>(162 Vacant)</a:t>
          </a:r>
        </a:p>
      </cdr:txBody>
    </cdr:sp>
  </cdr:relSizeAnchor>
  <cdr:relSizeAnchor xmlns:cdr="http://schemas.openxmlformats.org/drawingml/2006/chartDrawing">
    <cdr:from>
      <cdr:x>0.22855</cdr:x>
      <cdr:y>0.38557</cdr:y>
    </cdr:from>
    <cdr:to>
      <cdr:x>0.4348</cdr:x>
      <cdr:y>0.46071</cdr:y>
    </cdr:to>
    <cdr:sp macro="" textlink="">
      <cdr:nvSpPr>
        <cdr:cNvPr id="5" name="TextBox 4">
          <a:extLst xmlns:a="http://schemas.openxmlformats.org/drawingml/2006/main">
            <a:ext uri="{FF2B5EF4-FFF2-40B4-BE49-F238E27FC236}">
              <a16:creationId xmlns:a16="http://schemas.microsoft.com/office/drawing/2014/main" id="{DB2DE5F3-1AAF-62C3-AB0C-601C46251EF1}"/>
            </a:ext>
          </a:extLst>
        </cdr:cNvPr>
        <cdr:cNvSpPr txBox="1"/>
      </cdr:nvSpPr>
      <cdr:spPr>
        <a:xfrm xmlns:a="http://schemas.openxmlformats.org/drawingml/2006/main">
          <a:off x="1660893" y="2195376"/>
          <a:ext cx="1498814" cy="4278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solidFill>
                <a:schemeClr val="bg1"/>
              </a:solidFill>
            </a:rPr>
            <a:t>(2,401 Vacant)</a:t>
          </a:r>
        </a:p>
      </cdr:txBody>
    </cdr:sp>
  </cdr:relSizeAnchor>
</c:userShapes>
</file>

<file path=ppt/drawings/drawing2.xml><?xml version="1.0" encoding="utf-8"?>
<c:userShapes xmlns:c="http://schemas.openxmlformats.org/drawingml/2006/chart">
  <cdr:relSizeAnchor xmlns:cdr="http://schemas.openxmlformats.org/drawingml/2006/chartDrawing">
    <cdr:from>
      <cdr:x>0.69501</cdr:x>
      <cdr:y>0.24214</cdr:y>
    </cdr:from>
    <cdr:to>
      <cdr:x>0.8697</cdr:x>
      <cdr:y>0.47688</cdr:y>
    </cdr:to>
    <cdr:sp macro="" textlink="">
      <cdr:nvSpPr>
        <cdr:cNvPr id="2" name="TextBox 1">
          <a:extLst xmlns:a="http://schemas.openxmlformats.org/drawingml/2006/main">
            <a:ext uri="{FF2B5EF4-FFF2-40B4-BE49-F238E27FC236}">
              <a16:creationId xmlns:a16="http://schemas.microsoft.com/office/drawing/2014/main" id="{14229631-B3B1-9418-BE28-4C9F3AD0AEE0}"/>
            </a:ext>
          </a:extLst>
        </cdr:cNvPr>
        <cdr:cNvSpPr txBox="1"/>
      </cdr:nvSpPr>
      <cdr:spPr>
        <a:xfrm xmlns:a="http://schemas.openxmlformats.org/drawingml/2006/main">
          <a:off x="3962755" y="660080"/>
          <a:ext cx="996010" cy="6399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t>Optimal Range</a:t>
          </a:r>
        </a:p>
      </cdr:txBody>
    </cdr:sp>
  </cdr:relSizeAnchor>
  <cdr:relSizeAnchor xmlns:cdr="http://schemas.openxmlformats.org/drawingml/2006/chartDrawing">
    <cdr:from>
      <cdr:x>0.78646</cdr:x>
      <cdr:y>0.45087</cdr:y>
    </cdr:from>
    <cdr:to>
      <cdr:x>0.78646</cdr:x>
      <cdr:y>0.57498</cdr:y>
    </cdr:to>
    <cdr:cxnSp macro="">
      <cdr:nvCxnSpPr>
        <cdr:cNvPr id="4" name="Straight Arrow Connector 3">
          <a:extLst xmlns:a="http://schemas.openxmlformats.org/drawingml/2006/main">
            <a:ext uri="{FF2B5EF4-FFF2-40B4-BE49-F238E27FC236}">
              <a16:creationId xmlns:a16="http://schemas.microsoft.com/office/drawing/2014/main" id="{43541A77-0E60-26E3-CD64-E27F08E5DAF7}"/>
            </a:ext>
          </a:extLst>
        </cdr:cNvPr>
        <cdr:cNvCxnSpPr/>
      </cdr:nvCxnSpPr>
      <cdr:spPr>
        <a:xfrm xmlns:a="http://schemas.openxmlformats.org/drawingml/2006/main">
          <a:off x="4484172" y="1229097"/>
          <a:ext cx="0" cy="338340"/>
        </a:xfrm>
        <a:prstGeom xmlns:a="http://schemas.openxmlformats.org/drawingml/2006/main" prst="straightConnector1">
          <a:avLst/>
        </a:prstGeom>
        <a:ln xmlns:a="http://schemas.openxmlformats.org/drawingml/2006/main" w="3175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0.65</cdr:x>
      <cdr:y>0.23796</cdr:y>
    </cdr:from>
    <cdr:to>
      <cdr:x>0.92916</cdr:x>
      <cdr:y>0.48618</cdr:y>
    </cdr:to>
    <cdr:sp macro="" textlink="">
      <cdr:nvSpPr>
        <cdr:cNvPr id="2" name="TextBox 1">
          <a:extLst xmlns:a="http://schemas.openxmlformats.org/drawingml/2006/main">
            <a:ext uri="{FF2B5EF4-FFF2-40B4-BE49-F238E27FC236}">
              <a16:creationId xmlns:a16="http://schemas.microsoft.com/office/drawing/2014/main" id="{14229631-B3B1-9418-BE28-4C9F3AD0AEE0}"/>
            </a:ext>
          </a:extLst>
        </cdr:cNvPr>
        <cdr:cNvSpPr txBox="1"/>
      </cdr:nvSpPr>
      <cdr:spPr>
        <a:xfrm xmlns:a="http://schemas.openxmlformats.org/drawingml/2006/main">
          <a:off x="3641098" y="713291"/>
          <a:ext cx="1563771" cy="7440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a:t>Optimal Range</a:t>
          </a:r>
        </a:p>
      </cdr:txBody>
    </cdr:sp>
  </cdr:relSizeAnchor>
  <cdr:relSizeAnchor xmlns:cdr="http://schemas.openxmlformats.org/drawingml/2006/chartDrawing">
    <cdr:from>
      <cdr:x>0.78646</cdr:x>
      <cdr:y>0.4566</cdr:y>
    </cdr:from>
    <cdr:to>
      <cdr:x>0.78646</cdr:x>
      <cdr:y>0.5682</cdr:y>
    </cdr:to>
    <cdr:cxnSp macro="">
      <cdr:nvCxnSpPr>
        <cdr:cNvPr id="4" name="Straight Arrow Connector 3">
          <a:extLst xmlns:a="http://schemas.openxmlformats.org/drawingml/2006/main">
            <a:ext uri="{FF2B5EF4-FFF2-40B4-BE49-F238E27FC236}">
              <a16:creationId xmlns:a16="http://schemas.microsoft.com/office/drawing/2014/main" id="{43541A77-0E60-26E3-CD64-E27F08E5DAF7}"/>
            </a:ext>
          </a:extLst>
        </cdr:cNvPr>
        <cdr:cNvCxnSpPr/>
      </cdr:nvCxnSpPr>
      <cdr:spPr>
        <a:xfrm xmlns:a="http://schemas.openxmlformats.org/drawingml/2006/main">
          <a:off x="4404065" y="1329527"/>
          <a:ext cx="0" cy="324970"/>
        </a:xfrm>
        <a:prstGeom xmlns:a="http://schemas.openxmlformats.org/drawingml/2006/main" prst="straightConnector1">
          <a:avLst/>
        </a:prstGeom>
        <a:ln xmlns:a="http://schemas.openxmlformats.org/drawingml/2006/main" w="381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0.68717</cdr:x>
      <cdr:y>0.231</cdr:y>
    </cdr:from>
    <cdr:to>
      <cdr:x>0.89824</cdr:x>
      <cdr:y>0.51029</cdr:y>
    </cdr:to>
    <cdr:sp macro="" textlink="">
      <cdr:nvSpPr>
        <cdr:cNvPr id="2" name="TextBox 1">
          <a:extLst xmlns:a="http://schemas.openxmlformats.org/drawingml/2006/main">
            <a:ext uri="{FF2B5EF4-FFF2-40B4-BE49-F238E27FC236}">
              <a16:creationId xmlns:a16="http://schemas.microsoft.com/office/drawing/2014/main" id="{14229631-B3B1-9418-BE28-4C9F3AD0AEE0}"/>
            </a:ext>
          </a:extLst>
        </cdr:cNvPr>
        <cdr:cNvSpPr txBox="1"/>
      </cdr:nvSpPr>
      <cdr:spPr>
        <a:xfrm xmlns:a="http://schemas.openxmlformats.org/drawingml/2006/main">
          <a:off x="3859159" y="660080"/>
          <a:ext cx="1185331" cy="7980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a:t>Optimal Range</a:t>
          </a:r>
        </a:p>
      </cdr:txBody>
    </cdr:sp>
  </cdr:relSizeAnchor>
  <cdr:relSizeAnchor xmlns:cdr="http://schemas.openxmlformats.org/drawingml/2006/chartDrawing">
    <cdr:from>
      <cdr:x>0.78646</cdr:x>
      <cdr:y>0.4566</cdr:y>
    </cdr:from>
    <cdr:to>
      <cdr:x>0.7875</cdr:x>
      <cdr:y>0.64236</cdr:y>
    </cdr:to>
    <cdr:cxnSp macro="">
      <cdr:nvCxnSpPr>
        <cdr:cNvPr id="4" name="Straight Arrow Connector 3">
          <a:extLst xmlns:a="http://schemas.openxmlformats.org/drawingml/2006/main">
            <a:ext uri="{FF2B5EF4-FFF2-40B4-BE49-F238E27FC236}">
              <a16:creationId xmlns:a16="http://schemas.microsoft.com/office/drawing/2014/main" id="{43541A77-0E60-26E3-CD64-E27F08E5DAF7}"/>
            </a:ext>
          </a:extLst>
        </cdr:cNvPr>
        <cdr:cNvCxnSpPr/>
      </cdr:nvCxnSpPr>
      <cdr:spPr>
        <a:xfrm xmlns:a="http://schemas.openxmlformats.org/drawingml/2006/main">
          <a:off x="3595695" y="1252545"/>
          <a:ext cx="4755" cy="509580"/>
        </a:xfrm>
        <a:prstGeom xmlns:a="http://schemas.openxmlformats.org/drawingml/2006/main" prst="straightConnector1">
          <a:avLst/>
        </a:prstGeom>
        <a:ln xmlns:a="http://schemas.openxmlformats.org/drawingml/2006/main" w="127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0.78103</cdr:x>
      <cdr:y>0.42</cdr:y>
    </cdr:from>
    <cdr:to>
      <cdr:x>0.98307</cdr:x>
      <cdr:y>0.5401</cdr:y>
    </cdr:to>
    <cdr:sp macro="" textlink="">
      <cdr:nvSpPr>
        <cdr:cNvPr id="2" name="TextBox 1">
          <a:extLst xmlns:a="http://schemas.openxmlformats.org/drawingml/2006/main">
            <a:ext uri="{FF2B5EF4-FFF2-40B4-BE49-F238E27FC236}">
              <a16:creationId xmlns:a16="http://schemas.microsoft.com/office/drawing/2014/main" id="{5C945E32-51D1-72ED-EDC1-D974D574E620}"/>
            </a:ext>
          </a:extLst>
        </cdr:cNvPr>
        <cdr:cNvSpPr txBox="1"/>
      </cdr:nvSpPr>
      <cdr:spPr>
        <a:xfrm xmlns:a="http://schemas.openxmlformats.org/drawingml/2006/main">
          <a:off x="5840624" y="2171606"/>
          <a:ext cx="1510881" cy="6210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t>Optimal Range (2.0%-3.0%)</a:t>
          </a:r>
        </a:p>
      </cdr:txBody>
    </cdr:sp>
  </cdr:relSizeAnchor>
  <cdr:relSizeAnchor xmlns:cdr="http://schemas.openxmlformats.org/drawingml/2006/chartDrawing">
    <cdr:from>
      <cdr:x>0.88455</cdr:x>
      <cdr:y>0.52593</cdr:y>
    </cdr:from>
    <cdr:to>
      <cdr:x>0.88625</cdr:x>
      <cdr:y>0.73333</cdr:y>
    </cdr:to>
    <cdr:cxnSp macro="">
      <cdr:nvCxnSpPr>
        <cdr:cNvPr id="4" name="Straight Arrow Connector 3">
          <a:extLst xmlns:a="http://schemas.openxmlformats.org/drawingml/2006/main">
            <a:ext uri="{FF2B5EF4-FFF2-40B4-BE49-F238E27FC236}">
              <a16:creationId xmlns:a16="http://schemas.microsoft.com/office/drawing/2014/main" id="{3D16D1F9-61C9-C750-1A3C-ABFAB7A41354}"/>
            </a:ext>
          </a:extLst>
        </cdr:cNvPr>
        <cdr:cNvCxnSpPr/>
      </cdr:nvCxnSpPr>
      <cdr:spPr>
        <a:xfrm xmlns:a="http://schemas.openxmlformats.org/drawingml/2006/main">
          <a:off x="4962525" y="1690689"/>
          <a:ext cx="9525" cy="666750"/>
        </a:xfrm>
        <a:prstGeom xmlns:a="http://schemas.openxmlformats.org/drawingml/2006/main" prst="straightConnector1">
          <a:avLst/>
        </a:prstGeom>
        <a:ln xmlns:a="http://schemas.openxmlformats.org/drawingml/2006/main" w="2222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0.15346</cdr:x>
      <cdr:y>0.21213</cdr:y>
    </cdr:from>
    <cdr:to>
      <cdr:x>0.27429</cdr:x>
      <cdr:y>0.3163</cdr:y>
    </cdr:to>
    <cdr:sp macro="" textlink="">
      <cdr:nvSpPr>
        <cdr:cNvPr id="2" name="TextBox 1">
          <a:extLst xmlns:a="http://schemas.openxmlformats.org/drawingml/2006/main">
            <a:ext uri="{FF2B5EF4-FFF2-40B4-BE49-F238E27FC236}">
              <a16:creationId xmlns:a16="http://schemas.microsoft.com/office/drawing/2014/main" id="{31E311DF-CA0D-190E-9917-2FE40B301999}"/>
            </a:ext>
          </a:extLst>
        </cdr:cNvPr>
        <cdr:cNvSpPr txBox="1"/>
      </cdr:nvSpPr>
      <cdr:spPr>
        <a:xfrm xmlns:a="http://schemas.openxmlformats.org/drawingml/2006/main">
          <a:off x="1278756" y="906207"/>
          <a:ext cx="1006838" cy="44501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a:solidFill>
                <a:schemeClr val="bg1"/>
              </a:solidFill>
            </a:rPr>
            <a:t>29.2</a:t>
          </a:r>
          <a:r>
            <a:rPr lang="en-US" sz="2000" dirty="0">
              <a:solidFill>
                <a:schemeClr val="bg1"/>
              </a:solidFill>
              <a:latin typeface="Aptos Narrow" panose="020B0004020202020204" pitchFamily="34" charset="0"/>
            </a:rPr>
            <a:t>%</a:t>
          </a:r>
        </a:p>
      </cdr:txBody>
    </cdr:sp>
  </cdr:relSizeAnchor>
  <cdr:relSizeAnchor xmlns:cdr="http://schemas.openxmlformats.org/drawingml/2006/chartDrawing">
    <cdr:from>
      <cdr:x>0.37917</cdr:x>
      <cdr:y>0.26421</cdr:y>
    </cdr:from>
    <cdr:to>
      <cdr:x>0.5</cdr:x>
      <cdr:y>0.36837</cdr:y>
    </cdr:to>
    <cdr:sp macro="" textlink="">
      <cdr:nvSpPr>
        <cdr:cNvPr id="3" name="TextBox 1">
          <a:extLst xmlns:a="http://schemas.openxmlformats.org/drawingml/2006/main">
            <a:ext uri="{FF2B5EF4-FFF2-40B4-BE49-F238E27FC236}">
              <a16:creationId xmlns:a16="http://schemas.microsoft.com/office/drawing/2014/main" id="{BC622680-CAB4-90BF-6752-A8E753816FB1}"/>
            </a:ext>
          </a:extLst>
        </cdr:cNvPr>
        <cdr:cNvSpPr txBox="1"/>
      </cdr:nvSpPr>
      <cdr:spPr>
        <a:xfrm xmlns:a="http://schemas.openxmlformats.org/drawingml/2006/main">
          <a:off x="3159504" y="1128713"/>
          <a:ext cx="1006838" cy="4449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latin typeface="+mn-lt"/>
            </a:rPr>
            <a:t>27.5</a:t>
          </a:r>
          <a:r>
            <a:rPr lang="en-US" sz="2000" b="1" dirty="0">
              <a:solidFill>
                <a:schemeClr val="bg1"/>
              </a:solidFill>
              <a:latin typeface="Aptos Narrow" panose="020B0004020202020204" pitchFamily="34" charset="0"/>
            </a:rPr>
            <a:t>%</a:t>
          </a:r>
        </a:p>
      </cdr:txBody>
    </cdr:sp>
  </cdr:relSizeAnchor>
  <cdr:relSizeAnchor xmlns:cdr="http://schemas.openxmlformats.org/drawingml/2006/chartDrawing">
    <cdr:from>
      <cdr:x>0.59706</cdr:x>
      <cdr:y>0.42217</cdr:y>
    </cdr:from>
    <cdr:to>
      <cdr:x>0.71789</cdr:x>
      <cdr:y>0.52634</cdr:y>
    </cdr:to>
    <cdr:sp macro="" textlink="">
      <cdr:nvSpPr>
        <cdr:cNvPr id="4" name="TextBox 1">
          <a:extLst xmlns:a="http://schemas.openxmlformats.org/drawingml/2006/main">
            <a:ext uri="{FF2B5EF4-FFF2-40B4-BE49-F238E27FC236}">
              <a16:creationId xmlns:a16="http://schemas.microsoft.com/office/drawing/2014/main" id="{BC622680-CAB4-90BF-6752-A8E753816FB1}"/>
            </a:ext>
          </a:extLst>
        </cdr:cNvPr>
        <cdr:cNvSpPr txBox="1"/>
      </cdr:nvSpPr>
      <cdr:spPr>
        <a:xfrm xmlns:a="http://schemas.openxmlformats.org/drawingml/2006/main">
          <a:off x="4975122" y="1803485"/>
          <a:ext cx="1006839" cy="44501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rPr>
            <a:t>18.5</a:t>
          </a:r>
          <a:r>
            <a:rPr lang="en-US" sz="2000" b="1" dirty="0">
              <a:solidFill>
                <a:schemeClr val="bg1"/>
              </a:solidFill>
              <a:latin typeface="Aptos Narrow" panose="020B0004020202020204" pitchFamily="34" charset="0"/>
            </a:rPr>
            <a:t>%</a:t>
          </a:r>
        </a:p>
      </cdr:txBody>
    </cdr:sp>
  </cdr:relSizeAnchor>
  <cdr:relSizeAnchor xmlns:cdr="http://schemas.openxmlformats.org/drawingml/2006/chartDrawing">
    <cdr:from>
      <cdr:x>0.82439</cdr:x>
      <cdr:y>0.31047</cdr:y>
    </cdr:from>
    <cdr:to>
      <cdr:x>0.94522</cdr:x>
      <cdr:y>0.41464</cdr:y>
    </cdr:to>
    <cdr:sp macro="" textlink="">
      <cdr:nvSpPr>
        <cdr:cNvPr id="5" name="TextBox 1">
          <a:extLst xmlns:a="http://schemas.openxmlformats.org/drawingml/2006/main">
            <a:ext uri="{FF2B5EF4-FFF2-40B4-BE49-F238E27FC236}">
              <a16:creationId xmlns:a16="http://schemas.microsoft.com/office/drawing/2014/main" id="{BC622680-CAB4-90BF-6752-A8E753816FB1}"/>
            </a:ext>
          </a:extLst>
        </cdr:cNvPr>
        <cdr:cNvSpPr txBox="1"/>
      </cdr:nvSpPr>
      <cdr:spPr>
        <a:xfrm xmlns:a="http://schemas.openxmlformats.org/drawingml/2006/main">
          <a:off x="6869355" y="1326295"/>
          <a:ext cx="1006839" cy="44501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latin typeface="+mn-lt"/>
            </a:rPr>
            <a:t>24.7</a:t>
          </a:r>
          <a:r>
            <a:rPr lang="en-US" sz="2000" b="1" dirty="0">
              <a:solidFill>
                <a:schemeClr val="bg1"/>
              </a:solidFill>
              <a:latin typeface="Aptos Narrow" panose="020B0004020202020204" pitchFamily="34" charset="0"/>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34B24C-A5AA-A6FD-344F-758680F8576B}"/>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A2BBDE5-D6FD-07AC-CBF5-BA8E8BDBC9DB}"/>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391B4AA-8A51-4506-943B-5F09947915F7}" type="datetimeFigureOut">
              <a:rPr lang="en-US" smtClean="0"/>
              <a:t>9/11/24</a:t>
            </a:fld>
            <a:endParaRPr lang="en-US"/>
          </a:p>
        </p:txBody>
      </p:sp>
      <p:sp>
        <p:nvSpPr>
          <p:cNvPr id="4" name="Footer Placeholder 3">
            <a:extLst>
              <a:ext uri="{FF2B5EF4-FFF2-40B4-BE49-F238E27FC236}">
                <a16:creationId xmlns:a16="http://schemas.microsoft.com/office/drawing/2014/main" id="{BF688AA3-D096-FFAB-700C-1FC4CB00E8BD}"/>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8A3C9A-CA2A-D7F3-89F6-AE4C264C3237}"/>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64A85EC-5B06-47FE-B6AA-FFE595C66B5A}" type="slidenum">
              <a:rPr lang="en-US" smtClean="0"/>
              <a:t>‹#›</a:t>
            </a:fld>
            <a:endParaRPr lang="en-US"/>
          </a:p>
        </p:txBody>
      </p:sp>
    </p:spTree>
    <p:extLst>
      <p:ext uri="{BB962C8B-B14F-4D97-AF65-F5344CB8AC3E}">
        <p14:creationId xmlns:p14="http://schemas.microsoft.com/office/powerpoint/2010/main" val="24846645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6D45D9E-BE51-2343-84CD-A514514B0F7F}" type="datetimeFigureOut">
              <a:rPr lang="en-US" smtClean="0"/>
              <a:t>9/11/24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D17FB4C-E09B-FD4E-8732-8C9B75772335}" type="slidenum">
              <a:rPr lang="en-US" smtClean="0"/>
              <a:t>‹#›</a:t>
            </a:fld>
            <a:endParaRPr lang="en-US"/>
          </a:p>
        </p:txBody>
      </p:sp>
    </p:spTree>
    <p:extLst>
      <p:ext uri="{BB962C8B-B14F-4D97-AF65-F5344CB8AC3E}">
        <p14:creationId xmlns:p14="http://schemas.microsoft.com/office/powerpoint/2010/main" val="172933431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I’m Wendy Smith, DED of KHC. I am so pleased to be here today.</a:t>
            </a:r>
          </a:p>
          <a:p>
            <a:r>
              <a:rPr lang="en-US" dirty="0"/>
              <a:t>I want to thank the member of this task force for inviting KHC to present at your inaugural meeting.</a:t>
            </a:r>
          </a:p>
          <a:p>
            <a:endParaRPr lang="en-US" dirty="0"/>
          </a:p>
        </p:txBody>
      </p:sp>
      <p:sp>
        <p:nvSpPr>
          <p:cNvPr id="4" name="Slide Number Placeholder 3"/>
          <p:cNvSpPr>
            <a:spLocks noGrp="1"/>
          </p:cNvSpPr>
          <p:nvPr>
            <p:ph type="sldNum" sz="quarter" idx="5"/>
          </p:nvPr>
        </p:nvSpPr>
        <p:spPr/>
        <p:txBody>
          <a:bodyPr/>
          <a:lstStyle/>
          <a:p>
            <a:fld id="{F890A696-5717-42D1-A580-28A70306C4B4}" type="slidenum">
              <a:rPr lang="en-US" smtClean="0"/>
              <a:t>1</a:t>
            </a:fld>
            <a:endParaRPr lang="en-US" dirty="0"/>
          </a:p>
        </p:txBody>
      </p:sp>
    </p:spTree>
    <p:extLst>
      <p:ext uri="{BB962C8B-B14F-4D97-AF65-F5344CB8AC3E}">
        <p14:creationId xmlns:p14="http://schemas.microsoft.com/office/powerpoint/2010/main" val="2005395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17FB4C-E09B-FD4E-8732-8C9B75772335}" type="slidenum">
              <a:rPr lang="en-US" smtClean="0"/>
              <a:t>2</a:t>
            </a:fld>
            <a:endParaRPr lang="en-US"/>
          </a:p>
        </p:txBody>
      </p:sp>
    </p:spTree>
    <p:extLst>
      <p:ext uri="{BB962C8B-B14F-4D97-AF65-F5344CB8AC3E}">
        <p14:creationId xmlns:p14="http://schemas.microsoft.com/office/powerpoint/2010/main" val="84514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2022 statewide ratio was 3.9</a:t>
            </a:r>
          </a:p>
        </p:txBody>
      </p:sp>
      <p:sp>
        <p:nvSpPr>
          <p:cNvPr id="4" name="Slide Number Placeholder 3"/>
          <p:cNvSpPr>
            <a:spLocks noGrp="1"/>
          </p:cNvSpPr>
          <p:nvPr>
            <p:ph type="sldNum" sz="quarter" idx="5"/>
          </p:nvPr>
        </p:nvSpPr>
        <p:spPr/>
        <p:txBody>
          <a:bodyPr/>
          <a:lstStyle/>
          <a:p>
            <a:fld id="{ED17FB4C-E09B-FD4E-8732-8C9B75772335}" type="slidenum">
              <a:rPr lang="en-US" smtClean="0"/>
              <a:t>4</a:t>
            </a:fld>
            <a:endParaRPr lang="en-US"/>
          </a:p>
        </p:txBody>
      </p:sp>
    </p:spTree>
    <p:extLst>
      <p:ext uri="{BB962C8B-B14F-4D97-AF65-F5344CB8AC3E}">
        <p14:creationId xmlns:p14="http://schemas.microsoft.com/office/powerpoint/2010/main" val="114376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chemeClr val="tx1"/>
                </a:solidFill>
              </a:rPr>
              <a:t>In 2022, </a:t>
            </a:r>
            <a:r>
              <a:rPr lang="en-US" sz="1200" dirty="0">
                <a:solidFill>
                  <a:schemeClr val="tx1"/>
                </a:solidFill>
              </a:rPr>
              <a:t>44% </a:t>
            </a:r>
            <a:r>
              <a:rPr lang="en-US" sz="1200" b="0" dirty="0">
                <a:solidFill>
                  <a:schemeClr val="tx1"/>
                </a:solidFill>
              </a:rPr>
              <a:t>of KY renters were housing cost-burdened. </a:t>
            </a:r>
            <a:endParaRPr lang="en-US" dirty="0"/>
          </a:p>
        </p:txBody>
      </p:sp>
      <p:sp>
        <p:nvSpPr>
          <p:cNvPr id="4" name="Slide Number Placeholder 3"/>
          <p:cNvSpPr>
            <a:spLocks noGrp="1"/>
          </p:cNvSpPr>
          <p:nvPr>
            <p:ph type="sldNum" sz="quarter" idx="5"/>
          </p:nvPr>
        </p:nvSpPr>
        <p:spPr/>
        <p:txBody>
          <a:bodyPr/>
          <a:lstStyle/>
          <a:p>
            <a:fld id="{ED17FB4C-E09B-FD4E-8732-8C9B75772335}" type="slidenum">
              <a:rPr lang="en-US" smtClean="0"/>
              <a:t>5</a:t>
            </a:fld>
            <a:endParaRPr lang="en-US"/>
          </a:p>
        </p:txBody>
      </p:sp>
    </p:spTree>
    <p:extLst>
      <p:ext uri="{BB962C8B-B14F-4D97-AF65-F5344CB8AC3E}">
        <p14:creationId xmlns:p14="http://schemas.microsoft.com/office/powerpoint/2010/main" val="1262688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Did KHC Commission a Housing Supply Gap Analysis?</a:t>
            </a:r>
          </a:p>
          <a:p>
            <a:pPr marL="0" indent="0">
              <a:buNone/>
            </a:pPr>
            <a:r>
              <a:rPr lang="en-US" b="1" dirty="0"/>
              <a:t>KHC’s own programs are having a hard time serving low- &amp; moderate-income Kentuckians because the Commonwealth doesn’t have enough housing:</a:t>
            </a:r>
          </a:p>
          <a:p>
            <a:pPr marL="511175">
              <a:tabLst>
                <a:tab pos="168275" algn="l"/>
              </a:tabLst>
            </a:pPr>
            <a:r>
              <a:rPr lang="en-US" sz="1200" dirty="0"/>
              <a:t>Moderate-income homebuyers can’t find affordable homes.</a:t>
            </a:r>
          </a:p>
          <a:p>
            <a:pPr marL="511175">
              <a:tabLst>
                <a:tab pos="168275" algn="l"/>
              </a:tabLst>
            </a:pPr>
            <a:r>
              <a:rPr lang="en-US" sz="1200" dirty="0"/>
              <a:t>Very low-income tenants with rent assistance can’t find reasonably price apartments that will accept a voucher.</a:t>
            </a:r>
          </a:p>
          <a:p>
            <a:pPr marL="511175">
              <a:tabLst>
                <a:tab pos="168275" algn="l"/>
              </a:tabLst>
            </a:pPr>
            <a:r>
              <a:rPr lang="en-US" sz="1200" dirty="0"/>
              <a:t>Kentuckians are experiencing homelessness for the first time at higher rates, and unsheltered homelessness is increasing.</a:t>
            </a:r>
          </a:p>
          <a:p>
            <a:pPr marL="511175">
              <a:tabLst>
                <a:tab pos="168275" algn="l"/>
              </a:tabLst>
            </a:pPr>
            <a:r>
              <a:rPr lang="en-US" sz="1200" dirty="0"/>
              <a:t>Middle, moderate, and low-income households are competing for the same units.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KHC has heard from leaders and partners across Kentucky that they need more housing for middle, moderate &amp; low-income households.</a:t>
            </a:r>
          </a:p>
          <a:p>
            <a:pPr>
              <a:spcBef>
                <a:spcPts val="600"/>
              </a:spcBef>
            </a:pPr>
            <a:r>
              <a:rPr lang="en-US" sz="1200" dirty="0">
                <a:latin typeface="+mn-lt"/>
              </a:rPr>
              <a:t>Phase 1: 	Current supply gap  (released April 16)</a:t>
            </a:r>
          </a:p>
          <a:p>
            <a:pPr>
              <a:spcBef>
                <a:spcPts val="600"/>
              </a:spcBef>
              <a:spcAft>
                <a:spcPts val="1200"/>
              </a:spcAft>
            </a:pPr>
            <a:r>
              <a:rPr lang="en-US" sz="1200" dirty="0">
                <a:latin typeface="+mn-lt"/>
              </a:rPr>
              <a:t>Phase 2:	5-year gap projection (August 21)</a:t>
            </a:r>
          </a:p>
          <a:p>
            <a:endParaRPr lang="en-US" dirty="0"/>
          </a:p>
        </p:txBody>
      </p:sp>
      <p:sp>
        <p:nvSpPr>
          <p:cNvPr id="4" name="Slide Number Placeholder 3"/>
          <p:cNvSpPr>
            <a:spLocks noGrp="1"/>
          </p:cNvSpPr>
          <p:nvPr>
            <p:ph type="sldNum" sz="quarter" idx="5"/>
          </p:nvPr>
        </p:nvSpPr>
        <p:spPr/>
        <p:txBody>
          <a:bodyPr/>
          <a:lstStyle/>
          <a:p>
            <a:fld id="{ED17FB4C-E09B-FD4E-8732-8C9B75772335}" type="slidenum">
              <a:rPr lang="en-US" smtClean="0"/>
              <a:t>17</a:t>
            </a:fld>
            <a:endParaRPr lang="en-US"/>
          </a:p>
        </p:txBody>
      </p:sp>
    </p:spTree>
    <p:extLst>
      <p:ext uri="{BB962C8B-B14F-4D97-AF65-F5344CB8AC3E}">
        <p14:creationId xmlns:p14="http://schemas.microsoft.com/office/powerpoint/2010/main" val="2888878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81E60D-90C9-4D28-9330-308B03573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454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81E60D-90C9-4D28-9330-308B03573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045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17FB4C-E09B-FD4E-8732-8C9B7577233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15784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bg>
      <p:bgPr>
        <a:blipFill dpi="0" rotWithShape="1">
          <a:blip r:embed="rId2" cstate="email">
            <a:alphaModFix amt="13000"/>
            <a:lum/>
            <a:extLst>
              <a:ext uri="{28A0092B-C50C-407E-A947-70E740481C1C}">
                <a14:useLocalDpi xmlns:a14="http://schemas.microsoft.com/office/drawing/2010/main"/>
              </a:ext>
            </a:extLst>
          </a:blip>
          <a:srcRect/>
          <a:tile tx="0" ty="781050" sx="40000" sy="40000" flip="x" algn="b"/>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051C2B-D9D2-887A-A6E0-A2CD54EF258D}"/>
              </a:ext>
            </a:extLst>
          </p:cNvPr>
          <p:cNvSpPr/>
          <p:nvPr userDrawn="1"/>
        </p:nvSpPr>
        <p:spPr>
          <a:xfrm>
            <a:off x="940452" y="5923193"/>
            <a:ext cx="934806" cy="934807"/>
          </a:xfrm>
          <a:prstGeom prst="rect">
            <a:avLst/>
          </a:prstGeom>
          <a:solidFill>
            <a:schemeClr val="tx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839A8E-3F01-ACE8-E5B5-A8E0F505A5A6}"/>
              </a:ext>
            </a:extLst>
          </p:cNvPr>
          <p:cNvSpPr/>
          <p:nvPr userDrawn="1"/>
        </p:nvSpPr>
        <p:spPr>
          <a:xfrm>
            <a:off x="1878081" y="5923193"/>
            <a:ext cx="934806" cy="934807"/>
          </a:xfrm>
          <a:prstGeom prst="rect">
            <a:avLst/>
          </a:prstGeom>
          <a:solidFill>
            <a:schemeClr val="tx1">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A0DAB81-8C47-78E0-E6D8-588B6D0C568E}"/>
              </a:ext>
            </a:extLst>
          </p:cNvPr>
          <p:cNvSpPr/>
          <p:nvPr userDrawn="1"/>
        </p:nvSpPr>
        <p:spPr>
          <a:xfrm>
            <a:off x="2815710" y="5923193"/>
            <a:ext cx="934806" cy="934807"/>
          </a:xfrm>
          <a:prstGeom prst="rect">
            <a:avLst/>
          </a:prstGeom>
          <a:solidFill>
            <a:schemeClr val="tx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BC6586E-F656-2475-0137-11CF063FB084}"/>
              </a:ext>
            </a:extLst>
          </p:cNvPr>
          <p:cNvSpPr/>
          <p:nvPr userDrawn="1"/>
        </p:nvSpPr>
        <p:spPr>
          <a:xfrm>
            <a:off x="3753339" y="5923193"/>
            <a:ext cx="934806" cy="934807"/>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19AC7B-5448-0BAB-5416-9B1902051B2F}"/>
              </a:ext>
            </a:extLst>
          </p:cNvPr>
          <p:cNvSpPr/>
          <p:nvPr userDrawn="1"/>
        </p:nvSpPr>
        <p:spPr>
          <a:xfrm>
            <a:off x="4690968" y="5923193"/>
            <a:ext cx="934806" cy="934807"/>
          </a:xfrm>
          <a:prstGeom prst="rect">
            <a:avLst/>
          </a:prstGeom>
          <a:solidFill>
            <a:schemeClr val="tx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8B90609-8243-D477-21DB-9347D68B70A1}"/>
              </a:ext>
            </a:extLst>
          </p:cNvPr>
          <p:cNvSpPr/>
          <p:nvPr userDrawn="1"/>
        </p:nvSpPr>
        <p:spPr>
          <a:xfrm>
            <a:off x="5628597" y="5923193"/>
            <a:ext cx="934806" cy="934807"/>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85F527-A7FA-F405-E999-4BA730CEB2C8}"/>
              </a:ext>
            </a:extLst>
          </p:cNvPr>
          <p:cNvSpPr/>
          <p:nvPr userDrawn="1"/>
        </p:nvSpPr>
        <p:spPr>
          <a:xfrm>
            <a:off x="6566226" y="5923193"/>
            <a:ext cx="934806" cy="934807"/>
          </a:xfrm>
          <a:prstGeom prst="rect">
            <a:avLst/>
          </a:prstGeom>
          <a:solidFill>
            <a:schemeClr val="tx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A9A0E26-CC89-CE6A-6203-BC37B2B36F58}"/>
              </a:ext>
            </a:extLst>
          </p:cNvPr>
          <p:cNvSpPr/>
          <p:nvPr userDrawn="1"/>
        </p:nvSpPr>
        <p:spPr>
          <a:xfrm>
            <a:off x="7503855" y="5923193"/>
            <a:ext cx="934806" cy="934807"/>
          </a:xfrm>
          <a:prstGeom prst="rect">
            <a:avLst/>
          </a:prstGeom>
          <a:solidFill>
            <a:schemeClr val="tx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ACDBEB4-0F06-78B4-FDFB-19961C3D8054}"/>
              </a:ext>
            </a:extLst>
          </p:cNvPr>
          <p:cNvSpPr/>
          <p:nvPr userDrawn="1"/>
        </p:nvSpPr>
        <p:spPr>
          <a:xfrm>
            <a:off x="8441484" y="5923193"/>
            <a:ext cx="934806" cy="934807"/>
          </a:xfrm>
          <a:prstGeom prst="rect">
            <a:avLst/>
          </a:prstGeom>
          <a:solidFill>
            <a:schemeClr val="tx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91A4BDC-A2D8-AB9B-C89F-E3A1D2015577}"/>
              </a:ext>
            </a:extLst>
          </p:cNvPr>
          <p:cNvSpPr/>
          <p:nvPr userDrawn="1"/>
        </p:nvSpPr>
        <p:spPr>
          <a:xfrm>
            <a:off x="9379113" y="5923193"/>
            <a:ext cx="934806" cy="934807"/>
          </a:xfrm>
          <a:prstGeom prst="rect">
            <a:avLst/>
          </a:prstGeom>
          <a:solidFill>
            <a:schemeClr val="tx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1118CE0-27C4-8503-52B8-C7A4918472FD}"/>
              </a:ext>
            </a:extLst>
          </p:cNvPr>
          <p:cNvSpPr/>
          <p:nvPr userDrawn="1"/>
        </p:nvSpPr>
        <p:spPr>
          <a:xfrm>
            <a:off x="10316742" y="5923193"/>
            <a:ext cx="934806" cy="934807"/>
          </a:xfrm>
          <a:prstGeom prst="rect">
            <a:avLst/>
          </a:prstGeom>
          <a:solidFill>
            <a:schemeClr val="tx1">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98EC17-099C-FBF4-6388-6773CCBBD08E}"/>
              </a:ext>
            </a:extLst>
          </p:cNvPr>
          <p:cNvSpPr/>
          <p:nvPr userDrawn="1"/>
        </p:nvSpPr>
        <p:spPr>
          <a:xfrm>
            <a:off x="11254371" y="5923193"/>
            <a:ext cx="934806" cy="934807"/>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69F48A5-95B6-D7C3-FAD7-1FF2548CAD8E}"/>
              </a:ext>
            </a:extLst>
          </p:cNvPr>
          <p:cNvSpPr/>
          <p:nvPr userDrawn="1"/>
        </p:nvSpPr>
        <p:spPr>
          <a:xfrm>
            <a:off x="937629" y="4988386"/>
            <a:ext cx="934806" cy="934807"/>
          </a:xfrm>
          <a:prstGeom prst="rect">
            <a:avLst/>
          </a:prstGeom>
          <a:solidFill>
            <a:schemeClr val="tx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BD701E9-39A6-F99E-0F00-238E83EF1F67}"/>
              </a:ext>
            </a:extLst>
          </p:cNvPr>
          <p:cNvSpPr/>
          <p:nvPr userDrawn="1"/>
        </p:nvSpPr>
        <p:spPr>
          <a:xfrm>
            <a:off x="1875258" y="4988386"/>
            <a:ext cx="934806" cy="934807"/>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A8715A3-D272-5239-ABFE-730E081365A3}"/>
              </a:ext>
            </a:extLst>
          </p:cNvPr>
          <p:cNvSpPr/>
          <p:nvPr userDrawn="1"/>
        </p:nvSpPr>
        <p:spPr>
          <a:xfrm>
            <a:off x="2812887" y="4988386"/>
            <a:ext cx="934806" cy="934807"/>
          </a:xfrm>
          <a:prstGeom prst="rect">
            <a:avLst/>
          </a:prstGeom>
          <a:solidFill>
            <a:srgbClr val="FFDFBE">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83BC8E3-5A10-2466-C717-CD35A5E37E69}"/>
              </a:ext>
            </a:extLst>
          </p:cNvPr>
          <p:cNvSpPr/>
          <p:nvPr userDrawn="1"/>
        </p:nvSpPr>
        <p:spPr>
          <a:xfrm>
            <a:off x="3750516" y="4988386"/>
            <a:ext cx="934806" cy="934807"/>
          </a:xfrm>
          <a:prstGeom prst="rect">
            <a:avLst/>
          </a:prstGeom>
          <a:solidFill>
            <a:schemeClr val="tx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A465552-AD3B-810F-4662-4A0DE4435A0E}"/>
              </a:ext>
            </a:extLst>
          </p:cNvPr>
          <p:cNvSpPr/>
          <p:nvPr userDrawn="1"/>
        </p:nvSpPr>
        <p:spPr>
          <a:xfrm>
            <a:off x="4688145" y="4988386"/>
            <a:ext cx="934806" cy="934807"/>
          </a:xfrm>
          <a:prstGeom prst="rect">
            <a:avLst/>
          </a:prstGeom>
          <a:solidFill>
            <a:schemeClr val="tx1">
              <a:lumMod val="6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D93C6AC-D7BA-98C0-F228-67D50FCB885C}"/>
              </a:ext>
            </a:extLst>
          </p:cNvPr>
          <p:cNvSpPr/>
          <p:nvPr userDrawn="1"/>
        </p:nvSpPr>
        <p:spPr>
          <a:xfrm>
            <a:off x="5625774" y="4988386"/>
            <a:ext cx="934806" cy="934807"/>
          </a:xfrm>
          <a:prstGeom prst="rect">
            <a:avLst/>
          </a:prstGeom>
          <a:solidFill>
            <a:schemeClr val="tx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3601392-6604-CA98-E545-DA3A81B624C7}"/>
              </a:ext>
            </a:extLst>
          </p:cNvPr>
          <p:cNvSpPr/>
          <p:nvPr userDrawn="1"/>
        </p:nvSpPr>
        <p:spPr>
          <a:xfrm>
            <a:off x="6563403" y="4988386"/>
            <a:ext cx="934806" cy="934807"/>
          </a:xfrm>
          <a:prstGeom prst="rect">
            <a:avLst/>
          </a:prstGeom>
          <a:solidFill>
            <a:schemeClr val="tx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6DF5C10-BB87-9985-657B-1D18B6418C25}"/>
              </a:ext>
            </a:extLst>
          </p:cNvPr>
          <p:cNvSpPr/>
          <p:nvPr userDrawn="1"/>
        </p:nvSpPr>
        <p:spPr>
          <a:xfrm>
            <a:off x="7501032" y="4988386"/>
            <a:ext cx="934806" cy="934807"/>
          </a:xfrm>
          <a:prstGeom prst="rect">
            <a:avLst/>
          </a:prstGeom>
          <a:solidFill>
            <a:schemeClr val="tx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8B8704C-D3C1-13EB-2AF5-E4393C31B7DE}"/>
              </a:ext>
            </a:extLst>
          </p:cNvPr>
          <p:cNvSpPr/>
          <p:nvPr userDrawn="1"/>
        </p:nvSpPr>
        <p:spPr>
          <a:xfrm>
            <a:off x="8438661" y="4988386"/>
            <a:ext cx="934806" cy="934807"/>
          </a:xfrm>
          <a:prstGeom prst="rect">
            <a:avLst/>
          </a:prstGeom>
          <a:solidFill>
            <a:schemeClr val="tx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34F4C78-630C-6F1C-9FB0-36579BA3FAA0}"/>
              </a:ext>
            </a:extLst>
          </p:cNvPr>
          <p:cNvSpPr/>
          <p:nvPr userDrawn="1"/>
        </p:nvSpPr>
        <p:spPr>
          <a:xfrm>
            <a:off x="9376290" y="4988386"/>
            <a:ext cx="934806" cy="934807"/>
          </a:xfrm>
          <a:prstGeom prst="rect">
            <a:avLst/>
          </a:prstGeom>
          <a:solidFill>
            <a:schemeClr val="accent4">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B318AAA-EFF3-6D9C-1469-165CA6F36CDC}"/>
              </a:ext>
            </a:extLst>
          </p:cNvPr>
          <p:cNvSpPr/>
          <p:nvPr userDrawn="1"/>
        </p:nvSpPr>
        <p:spPr>
          <a:xfrm>
            <a:off x="10313919" y="4988386"/>
            <a:ext cx="934806" cy="934807"/>
          </a:xfrm>
          <a:prstGeom prst="rect">
            <a:avLst/>
          </a:prstGeom>
          <a:solidFill>
            <a:schemeClr val="tx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E667A46-44D6-6B47-5B8E-616DFD2B48AA}"/>
              </a:ext>
            </a:extLst>
          </p:cNvPr>
          <p:cNvSpPr/>
          <p:nvPr userDrawn="1"/>
        </p:nvSpPr>
        <p:spPr>
          <a:xfrm>
            <a:off x="11251548" y="4988386"/>
            <a:ext cx="934806" cy="934807"/>
          </a:xfrm>
          <a:prstGeom prst="rect">
            <a:avLst/>
          </a:prstGeom>
          <a:solidFill>
            <a:schemeClr val="tx1">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5C12E5C-724D-B1B5-BA23-5F4C937398DF}"/>
              </a:ext>
            </a:extLst>
          </p:cNvPr>
          <p:cNvSpPr/>
          <p:nvPr userDrawn="1"/>
        </p:nvSpPr>
        <p:spPr>
          <a:xfrm>
            <a:off x="934806" y="4053579"/>
            <a:ext cx="934806" cy="934807"/>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9844288-8AB5-A983-E1A6-51458BBD8682}"/>
              </a:ext>
            </a:extLst>
          </p:cNvPr>
          <p:cNvSpPr/>
          <p:nvPr userDrawn="1"/>
        </p:nvSpPr>
        <p:spPr>
          <a:xfrm>
            <a:off x="1872435" y="4053579"/>
            <a:ext cx="934806" cy="934807"/>
          </a:xfrm>
          <a:prstGeom prst="rect">
            <a:avLst/>
          </a:prstGeom>
          <a:solidFill>
            <a:schemeClr val="tx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A344145-84A6-EC8F-F32F-0EC41901681F}"/>
              </a:ext>
            </a:extLst>
          </p:cNvPr>
          <p:cNvSpPr/>
          <p:nvPr userDrawn="1"/>
        </p:nvSpPr>
        <p:spPr>
          <a:xfrm>
            <a:off x="4685322" y="4053579"/>
            <a:ext cx="934806" cy="934807"/>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BDC013D-AEBB-7284-9189-ABCF2962777E}"/>
              </a:ext>
            </a:extLst>
          </p:cNvPr>
          <p:cNvSpPr/>
          <p:nvPr userDrawn="1"/>
        </p:nvSpPr>
        <p:spPr>
          <a:xfrm>
            <a:off x="5622951" y="4053579"/>
            <a:ext cx="934806" cy="934807"/>
          </a:xfrm>
          <a:prstGeom prst="rect">
            <a:avLst/>
          </a:prstGeom>
          <a:solidFill>
            <a:schemeClr val="tx1">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5CEAD71-19B3-097E-073A-66C8F65792F1}"/>
              </a:ext>
            </a:extLst>
          </p:cNvPr>
          <p:cNvSpPr/>
          <p:nvPr userDrawn="1"/>
        </p:nvSpPr>
        <p:spPr>
          <a:xfrm>
            <a:off x="7498209" y="4053579"/>
            <a:ext cx="934806" cy="934807"/>
          </a:xfrm>
          <a:prstGeom prst="rect">
            <a:avLst/>
          </a:prstGeom>
          <a:solidFill>
            <a:schemeClr val="accent6">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E45A998-6A1D-EA1D-8D71-68AC44858225}"/>
              </a:ext>
            </a:extLst>
          </p:cNvPr>
          <p:cNvSpPr/>
          <p:nvPr userDrawn="1"/>
        </p:nvSpPr>
        <p:spPr>
          <a:xfrm>
            <a:off x="8435838" y="4053579"/>
            <a:ext cx="934806" cy="934807"/>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581EE43-AED2-5F2B-0AA1-AC088579122B}"/>
              </a:ext>
            </a:extLst>
          </p:cNvPr>
          <p:cNvSpPr/>
          <p:nvPr userDrawn="1"/>
        </p:nvSpPr>
        <p:spPr>
          <a:xfrm>
            <a:off x="9373467" y="4053579"/>
            <a:ext cx="934806" cy="934807"/>
          </a:xfrm>
          <a:prstGeom prst="rect">
            <a:avLst/>
          </a:prstGeom>
          <a:solidFill>
            <a:schemeClr val="tx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C7FAF4F-BEDB-1109-1918-F5FA81192999}"/>
              </a:ext>
            </a:extLst>
          </p:cNvPr>
          <p:cNvSpPr/>
          <p:nvPr userDrawn="1"/>
        </p:nvSpPr>
        <p:spPr>
          <a:xfrm>
            <a:off x="10311096" y="4053579"/>
            <a:ext cx="934806" cy="934807"/>
          </a:xfrm>
          <a:prstGeom prst="rect">
            <a:avLst/>
          </a:prstGeom>
          <a:solidFill>
            <a:schemeClr val="tx1">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C290FF6-3010-6A35-7907-9E1BF5591E7E}"/>
              </a:ext>
            </a:extLst>
          </p:cNvPr>
          <p:cNvSpPr/>
          <p:nvPr userDrawn="1"/>
        </p:nvSpPr>
        <p:spPr>
          <a:xfrm>
            <a:off x="1880904" y="3118772"/>
            <a:ext cx="934806" cy="934807"/>
          </a:xfrm>
          <a:prstGeom prst="rect">
            <a:avLst/>
          </a:prstGeom>
          <a:solidFill>
            <a:schemeClr val="tx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28C6E57-CFDF-F400-F1F0-EF276BAF5C95}"/>
              </a:ext>
            </a:extLst>
          </p:cNvPr>
          <p:cNvSpPr/>
          <p:nvPr userDrawn="1"/>
        </p:nvSpPr>
        <p:spPr>
          <a:xfrm>
            <a:off x="4693791" y="3118772"/>
            <a:ext cx="934806" cy="934807"/>
          </a:xfrm>
          <a:prstGeom prst="rect">
            <a:avLst/>
          </a:prstGeom>
          <a:solidFill>
            <a:schemeClr val="accent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34002C36-638C-CDDB-3F65-D01E45C0D180}"/>
              </a:ext>
            </a:extLst>
          </p:cNvPr>
          <p:cNvSpPr/>
          <p:nvPr userDrawn="1"/>
        </p:nvSpPr>
        <p:spPr>
          <a:xfrm>
            <a:off x="8444307" y="3118772"/>
            <a:ext cx="934806" cy="934807"/>
          </a:xfrm>
          <a:prstGeom prst="rect">
            <a:avLst/>
          </a:prstGeom>
          <a:solidFill>
            <a:schemeClr val="tx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855309A6-0421-8D2E-CFD1-C1A764A5054C}"/>
              </a:ext>
            </a:extLst>
          </p:cNvPr>
          <p:cNvSpPr/>
          <p:nvPr userDrawn="1"/>
        </p:nvSpPr>
        <p:spPr>
          <a:xfrm>
            <a:off x="1880904" y="2186003"/>
            <a:ext cx="934806" cy="934807"/>
          </a:xfrm>
          <a:prstGeom prst="rect">
            <a:avLst/>
          </a:pr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2E687578-BD80-EE0C-5F1B-83E08DCA473F}"/>
              </a:ext>
            </a:extLst>
          </p:cNvPr>
          <p:cNvSpPr/>
          <p:nvPr userDrawn="1"/>
        </p:nvSpPr>
        <p:spPr>
          <a:xfrm>
            <a:off x="8444307" y="2186003"/>
            <a:ext cx="934806" cy="934807"/>
          </a:xfrm>
          <a:prstGeom prst="rect">
            <a:avLst/>
          </a:prstGeom>
          <a:solidFill>
            <a:schemeClr val="accent5">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green logo&#10;&#10;Description automatically generated">
            <a:extLst>
              <a:ext uri="{FF2B5EF4-FFF2-40B4-BE49-F238E27FC236}">
                <a16:creationId xmlns:a16="http://schemas.microsoft.com/office/drawing/2014/main" id="{4A3F17ED-B041-60F1-8DFC-5FCD548A01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48198" y="467404"/>
            <a:ext cx="3120149" cy="934806"/>
          </a:xfrm>
          <a:prstGeom prst="rect">
            <a:avLst/>
          </a:prstGeom>
        </p:spPr>
      </p:pic>
      <p:sp>
        <p:nvSpPr>
          <p:cNvPr id="16" name="Title 1">
            <a:extLst>
              <a:ext uri="{FF2B5EF4-FFF2-40B4-BE49-F238E27FC236}">
                <a16:creationId xmlns:a16="http://schemas.microsoft.com/office/drawing/2014/main" id="{B12CC15E-0FFA-56DC-49CF-7DC79058C62D}"/>
              </a:ext>
            </a:extLst>
          </p:cNvPr>
          <p:cNvSpPr txBox="1">
            <a:spLocks/>
          </p:cNvSpPr>
          <p:nvPr userDrawn="1"/>
        </p:nvSpPr>
        <p:spPr>
          <a:xfrm>
            <a:off x="1957116" y="1691639"/>
            <a:ext cx="8379360" cy="3374243"/>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lang="en-US" sz="7000" b="1" kern="1200" cap="none" spc="0">
                <a:ln>
                  <a:noFill/>
                </a:ln>
                <a:solidFill>
                  <a:schemeClr val="bg1"/>
                </a:solidFill>
                <a:effectLst/>
                <a:latin typeface="Poppins" pitchFamily="2" charset="77"/>
                <a:ea typeface="+mj-ea"/>
                <a:cs typeface="Poppins" pitchFamily="2" charset="77"/>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8000" dirty="0"/>
              <a:t>Kentucky Housing Supply Gap Analysis</a:t>
            </a:r>
          </a:p>
        </p:txBody>
      </p:sp>
      <p:sp>
        <p:nvSpPr>
          <p:cNvPr id="2" name="Rectangle 1">
            <a:extLst>
              <a:ext uri="{FF2B5EF4-FFF2-40B4-BE49-F238E27FC236}">
                <a16:creationId xmlns:a16="http://schemas.microsoft.com/office/drawing/2014/main" id="{92ED4EE0-F9A8-E046-0BC9-239867D72862}"/>
              </a:ext>
            </a:extLst>
          </p:cNvPr>
          <p:cNvSpPr/>
          <p:nvPr userDrawn="1"/>
        </p:nvSpPr>
        <p:spPr>
          <a:xfrm>
            <a:off x="2823" y="5923193"/>
            <a:ext cx="934806" cy="934807"/>
          </a:xfrm>
          <a:prstGeom prst="rect">
            <a:avLst/>
          </a:prstGeom>
          <a:solidFill>
            <a:schemeClr val="tx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BF745A4-42D0-8061-F7DB-70CED767EFE9}"/>
              </a:ext>
            </a:extLst>
          </p:cNvPr>
          <p:cNvSpPr/>
          <p:nvPr userDrawn="1"/>
        </p:nvSpPr>
        <p:spPr>
          <a:xfrm>
            <a:off x="0" y="4988386"/>
            <a:ext cx="934806" cy="934807"/>
          </a:xfrm>
          <a:prstGeom prst="rect">
            <a:avLst/>
          </a:prstGeom>
          <a:solidFill>
            <a:schemeClr val="tx1">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Picture 97" descr="A green building with white windows&#10;&#10;Description automatically generated">
            <a:extLst>
              <a:ext uri="{FF2B5EF4-FFF2-40B4-BE49-F238E27FC236}">
                <a16:creationId xmlns:a16="http://schemas.microsoft.com/office/drawing/2014/main" id="{94DC6C50-0D1C-469A-906C-BF47F291CC0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09800" y="5651176"/>
            <a:ext cx="7772400" cy="1359025"/>
          </a:xfrm>
          <a:prstGeom prst="rect">
            <a:avLst/>
          </a:prstGeom>
        </p:spPr>
      </p:pic>
    </p:spTree>
    <p:extLst>
      <p:ext uri="{BB962C8B-B14F-4D97-AF65-F5344CB8AC3E}">
        <p14:creationId xmlns:p14="http://schemas.microsoft.com/office/powerpoint/2010/main" val="421964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decel="50000" fill="hold" grpId="0"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ppt_x"/>
                                          </p:val>
                                        </p:tav>
                                        <p:tav tm="100000">
                                          <p:val>
                                            <p:strVal val="#ppt_x"/>
                                          </p:val>
                                        </p:tav>
                                      </p:tavLst>
                                    </p:anim>
                                    <p:anim calcmode="lin" valueType="num">
                                      <p:cBhvr additive="base">
                                        <p:cTn id="12" dur="2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decel="5000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 fill="hold"/>
                                        <p:tgtEl>
                                          <p:spTgt spid="4"/>
                                        </p:tgtEl>
                                        <p:attrNameLst>
                                          <p:attrName>ppt_x</p:attrName>
                                        </p:attrNameLst>
                                      </p:cBhvr>
                                      <p:tavLst>
                                        <p:tav tm="0">
                                          <p:val>
                                            <p:strVal val="#ppt_x"/>
                                          </p:val>
                                        </p:tav>
                                        <p:tav tm="100000">
                                          <p:val>
                                            <p:strVal val="#ppt_x"/>
                                          </p:val>
                                        </p:tav>
                                      </p:tavLst>
                                    </p:anim>
                                    <p:anim calcmode="lin" valueType="num">
                                      <p:cBhvr additive="base">
                                        <p:cTn id="16" dur="20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decel="50000" fill="hold" grpId="0"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ppt_x"/>
                                          </p:val>
                                        </p:tav>
                                        <p:tav tm="100000">
                                          <p:val>
                                            <p:strVal val="#ppt_x"/>
                                          </p:val>
                                        </p:tav>
                                      </p:tavLst>
                                    </p:anim>
                                    <p:anim calcmode="lin" valueType="num">
                                      <p:cBhvr additive="base">
                                        <p:cTn id="20" dur="20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decel="50000" fill="hold" grpId="0" nodeType="withEffect">
                                  <p:stCondLst>
                                    <p:cond delay="10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0" fill="hold"/>
                                        <p:tgtEl>
                                          <p:spTgt spid="6"/>
                                        </p:tgtEl>
                                        <p:attrNameLst>
                                          <p:attrName>ppt_x</p:attrName>
                                        </p:attrNameLst>
                                      </p:cBhvr>
                                      <p:tavLst>
                                        <p:tav tm="0">
                                          <p:val>
                                            <p:strVal val="#ppt_x"/>
                                          </p:val>
                                        </p:tav>
                                        <p:tav tm="100000">
                                          <p:val>
                                            <p:strVal val="#ppt_x"/>
                                          </p:val>
                                        </p:tav>
                                      </p:tavLst>
                                    </p:anim>
                                    <p:anim calcmode="lin" valueType="num">
                                      <p:cBhvr additive="base">
                                        <p:cTn id="24" dur="20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1" decel="50000" fill="hold" grpId="0" nodeType="withEffect">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2000" fill="hold"/>
                                        <p:tgtEl>
                                          <p:spTgt spid="9"/>
                                        </p:tgtEl>
                                        <p:attrNameLst>
                                          <p:attrName>ppt_x</p:attrName>
                                        </p:attrNameLst>
                                      </p:cBhvr>
                                      <p:tavLst>
                                        <p:tav tm="0">
                                          <p:val>
                                            <p:strVal val="#ppt_x"/>
                                          </p:val>
                                        </p:tav>
                                        <p:tav tm="100000">
                                          <p:val>
                                            <p:strVal val="#ppt_x"/>
                                          </p:val>
                                        </p:tav>
                                      </p:tavLst>
                                    </p:anim>
                                    <p:anim calcmode="lin" valueType="num">
                                      <p:cBhvr additive="base">
                                        <p:cTn id="28" dur="20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decel="50000" fill="hold" grpId="0" nodeType="withEffect">
                                  <p:stCondLst>
                                    <p:cond delay="10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2000" fill="hold"/>
                                        <p:tgtEl>
                                          <p:spTgt spid="10"/>
                                        </p:tgtEl>
                                        <p:attrNameLst>
                                          <p:attrName>ppt_x</p:attrName>
                                        </p:attrNameLst>
                                      </p:cBhvr>
                                      <p:tavLst>
                                        <p:tav tm="0">
                                          <p:val>
                                            <p:strVal val="#ppt_x"/>
                                          </p:val>
                                        </p:tav>
                                        <p:tav tm="100000">
                                          <p:val>
                                            <p:strVal val="#ppt_x"/>
                                          </p:val>
                                        </p:tav>
                                      </p:tavLst>
                                    </p:anim>
                                    <p:anim calcmode="lin" valueType="num">
                                      <p:cBhvr additive="base">
                                        <p:cTn id="32" dur="20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decel="50000" fill="hold" grpId="0" nodeType="withEffect">
                                  <p:stCondLst>
                                    <p:cond delay="5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2000" fill="hold"/>
                                        <p:tgtEl>
                                          <p:spTgt spid="11"/>
                                        </p:tgtEl>
                                        <p:attrNameLst>
                                          <p:attrName>ppt_x</p:attrName>
                                        </p:attrNameLst>
                                      </p:cBhvr>
                                      <p:tavLst>
                                        <p:tav tm="0">
                                          <p:val>
                                            <p:strVal val="#ppt_x"/>
                                          </p:val>
                                        </p:tav>
                                        <p:tav tm="100000">
                                          <p:val>
                                            <p:strVal val="#ppt_x"/>
                                          </p:val>
                                        </p:tav>
                                      </p:tavLst>
                                    </p:anim>
                                    <p:anim calcmode="lin" valueType="num">
                                      <p:cBhvr additive="base">
                                        <p:cTn id="36" dur="2000" fill="hold"/>
                                        <p:tgtEl>
                                          <p:spTgt spid="11"/>
                                        </p:tgtEl>
                                        <p:attrNameLst>
                                          <p:attrName>ppt_y</p:attrName>
                                        </p:attrNameLst>
                                      </p:cBhvr>
                                      <p:tavLst>
                                        <p:tav tm="0">
                                          <p:val>
                                            <p:strVal val="0-#ppt_h/2"/>
                                          </p:val>
                                        </p:tav>
                                        <p:tav tm="100000">
                                          <p:val>
                                            <p:strVal val="#ppt_y"/>
                                          </p:val>
                                        </p:tav>
                                      </p:tavLst>
                                    </p:anim>
                                  </p:childTnLst>
                                </p:cTn>
                              </p:par>
                              <p:par>
                                <p:cTn id="37" presetID="2" presetClass="entr" presetSubtype="1" decel="50000" fill="hold" grpId="0"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0-#ppt_h/2"/>
                                          </p:val>
                                        </p:tav>
                                        <p:tav tm="100000">
                                          <p:val>
                                            <p:strVal val="#ppt_y"/>
                                          </p:val>
                                        </p:tav>
                                      </p:tavLst>
                                    </p:anim>
                                  </p:childTnLst>
                                </p:cTn>
                              </p:par>
                              <p:par>
                                <p:cTn id="41" presetID="2" presetClass="entr" presetSubtype="1" decel="50000" fill="hold" grpId="0" nodeType="withEffect">
                                  <p:stCondLst>
                                    <p:cond delay="50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2000" fill="hold"/>
                                        <p:tgtEl>
                                          <p:spTgt spid="13"/>
                                        </p:tgtEl>
                                        <p:attrNameLst>
                                          <p:attrName>ppt_x</p:attrName>
                                        </p:attrNameLst>
                                      </p:cBhvr>
                                      <p:tavLst>
                                        <p:tav tm="0">
                                          <p:val>
                                            <p:strVal val="#ppt_x"/>
                                          </p:val>
                                        </p:tav>
                                        <p:tav tm="100000">
                                          <p:val>
                                            <p:strVal val="#ppt_x"/>
                                          </p:val>
                                        </p:tav>
                                      </p:tavLst>
                                    </p:anim>
                                    <p:anim calcmode="lin" valueType="num">
                                      <p:cBhvr additive="base">
                                        <p:cTn id="44" dur="2000" fill="hold"/>
                                        <p:tgtEl>
                                          <p:spTgt spid="13"/>
                                        </p:tgtEl>
                                        <p:attrNameLst>
                                          <p:attrName>ppt_y</p:attrName>
                                        </p:attrNameLst>
                                      </p:cBhvr>
                                      <p:tavLst>
                                        <p:tav tm="0">
                                          <p:val>
                                            <p:strVal val="0-#ppt_h/2"/>
                                          </p:val>
                                        </p:tav>
                                        <p:tav tm="100000">
                                          <p:val>
                                            <p:strVal val="#ppt_y"/>
                                          </p:val>
                                        </p:tav>
                                      </p:tavLst>
                                    </p:anim>
                                  </p:childTnLst>
                                </p:cTn>
                              </p:par>
                              <p:par>
                                <p:cTn id="45" presetID="2" presetClass="entr" presetSubtype="1" decel="50000" fill="hold" grpId="0" nodeType="withEffect">
                                  <p:stCondLst>
                                    <p:cond delay="100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2000" fill="hold"/>
                                        <p:tgtEl>
                                          <p:spTgt spid="14"/>
                                        </p:tgtEl>
                                        <p:attrNameLst>
                                          <p:attrName>ppt_x</p:attrName>
                                        </p:attrNameLst>
                                      </p:cBhvr>
                                      <p:tavLst>
                                        <p:tav tm="0">
                                          <p:val>
                                            <p:strVal val="#ppt_x"/>
                                          </p:val>
                                        </p:tav>
                                        <p:tav tm="100000">
                                          <p:val>
                                            <p:strVal val="#ppt_x"/>
                                          </p:val>
                                        </p:tav>
                                      </p:tavLst>
                                    </p:anim>
                                    <p:anim calcmode="lin" valueType="num">
                                      <p:cBhvr additive="base">
                                        <p:cTn id="48" dur="2000" fill="hold"/>
                                        <p:tgtEl>
                                          <p:spTgt spid="14"/>
                                        </p:tgtEl>
                                        <p:attrNameLst>
                                          <p:attrName>ppt_y</p:attrName>
                                        </p:attrNameLst>
                                      </p:cBhvr>
                                      <p:tavLst>
                                        <p:tav tm="0">
                                          <p:val>
                                            <p:strVal val="0-#ppt_h/2"/>
                                          </p:val>
                                        </p:tav>
                                        <p:tav tm="100000">
                                          <p:val>
                                            <p:strVal val="#ppt_y"/>
                                          </p:val>
                                        </p:tav>
                                      </p:tavLst>
                                    </p:anim>
                                  </p:childTnLst>
                                </p:cTn>
                              </p:par>
                              <p:par>
                                <p:cTn id="49" presetID="2" presetClass="entr" presetSubtype="1" decel="50000" fill="hold" grpId="0" nodeType="withEffect">
                                  <p:stCondLst>
                                    <p:cond delay="50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2000" fill="hold"/>
                                        <p:tgtEl>
                                          <p:spTgt spid="15"/>
                                        </p:tgtEl>
                                        <p:attrNameLst>
                                          <p:attrName>ppt_x</p:attrName>
                                        </p:attrNameLst>
                                      </p:cBhvr>
                                      <p:tavLst>
                                        <p:tav tm="0">
                                          <p:val>
                                            <p:strVal val="#ppt_x"/>
                                          </p:val>
                                        </p:tav>
                                        <p:tav tm="100000">
                                          <p:val>
                                            <p:strVal val="#ppt_x"/>
                                          </p:val>
                                        </p:tav>
                                      </p:tavLst>
                                    </p:anim>
                                    <p:anim calcmode="lin" valueType="num">
                                      <p:cBhvr additive="base">
                                        <p:cTn id="52" dur="2000" fill="hold"/>
                                        <p:tgtEl>
                                          <p:spTgt spid="15"/>
                                        </p:tgtEl>
                                        <p:attrNameLst>
                                          <p:attrName>ppt_y</p:attrName>
                                        </p:attrNameLst>
                                      </p:cBhvr>
                                      <p:tavLst>
                                        <p:tav tm="0">
                                          <p:val>
                                            <p:strVal val="0-#ppt_h/2"/>
                                          </p:val>
                                        </p:tav>
                                        <p:tav tm="100000">
                                          <p:val>
                                            <p:strVal val="#ppt_y"/>
                                          </p:val>
                                        </p:tav>
                                      </p:tavLst>
                                    </p:anim>
                                  </p:childTnLst>
                                </p:cTn>
                              </p:par>
                              <p:par>
                                <p:cTn id="53" presetID="2" presetClass="entr" presetSubtype="1" decel="50000" fill="hold" grpId="0" nodeType="withEffect">
                                  <p:stCondLst>
                                    <p:cond delay="50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2000" fill="hold"/>
                                        <p:tgtEl>
                                          <p:spTgt spid="17"/>
                                        </p:tgtEl>
                                        <p:attrNameLst>
                                          <p:attrName>ppt_x</p:attrName>
                                        </p:attrNameLst>
                                      </p:cBhvr>
                                      <p:tavLst>
                                        <p:tav tm="0">
                                          <p:val>
                                            <p:strVal val="#ppt_x"/>
                                          </p:val>
                                        </p:tav>
                                        <p:tav tm="100000">
                                          <p:val>
                                            <p:strVal val="#ppt_x"/>
                                          </p:val>
                                        </p:tav>
                                      </p:tavLst>
                                    </p:anim>
                                    <p:anim calcmode="lin" valueType="num">
                                      <p:cBhvr additive="base">
                                        <p:cTn id="56" dur="2000" fill="hold"/>
                                        <p:tgtEl>
                                          <p:spTgt spid="17"/>
                                        </p:tgtEl>
                                        <p:attrNameLst>
                                          <p:attrName>ppt_y</p:attrName>
                                        </p:attrNameLst>
                                      </p:cBhvr>
                                      <p:tavLst>
                                        <p:tav tm="0">
                                          <p:val>
                                            <p:strVal val="0-#ppt_h/2"/>
                                          </p:val>
                                        </p:tav>
                                        <p:tav tm="100000">
                                          <p:val>
                                            <p:strVal val="#ppt_y"/>
                                          </p:val>
                                        </p:tav>
                                      </p:tavLst>
                                    </p:anim>
                                  </p:childTnLst>
                                </p:cTn>
                              </p:par>
                              <p:par>
                                <p:cTn id="57" presetID="2" presetClass="entr" presetSubtype="1" decel="50000" fill="hold" grpId="0" nodeType="withEffect">
                                  <p:stCondLst>
                                    <p:cond delay="150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2000" fill="hold"/>
                                        <p:tgtEl>
                                          <p:spTgt spid="44"/>
                                        </p:tgtEl>
                                        <p:attrNameLst>
                                          <p:attrName>ppt_x</p:attrName>
                                        </p:attrNameLst>
                                      </p:cBhvr>
                                      <p:tavLst>
                                        <p:tav tm="0">
                                          <p:val>
                                            <p:strVal val="#ppt_x"/>
                                          </p:val>
                                        </p:tav>
                                        <p:tav tm="100000">
                                          <p:val>
                                            <p:strVal val="#ppt_x"/>
                                          </p:val>
                                        </p:tav>
                                      </p:tavLst>
                                    </p:anim>
                                    <p:anim calcmode="lin" valueType="num">
                                      <p:cBhvr additive="base">
                                        <p:cTn id="60" dur="2000" fill="hold"/>
                                        <p:tgtEl>
                                          <p:spTgt spid="44"/>
                                        </p:tgtEl>
                                        <p:attrNameLst>
                                          <p:attrName>ppt_y</p:attrName>
                                        </p:attrNameLst>
                                      </p:cBhvr>
                                      <p:tavLst>
                                        <p:tav tm="0">
                                          <p:val>
                                            <p:strVal val="0-#ppt_h/2"/>
                                          </p:val>
                                        </p:tav>
                                        <p:tav tm="100000">
                                          <p:val>
                                            <p:strVal val="#ppt_y"/>
                                          </p:val>
                                        </p:tav>
                                      </p:tavLst>
                                    </p:anim>
                                  </p:childTnLst>
                                </p:cTn>
                              </p:par>
                              <p:par>
                                <p:cTn id="61" presetID="2" presetClass="entr" presetSubtype="1" decel="50000" fill="hold" grpId="0" nodeType="withEffect">
                                  <p:stCondLst>
                                    <p:cond delay="200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2000" fill="hold"/>
                                        <p:tgtEl>
                                          <p:spTgt spid="45"/>
                                        </p:tgtEl>
                                        <p:attrNameLst>
                                          <p:attrName>ppt_x</p:attrName>
                                        </p:attrNameLst>
                                      </p:cBhvr>
                                      <p:tavLst>
                                        <p:tav tm="0">
                                          <p:val>
                                            <p:strVal val="#ppt_x"/>
                                          </p:val>
                                        </p:tav>
                                        <p:tav tm="100000">
                                          <p:val>
                                            <p:strVal val="#ppt_x"/>
                                          </p:val>
                                        </p:tav>
                                      </p:tavLst>
                                    </p:anim>
                                    <p:anim calcmode="lin" valueType="num">
                                      <p:cBhvr additive="base">
                                        <p:cTn id="64" dur="2000" fill="hold"/>
                                        <p:tgtEl>
                                          <p:spTgt spid="45"/>
                                        </p:tgtEl>
                                        <p:attrNameLst>
                                          <p:attrName>ppt_y</p:attrName>
                                        </p:attrNameLst>
                                      </p:cBhvr>
                                      <p:tavLst>
                                        <p:tav tm="0">
                                          <p:val>
                                            <p:strVal val="0-#ppt_h/2"/>
                                          </p:val>
                                        </p:tav>
                                        <p:tav tm="100000">
                                          <p:val>
                                            <p:strVal val="#ppt_y"/>
                                          </p:val>
                                        </p:tav>
                                      </p:tavLst>
                                    </p:anim>
                                  </p:childTnLst>
                                </p:cTn>
                              </p:par>
                              <p:par>
                                <p:cTn id="65" presetID="2" presetClass="entr" presetSubtype="1" decel="50000" fill="hold" grpId="0" nodeType="withEffect">
                                  <p:stCondLst>
                                    <p:cond delay="150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2000" fill="hold"/>
                                        <p:tgtEl>
                                          <p:spTgt spid="46"/>
                                        </p:tgtEl>
                                        <p:attrNameLst>
                                          <p:attrName>ppt_x</p:attrName>
                                        </p:attrNameLst>
                                      </p:cBhvr>
                                      <p:tavLst>
                                        <p:tav tm="0">
                                          <p:val>
                                            <p:strVal val="#ppt_x"/>
                                          </p:val>
                                        </p:tav>
                                        <p:tav tm="100000">
                                          <p:val>
                                            <p:strVal val="#ppt_x"/>
                                          </p:val>
                                        </p:tav>
                                      </p:tavLst>
                                    </p:anim>
                                    <p:anim calcmode="lin" valueType="num">
                                      <p:cBhvr additive="base">
                                        <p:cTn id="68" dur="2000" fill="hold"/>
                                        <p:tgtEl>
                                          <p:spTgt spid="46"/>
                                        </p:tgtEl>
                                        <p:attrNameLst>
                                          <p:attrName>ppt_y</p:attrName>
                                        </p:attrNameLst>
                                      </p:cBhvr>
                                      <p:tavLst>
                                        <p:tav tm="0">
                                          <p:val>
                                            <p:strVal val="0-#ppt_h/2"/>
                                          </p:val>
                                        </p:tav>
                                        <p:tav tm="100000">
                                          <p:val>
                                            <p:strVal val="#ppt_y"/>
                                          </p:val>
                                        </p:tav>
                                      </p:tavLst>
                                    </p:anim>
                                  </p:childTnLst>
                                </p:cTn>
                              </p:par>
                              <p:par>
                                <p:cTn id="69" presetID="2" presetClass="entr" presetSubtype="1" decel="50000" fill="hold" grpId="0" nodeType="withEffect">
                                  <p:stCondLst>
                                    <p:cond delay="1500"/>
                                  </p:st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2000" fill="hold"/>
                                        <p:tgtEl>
                                          <p:spTgt spid="47"/>
                                        </p:tgtEl>
                                        <p:attrNameLst>
                                          <p:attrName>ppt_x</p:attrName>
                                        </p:attrNameLst>
                                      </p:cBhvr>
                                      <p:tavLst>
                                        <p:tav tm="0">
                                          <p:val>
                                            <p:strVal val="#ppt_x"/>
                                          </p:val>
                                        </p:tav>
                                        <p:tav tm="100000">
                                          <p:val>
                                            <p:strVal val="#ppt_x"/>
                                          </p:val>
                                        </p:tav>
                                      </p:tavLst>
                                    </p:anim>
                                    <p:anim calcmode="lin" valueType="num">
                                      <p:cBhvr additive="base">
                                        <p:cTn id="72" dur="2000" fill="hold"/>
                                        <p:tgtEl>
                                          <p:spTgt spid="47"/>
                                        </p:tgtEl>
                                        <p:attrNameLst>
                                          <p:attrName>ppt_y</p:attrName>
                                        </p:attrNameLst>
                                      </p:cBhvr>
                                      <p:tavLst>
                                        <p:tav tm="0">
                                          <p:val>
                                            <p:strVal val="0-#ppt_h/2"/>
                                          </p:val>
                                        </p:tav>
                                        <p:tav tm="100000">
                                          <p:val>
                                            <p:strVal val="#ppt_y"/>
                                          </p:val>
                                        </p:tav>
                                      </p:tavLst>
                                    </p:anim>
                                  </p:childTnLst>
                                </p:cTn>
                              </p:par>
                              <p:par>
                                <p:cTn id="73" presetID="2" presetClass="entr" presetSubtype="1" decel="50000" fill="hold" grpId="0" nodeType="withEffect">
                                  <p:stCondLst>
                                    <p:cond delay="1500"/>
                                  </p:stCondLst>
                                  <p:childTnLst>
                                    <p:set>
                                      <p:cBhvr>
                                        <p:cTn id="74" dur="1" fill="hold">
                                          <p:stCondLst>
                                            <p:cond delay="0"/>
                                          </p:stCondLst>
                                        </p:cTn>
                                        <p:tgtEl>
                                          <p:spTgt spid="48"/>
                                        </p:tgtEl>
                                        <p:attrNameLst>
                                          <p:attrName>style.visibility</p:attrName>
                                        </p:attrNameLst>
                                      </p:cBhvr>
                                      <p:to>
                                        <p:strVal val="visible"/>
                                      </p:to>
                                    </p:set>
                                    <p:anim calcmode="lin" valueType="num">
                                      <p:cBhvr additive="base">
                                        <p:cTn id="75" dur="2000" fill="hold"/>
                                        <p:tgtEl>
                                          <p:spTgt spid="48"/>
                                        </p:tgtEl>
                                        <p:attrNameLst>
                                          <p:attrName>ppt_x</p:attrName>
                                        </p:attrNameLst>
                                      </p:cBhvr>
                                      <p:tavLst>
                                        <p:tav tm="0">
                                          <p:val>
                                            <p:strVal val="#ppt_x"/>
                                          </p:val>
                                        </p:tav>
                                        <p:tav tm="100000">
                                          <p:val>
                                            <p:strVal val="#ppt_x"/>
                                          </p:val>
                                        </p:tav>
                                      </p:tavLst>
                                    </p:anim>
                                    <p:anim calcmode="lin" valueType="num">
                                      <p:cBhvr additive="base">
                                        <p:cTn id="76" dur="2000" fill="hold"/>
                                        <p:tgtEl>
                                          <p:spTgt spid="48"/>
                                        </p:tgtEl>
                                        <p:attrNameLst>
                                          <p:attrName>ppt_y</p:attrName>
                                        </p:attrNameLst>
                                      </p:cBhvr>
                                      <p:tavLst>
                                        <p:tav tm="0">
                                          <p:val>
                                            <p:strVal val="0-#ppt_h/2"/>
                                          </p:val>
                                        </p:tav>
                                        <p:tav tm="100000">
                                          <p:val>
                                            <p:strVal val="#ppt_y"/>
                                          </p:val>
                                        </p:tav>
                                      </p:tavLst>
                                    </p:anim>
                                  </p:childTnLst>
                                </p:cTn>
                              </p:par>
                              <p:par>
                                <p:cTn id="77" presetID="2" presetClass="entr" presetSubtype="1" decel="50000" fill="hold" grpId="0" nodeType="withEffect">
                                  <p:stCondLst>
                                    <p:cond delay="2000"/>
                                  </p:stCondLst>
                                  <p:childTnLst>
                                    <p:set>
                                      <p:cBhvr>
                                        <p:cTn id="78" dur="1" fill="hold">
                                          <p:stCondLst>
                                            <p:cond delay="0"/>
                                          </p:stCondLst>
                                        </p:cTn>
                                        <p:tgtEl>
                                          <p:spTgt spid="49"/>
                                        </p:tgtEl>
                                        <p:attrNameLst>
                                          <p:attrName>style.visibility</p:attrName>
                                        </p:attrNameLst>
                                      </p:cBhvr>
                                      <p:to>
                                        <p:strVal val="visible"/>
                                      </p:to>
                                    </p:set>
                                    <p:anim calcmode="lin" valueType="num">
                                      <p:cBhvr additive="base">
                                        <p:cTn id="79" dur="2000" fill="hold"/>
                                        <p:tgtEl>
                                          <p:spTgt spid="49"/>
                                        </p:tgtEl>
                                        <p:attrNameLst>
                                          <p:attrName>ppt_x</p:attrName>
                                        </p:attrNameLst>
                                      </p:cBhvr>
                                      <p:tavLst>
                                        <p:tav tm="0">
                                          <p:val>
                                            <p:strVal val="#ppt_x"/>
                                          </p:val>
                                        </p:tav>
                                        <p:tav tm="100000">
                                          <p:val>
                                            <p:strVal val="#ppt_x"/>
                                          </p:val>
                                        </p:tav>
                                      </p:tavLst>
                                    </p:anim>
                                    <p:anim calcmode="lin" valueType="num">
                                      <p:cBhvr additive="base">
                                        <p:cTn id="80" dur="2000" fill="hold"/>
                                        <p:tgtEl>
                                          <p:spTgt spid="49"/>
                                        </p:tgtEl>
                                        <p:attrNameLst>
                                          <p:attrName>ppt_y</p:attrName>
                                        </p:attrNameLst>
                                      </p:cBhvr>
                                      <p:tavLst>
                                        <p:tav tm="0">
                                          <p:val>
                                            <p:strVal val="0-#ppt_h/2"/>
                                          </p:val>
                                        </p:tav>
                                        <p:tav tm="100000">
                                          <p:val>
                                            <p:strVal val="#ppt_y"/>
                                          </p:val>
                                        </p:tav>
                                      </p:tavLst>
                                    </p:anim>
                                  </p:childTnLst>
                                </p:cTn>
                              </p:par>
                              <p:par>
                                <p:cTn id="81" presetID="2" presetClass="entr" presetSubtype="1" decel="50000" fill="hold" grpId="0" nodeType="withEffect">
                                  <p:stCondLst>
                                    <p:cond delay="1500"/>
                                  </p:stCondLst>
                                  <p:childTnLst>
                                    <p:set>
                                      <p:cBhvr>
                                        <p:cTn id="82" dur="1" fill="hold">
                                          <p:stCondLst>
                                            <p:cond delay="0"/>
                                          </p:stCondLst>
                                        </p:cTn>
                                        <p:tgtEl>
                                          <p:spTgt spid="50"/>
                                        </p:tgtEl>
                                        <p:attrNameLst>
                                          <p:attrName>style.visibility</p:attrName>
                                        </p:attrNameLst>
                                      </p:cBhvr>
                                      <p:to>
                                        <p:strVal val="visible"/>
                                      </p:to>
                                    </p:set>
                                    <p:anim calcmode="lin" valueType="num">
                                      <p:cBhvr additive="base">
                                        <p:cTn id="83" dur="2000" fill="hold"/>
                                        <p:tgtEl>
                                          <p:spTgt spid="50"/>
                                        </p:tgtEl>
                                        <p:attrNameLst>
                                          <p:attrName>ppt_x</p:attrName>
                                        </p:attrNameLst>
                                      </p:cBhvr>
                                      <p:tavLst>
                                        <p:tav tm="0">
                                          <p:val>
                                            <p:strVal val="#ppt_x"/>
                                          </p:val>
                                        </p:tav>
                                        <p:tav tm="100000">
                                          <p:val>
                                            <p:strVal val="#ppt_x"/>
                                          </p:val>
                                        </p:tav>
                                      </p:tavLst>
                                    </p:anim>
                                    <p:anim calcmode="lin" valueType="num">
                                      <p:cBhvr additive="base">
                                        <p:cTn id="84" dur="2000" fill="hold"/>
                                        <p:tgtEl>
                                          <p:spTgt spid="50"/>
                                        </p:tgtEl>
                                        <p:attrNameLst>
                                          <p:attrName>ppt_y</p:attrName>
                                        </p:attrNameLst>
                                      </p:cBhvr>
                                      <p:tavLst>
                                        <p:tav tm="0">
                                          <p:val>
                                            <p:strVal val="0-#ppt_h/2"/>
                                          </p:val>
                                        </p:tav>
                                        <p:tav tm="100000">
                                          <p:val>
                                            <p:strVal val="#ppt_y"/>
                                          </p:val>
                                        </p:tav>
                                      </p:tavLst>
                                    </p:anim>
                                  </p:childTnLst>
                                </p:cTn>
                              </p:par>
                              <p:par>
                                <p:cTn id="85" presetID="2" presetClass="entr" presetSubtype="1" decel="50000" fill="hold" grpId="0" nodeType="withEffect">
                                  <p:stCondLst>
                                    <p:cond delay="1500"/>
                                  </p:stCondLst>
                                  <p:childTnLst>
                                    <p:set>
                                      <p:cBhvr>
                                        <p:cTn id="86" dur="1" fill="hold">
                                          <p:stCondLst>
                                            <p:cond delay="0"/>
                                          </p:stCondLst>
                                        </p:cTn>
                                        <p:tgtEl>
                                          <p:spTgt spid="51"/>
                                        </p:tgtEl>
                                        <p:attrNameLst>
                                          <p:attrName>style.visibility</p:attrName>
                                        </p:attrNameLst>
                                      </p:cBhvr>
                                      <p:to>
                                        <p:strVal val="visible"/>
                                      </p:to>
                                    </p:set>
                                    <p:anim calcmode="lin" valueType="num">
                                      <p:cBhvr additive="base">
                                        <p:cTn id="87" dur="2000" fill="hold"/>
                                        <p:tgtEl>
                                          <p:spTgt spid="51"/>
                                        </p:tgtEl>
                                        <p:attrNameLst>
                                          <p:attrName>ppt_x</p:attrName>
                                        </p:attrNameLst>
                                      </p:cBhvr>
                                      <p:tavLst>
                                        <p:tav tm="0">
                                          <p:val>
                                            <p:strVal val="#ppt_x"/>
                                          </p:val>
                                        </p:tav>
                                        <p:tav tm="100000">
                                          <p:val>
                                            <p:strVal val="#ppt_x"/>
                                          </p:val>
                                        </p:tav>
                                      </p:tavLst>
                                    </p:anim>
                                    <p:anim calcmode="lin" valueType="num">
                                      <p:cBhvr additive="base">
                                        <p:cTn id="88" dur="2000" fill="hold"/>
                                        <p:tgtEl>
                                          <p:spTgt spid="51"/>
                                        </p:tgtEl>
                                        <p:attrNameLst>
                                          <p:attrName>ppt_y</p:attrName>
                                        </p:attrNameLst>
                                      </p:cBhvr>
                                      <p:tavLst>
                                        <p:tav tm="0">
                                          <p:val>
                                            <p:strVal val="0-#ppt_h/2"/>
                                          </p:val>
                                        </p:tav>
                                        <p:tav tm="100000">
                                          <p:val>
                                            <p:strVal val="#ppt_y"/>
                                          </p:val>
                                        </p:tav>
                                      </p:tavLst>
                                    </p:anim>
                                  </p:childTnLst>
                                </p:cTn>
                              </p:par>
                              <p:par>
                                <p:cTn id="89" presetID="2" presetClass="entr" presetSubtype="1" decel="50000" fill="hold" grpId="0" nodeType="withEffect">
                                  <p:stCondLst>
                                    <p:cond delay="2000"/>
                                  </p:stCondLst>
                                  <p:childTnLst>
                                    <p:set>
                                      <p:cBhvr>
                                        <p:cTn id="90" dur="1" fill="hold">
                                          <p:stCondLst>
                                            <p:cond delay="0"/>
                                          </p:stCondLst>
                                        </p:cTn>
                                        <p:tgtEl>
                                          <p:spTgt spid="52"/>
                                        </p:tgtEl>
                                        <p:attrNameLst>
                                          <p:attrName>style.visibility</p:attrName>
                                        </p:attrNameLst>
                                      </p:cBhvr>
                                      <p:to>
                                        <p:strVal val="visible"/>
                                      </p:to>
                                    </p:set>
                                    <p:anim calcmode="lin" valueType="num">
                                      <p:cBhvr additive="base">
                                        <p:cTn id="91" dur="2000" fill="hold"/>
                                        <p:tgtEl>
                                          <p:spTgt spid="52"/>
                                        </p:tgtEl>
                                        <p:attrNameLst>
                                          <p:attrName>ppt_x</p:attrName>
                                        </p:attrNameLst>
                                      </p:cBhvr>
                                      <p:tavLst>
                                        <p:tav tm="0">
                                          <p:val>
                                            <p:strVal val="#ppt_x"/>
                                          </p:val>
                                        </p:tav>
                                        <p:tav tm="100000">
                                          <p:val>
                                            <p:strVal val="#ppt_x"/>
                                          </p:val>
                                        </p:tav>
                                      </p:tavLst>
                                    </p:anim>
                                    <p:anim calcmode="lin" valueType="num">
                                      <p:cBhvr additive="base">
                                        <p:cTn id="92" dur="2000" fill="hold"/>
                                        <p:tgtEl>
                                          <p:spTgt spid="52"/>
                                        </p:tgtEl>
                                        <p:attrNameLst>
                                          <p:attrName>ppt_y</p:attrName>
                                        </p:attrNameLst>
                                      </p:cBhvr>
                                      <p:tavLst>
                                        <p:tav tm="0">
                                          <p:val>
                                            <p:strVal val="0-#ppt_h/2"/>
                                          </p:val>
                                        </p:tav>
                                        <p:tav tm="100000">
                                          <p:val>
                                            <p:strVal val="#ppt_y"/>
                                          </p:val>
                                        </p:tav>
                                      </p:tavLst>
                                    </p:anim>
                                  </p:childTnLst>
                                </p:cTn>
                              </p:par>
                              <p:par>
                                <p:cTn id="93" presetID="2" presetClass="entr" presetSubtype="1" decel="50000" fill="hold" grpId="0" nodeType="withEffect">
                                  <p:stCondLst>
                                    <p:cond delay="1500"/>
                                  </p:stCondLst>
                                  <p:childTnLst>
                                    <p:set>
                                      <p:cBhvr>
                                        <p:cTn id="94" dur="1" fill="hold">
                                          <p:stCondLst>
                                            <p:cond delay="0"/>
                                          </p:stCondLst>
                                        </p:cTn>
                                        <p:tgtEl>
                                          <p:spTgt spid="53"/>
                                        </p:tgtEl>
                                        <p:attrNameLst>
                                          <p:attrName>style.visibility</p:attrName>
                                        </p:attrNameLst>
                                      </p:cBhvr>
                                      <p:to>
                                        <p:strVal val="visible"/>
                                      </p:to>
                                    </p:set>
                                    <p:anim calcmode="lin" valueType="num">
                                      <p:cBhvr additive="base">
                                        <p:cTn id="95" dur="2000" fill="hold"/>
                                        <p:tgtEl>
                                          <p:spTgt spid="53"/>
                                        </p:tgtEl>
                                        <p:attrNameLst>
                                          <p:attrName>ppt_x</p:attrName>
                                        </p:attrNameLst>
                                      </p:cBhvr>
                                      <p:tavLst>
                                        <p:tav tm="0">
                                          <p:val>
                                            <p:strVal val="#ppt_x"/>
                                          </p:val>
                                        </p:tav>
                                        <p:tav tm="100000">
                                          <p:val>
                                            <p:strVal val="#ppt_x"/>
                                          </p:val>
                                        </p:tav>
                                      </p:tavLst>
                                    </p:anim>
                                    <p:anim calcmode="lin" valueType="num">
                                      <p:cBhvr additive="base">
                                        <p:cTn id="96" dur="2000" fill="hold"/>
                                        <p:tgtEl>
                                          <p:spTgt spid="53"/>
                                        </p:tgtEl>
                                        <p:attrNameLst>
                                          <p:attrName>ppt_y</p:attrName>
                                        </p:attrNameLst>
                                      </p:cBhvr>
                                      <p:tavLst>
                                        <p:tav tm="0">
                                          <p:val>
                                            <p:strVal val="0-#ppt_h/2"/>
                                          </p:val>
                                        </p:tav>
                                        <p:tav tm="100000">
                                          <p:val>
                                            <p:strVal val="#ppt_y"/>
                                          </p:val>
                                        </p:tav>
                                      </p:tavLst>
                                    </p:anim>
                                  </p:childTnLst>
                                </p:cTn>
                              </p:par>
                              <p:par>
                                <p:cTn id="97" presetID="2" presetClass="entr" presetSubtype="1" decel="50000" fill="hold" grpId="0" nodeType="withEffect">
                                  <p:stCondLst>
                                    <p:cond delay="2000"/>
                                  </p:stCondLst>
                                  <p:childTnLst>
                                    <p:set>
                                      <p:cBhvr>
                                        <p:cTn id="98" dur="1" fill="hold">
                                          <p:stCondLst>
                                            <p:cond delay="0"/>
                                          </p:stCondLst>
                                        </p:cTn>
                                        <p:tgtEl>
                                          <p:spTgt spid="54"/>
                                        </p:tgtEl>
                                        <p:attrNameLst>
                                          <p:attrName>style.visibility</p:attrName>
                                        </p:attrNameLst>
                                      </p:cBhvr>
                                      <p:to>
                                        <p:strVal val="visible"/>
                                      </p:to>
                                    </p:set>
                                    <p:anim calcmode="lin" valueType="num">
                                      <p:cBhvr additive="base">
                                        <p:cTn id="99" dur="2000" fill="hold"/>
                                        <p:tgtEl>
                                          <p:spTgt spid="54"/>
                                        </p:tgtEl>
                                        <p:attrNameLst>
                                          <p:attrName>ppt_x</p:attrName>
                                        </p:attrNameLst>
                                      </p:cBhvr>
                                      <p:tavLst>
                                        <p:tav tm="0">
                                          <p:val>
                                            <p:strVal val="#ppt_x"/>
                                          </p:val>
                                        </p:tav>
                                        <p:tav tm="100000">
                                          <p:val>
                                            <p:strVal val="#ppt_x"/>
                                          </p:val>
                                        </p:tav>
                                      </p:tavLst>
                                    </p:anim>
                                    <p:anim calcmode="lin" valueType="num">
                                      <p:cBhvr additive="base">
                                        <p:cTn id="100" dur="2000" fill="hold"/>
                                        <p:tgtEl>
                                          <p:spTgt spid="54"/>
                                        </p:tgtEl>
                                        <p:attrNameLst>
                                          <p:attrName>ppt_y</p:attrName>
                                        </p:attrNameLst>
                                      </p:cBhvr>
                                      <p:tavLst>
                                        <p:tav tm="0">
                                          <p:val>
                                            <p:strVal val="0-#ppt_h/2"/>
                                          </p:val>
                                        </p:tav>
                                        <p:tav tm="100000">
                                          <p:val>
                                            <p:strVal val="#ppt_y"/>
                                          </p:val>
                                        </p:tav>
                                      </p:tavLst>
                                    </p:anim>
                                  </p:childTnLst>
                                </p:cTn>
                              </p:par>
                              <p:par>
                                <p:cTn id="101" presetID="2" presetClass="entr" presetSubtype="1" decel="50000" fill="hold" grpId="0" nodeType="withEffect">
                                  <p:stCondLst>
                                    <p:cond delay="1500"/>
                                  </p:stCondLst>
                                  <p:childTnLst>
                                    <p:set>
                                      <p:cBhvr>
                                        <p:cTn id="102" dur="1" fill="hold">
                                          <p:stCondLst>
                                            <p:cond delay="0"/>
                                          </p:stCondLst>
                                        </p:cTn>
                                        <p:tgtEl>
                                          <p:spTgt spid="55"/>
                                        </p:tgtEl>
                                        <p:attrNameLst>
                                          <p:attrName>style.visibility</p:attrName>
                                        </p:attrNameLst>
                                      </p:cBhvr>
                                      <p:to>
                                        <p:strVal val="visible"/>
                                      </p:to>
                                    </p:set>
                                    <p:anim calcmode="lin" valueType="num">
                                      <p:cBhvr additive="base">
                                        <p:cTn id="103" dur="2000" fill="hold"/>
                                        <p:tgtEl>
                                          <p:spTgt spid="55"/>
                                        </p:tgtEl>
                                        <p:attrNameLst>
                                          <p:attrName>ppt_x</p:attrName>
                                        </p:attrNameLst>
                                      </p:cBhvr>
                                      <p:tavLst>
                                        <p:tav tm="0">
                                          <p:val>
                                            <p:strVal val="#ppt_x"/>
                                          </p:val>
                                        </p:tav>
                                        <p:tav tm="100000">
                                          <p:val>
                                            <p:strVal val="#ppt_x"/>
                                          </p:val>
                                        </p:tav>
                                      </p:tavLst>
                                    </p:anim>
                                    <p:anim calcmode="lin" valueType="num">
                                      <p:cBhvr additive="base">
                                        <p:cTn id="104" dur="2000" fill="hold"/>
                                        <p:tgtEl>
                                          <p:spTgt spid="55"/>
                                        </p:tgtEl>
                                        <p:attrNameLst>
                                          <p:attrName>ppt_y</p:attrName>
                                        </p:attrNameLst>
                                      </p:cBhvr>
                                      <p:tavLst>
                                        <p:tav tm="0">
                                          <p:val>
                                            <p:strVal val="0-#ppt_h/2"/>
                                          </p:val>
                                        </p:tav>
                                        <p:tav tm="100000">
                                          <p:val>
                                            <p:strVal val="#ppt_y"/>
                                          </p:val>
                                        </p:tav>
                                      </p:tavLst>
                                    </p:anim>
                                  </p:childTnLst>
                                </p:cTn>
                              </p:par>
                              <p:par>
                                <p:cTn id="105" presetID="2" presetClass="entr" presetSubtype="1" decel="50000" fill="hold" grpId="0" nodeType="withEffect">
                                  <p:stCondLst>
                                    <p:cond delay="1500"/>
                                  </p:stCondLst>
                                  <p:childTnLst>
                                    <p:set>
                                      <p:cBhvr>
                                        <p:cTn id="106" dur="1" fill="hold">
                                          <p:stCondLst>
                                            <p:cond delay="0"/>
                                          </p:stCondLst>
                                        </p:cTn>
                                        <p:tgtEl>
                                          <p:spTgt spid="56"/>
                                        </p:tgtEl>
                                        <p:attrNameLst>
                                          <p:attrName>style.visibility</p:attrName>
                                        </p:attrNameLst>
                                      </p:cBhvr>
                                      <p:to>
                                        <p:strVal val="visible"/>
                                      </p:to>
                                    </p:set>
                                    <p:anim calcmode="lin" valueType="num">
                                      <p:cBhvr additive="base">
                                        <p:cTn id="107" dur="2000" fill="hold"/>
                                        <p:tgtEl>
                                          <p:spTgt spid="56"/>
                                        </p:tgtEl>
                                        <p:attrNameLst>
                                          <p:attrName>ppt_x</p:attrName>
                                        </p:attrNameLst>
                                      </p:cBhvr>
                                      <p:tavLst>
                                        <p:tav tm="0">
                                          <p:val>
                                            <p:strVal val="#ppt_x"/>
                                          </p:val>
                                        </p:tav>
                                        <p:tav tm="100000">
                                          <p:val>
                                            <p:strVal val="#ppt_x"/>
                                          </p:val>
                                        </p:tav>
                                      </p:tavLst>
                                    </p:anim>
                                    <p:anim calcmode="lin" valueType="num">
                                      <p:cBhvr additive="base">
                                        <p:cTn id="108" dur="2000" fill="hold"/>
                                        <p:tgtEl>
                                          <p:spTgt spid="56"/>
                                        </p:tgtEl>
                                        <p:attrNameLst>
                                          <p:attrName>ppt_y</p:attrName>
                                        </p:attrNameLst>
                                      </p:cBhvr>
                                      <p:tavLst>
                                        <p:tav tm="0">
                                          <p:val>
                                            <p:strVal val="0-#ppt_h/2"/>
                                          </p:val>
                                        </p:tav>
                                        <p:tav tm="100000">
                                          <p:val>
                                            <p:strVal val="#ppt_y"/>
                                          </p:val>
                                        </p:tav>
                                      </p:tavLst>
                                    </p:anim>
                                  </p:childTnLst>
                                </p:cTn>
                              </p:par>
                              <p:par>
                                <p:cTn id="109" presetID="2" presetClass="entr" presetSubtype="1" decel="50000" fill="hold" grpId="0" nodeType="withEffect">
                                  <p:stCondLst>
                                    <p:cond delay="2500"/>
                                  </p:stCondLst>
                                  <p:childTnLst>
                                    <p:set>
                                      <p:cBhvr>
                                        <p:cTn id="110" dur="1" fill="hold">
                                          <p:stCondLst>
                                            <p:cond delay="0"/>
                                          </p:stCondLst>
                                        </p:cTn>
                                        <p:tgtEl>
                                          <p:spTgt spid="58"/>
                                        </p:tgtEl>
                                        <p:attrNameLst>
                                          <p:attrName>style.visibility</p:attrName>
                                        </p:attrNameLst>
                                      </p:cBhvr>
                                      <p:to>
                                        <p:strVal val="visible"/>
                                      </p:to>
                                    </p:set>
                                    <p:anim calcmode="lin" valueType="num">
                                      <p:cBhvr additive="base">
                                        <p:cTn id="111" dur="2000" fill="hold"/>
                                        <p:tgtEl>
                                          <p:spTgt spid="58"/>
                                        </p:tgtEl>
                                        <p:attrNameLst>
                                          <p:attrName>ppt_x</p:attrName>
                                        </p:attrNameLst>
                                      </p:cBhvr>
                                      <p:tavLst>
                                        <p:tav tm="0">
                                          <p:val>
                                            <p:strVal val="#ppt_x"/>
                                          </p:val>
                                        </p:tav>
                                        <p:tav tm="100000">
                                          <p:val>
                                            <p:strVal val="#ppt_x"/>
                                          </p:val>
                                        </p:tav>
                                      </p:tavLst>
                                    </p:anim>
                                    <p:anim calcmode="lin" valueType="num">
                                      <p:cBhvr additive="base">
                                        <p:cTn id="112" dur="2000" fill="hold"/>
                                        <p:tgtEl>
                                          <p:spTgt spid="58"/>
                                        </p:tgtEl>
                                        <p:attrNameLst>
                                          <p:attrName>ppt_y</p:attrName>
                                        </p:attrNameLst>
                                      </p:cBhvr>
                                      <p:tavLst>
                                        <p:tav tm="0">
                                          <p:val>
                                            <p:strVal val="0-#ppt_h/2"/>
                                          </p:val>
                                        </p:tav>
                                        <p:tav tm="100000">
                                          <p:val>
                                            <p:strVal val="#ppt_y"/>
                                          </p:val>
                                        </p:tav>
                                      </p:tavLst>
                                    </p:anim>
                                  </p:childTnLst>
                                </p:cTn>
                              </p:par>
                              <p:par>
                                <p:cTn id="113" presetID="2" presetClass="entr" presetSubtype="1" decel="50000" fill="hold" grpId="0" nodeType="withEffect">
                                  <p:stCondLst>
                                    <p:cond delay="2500"/>
                                  </p:stCondLst>
                                  <p:childTnLst>
                                    <p:set>
                                      <p:cBhvr>
                                        <p:cTn id="114" dur="1" fill="hold">
                                          <p:stCondLst>
                                            <p:cond delay="0"/>
                                          </p:stCondLst>
                                        </p:cTn>
                                        <p:tgtEl>
                                          <p:spTgt spid="59"/>
                                        </p:tgtEl>
                                        <p:attrNameLst>
                                          <p:attrName>style.visibility</p:attrName>
                                        </p:attrNameLst>
                                      </p:cBhvr>
                                      <p:to>
                                        <p:strVal val="visible"/>
                                      </p:to>
                                    </p:set>
                                    <p:anim calcmode="lin" valueType="num">
                                      <p:cBhvr additive="base">
                                        <p:cTn id="115" dur="2000" fill="hold"/>
                                        <p:tgtEl>
                                          <p:spTgt spid="59"/>
                                        </p:tgtEl>
                                        <p:attrNameLst>
                                          <p:attrName>ppt_x</p:attrName>
                                        </p:attrNameLst>
                                      </p:cBhvr>
                                      <p:tavLst>
                                        <p:tav tm="0">
                                          <p:val>
                                            <p:strVal val="#ppt_x"/>
                                          </p:val>
                                        </p:tav>
                                        <p:tav tm="100000">
                                          <p:val>
                                            <p:strVal val="#ppt_x"/>
                                          </p:val>
                                        </p:tav>
                                      </p:tavLst>
                                    </p:anim>
                                    <p:anim calcmode="lin" valueType="num">
                                      <p:cBhvr additive="base">
                                        <p:cTn id="116" dur="2000" fill="hold"/>
                                        <p:tgtEl>
                                          <p:spTgt spid="59"/>
                                        </p:tgtEl>
                                        <p:attrNameLst>
                                          <p:attrName>ppt_y</p:attrName>
                                        </p:attrNameLst>
                                      </p:cBhvr>
                                      <p:tavLst>
                                        <p:tav tm="0">
                                          <p:val>
                                            <p:strVal val="0-#ppt_h/2"/>
                                          </p:val>
                                        </p:tav>
                                        <p:tav tm="100000">
                                          <p:val>
                                            <p:strVal val="#ppt_y"/>
                                          </p:val>
                                        </p:tav>
                                      </p:tavLst>
                                    </p:anim>
                                  </p:childTnLst>
                                </p:cTn>
                              </p:par>
                              <p:par>
                                <p:cTn id="117" presetID="2" presetClass="entr" presetSubtype="1" decel="50000" fill="hold" grpId="0" nodeType="withEffect">
                                  <p:stCondLst>
                                    <p:cond delay="3000"/>
                                  </p:stCondLst>
                                  <p:childTnLst>
                                    <p:set>
                                      <p:cBhvr>
                                        <p:cTn id="118" dur="1" fill="hold">
                                          <p:stCondLst>
                                            <p:cond delay="0"/>
                                          </p:stCondLst>
                                        </p:cTn>
                                        <p:tgtEl>
                                          <p:spTgt spid="62"/>
                                        </p:tgtEl>
                                        <p:attrNameLst>
                                          <p:attrName>style.visibility</p:attrName>
                                        </p:attrNameLst>
                                      </p:cBhvr>
                                      <p:to>
                                        <p:strVal val="visible"/>
                                      </p:to>
                                    </p:set>
                                    <p:anim calcmode="lin" valueType="num">
                                      <p:cBhvr additive="base">
                                        <p:cTn id="119" dur="2000" fill="hold"/>
                                        <p:tgtEl>
                                          <p:spTgt spid="62"/>
                                        </p:tgtEl>
                                        <p:attrNameLst>
                                          <p:attrName>ppt_x</p:attrName>
                                        </p:attrNameLst>
                                      </p:cBhvr>
                                      <p:tavLst>
                                        <p:tav tm="0">
                                          <p:val>
                                            <p:strVal val="#ppt_x"/>
                                          </p:val>
                                        </p:tav>
                                        <p:tav tm="100000">
                                          <p:val>
                                            <p:strVal val="#ppt_x"/>
                                          </p:val>
                                        </p:tav>
                                      </p:tavLst>
                                    </p:anim>
                                    <p:anim calcmode="lin" valueType="num">
                                      <p:cBhvr additive="base">
                                        <p:cTn id="120" dur="2000" fill="hold"/>
                                        <p:tgtEl>
                                          <p:spTgt spid="62"/>
                                        </p:tgtEl>
                                        <p:attrNameLst>
                                          <p:attrName>ppt_y</p:attrName>
                                        </p:attrNameLst>
                                      </p:cBhvr>
                                      <p:tavLst>
                                        <p:tav tm="0">
                                          <p:val>
                                            <p:strVal val="0-#ppt_h/2"/>
                                          </p:val>
                                        </p:tav>
                                        <p:tav tm="100000">
                                          <p:val>
                                            <p:strVal val="#ppt_y"/>
                                          </p:val>
                                        </p:tav>
                                      </p:tavLst>
                                    </p:anim>
                                  </p:childTnLst>
                                </p:cTn>
                              </p:par>
                              <p:par>
                                <p:cTn id="121" presetID="2" presetClass="entr" presetSubtype="1" decel="50000" fill="hold" grpId="0" nodeType="withEffect">
                                  <p:stCondLst>
                                    <p:cond delay="2500"/>
                                  </p:stCondLst>
                                  <p:childTnLst>
                                    <p:set>
                                      <p:cBhvr>
                                        <p:cTn id="122" dur="1" fill="hold">
                                          <p:stCondLst>
                                            <p:cond delay="0"/>
                                          </p:stCondLst>
                                        </p:cTn>
                                        <p:tgtEl>
                                          <p:spTgt spid="63"/>
                                        </p:tgtEl>
                                        <p:attrNameLst>
                                          <p:attrName>style.visibility</p:attrName>
                                        </p:attrNameLst>
                                      </p:cBhvr>
                                      <p:to>
                                        <p:strVal val="visible"/>
                                      </p:to>
                                    </p:set>
                                    <p:anim calcmode="lin" valueType="num">
                                      <p:cBhvr additive="base">
                                        <p:cTn id="123" dur="2000" fill="hold"/>
                                        <p:tgtEl>
                                          <p:spTgt spid="63"/>
                                        </p:tgtEl>
                                        <p:attrNameLst>
                                          <p:attrName>ppt_x</p:attrName>
                                        </p:attrNameLst>
                                      </p:cBhvr>
                                      <p:tavLst>
                                        <p:tav tm="0">
                                          <p:val>
                                            <p:strVal val="#ppt_x"/>
                                          </p:val>
                                        </p:tav>
                                        <p:tav tm="100000">
                                          <p:val>
                                            <p:strVal val="#ppt_x"/>
                                          </p:val>
                                        </p:tav>
                                      </p:tavLst>
                                    </p:anim>
                                    <p:anim calcmode="lin" valueType="num">
                                      <p:cBhvr additive="base">
                                        <p:cTn id="124" dur="2000" fill="hold"/>
                                        <p:tgtEl>
                                          <p:spTgt spid="63"/>
                                        </p:tgtEl>
                                        <p:attrNameLst>
                                          <p:attrName>ppt_y</p:attrName>
                                        </p:attrNameLst>
                                      </p:cBhvr>
                                      <p:tavLst>
                                        <p:tav tm="0">
                                          <p:val>
                                            <p:strVal val="0-#ppt_h/2"/>
                                          </p:val>
                                        </p:tav>
                                        <p:tav tm="100000">
                                          <p:val>
                                            <p:strVal val="#ppt_y"/>
                                          </p:val>
                                        </p:tav>
                                      </p:tavLst>
                                    </p:anim>
                                  </p:childTnLst>
                                </p:cTn>
                              </p:par>
                              <p:par>
                                <p:cTn id="125" presetID="2" presetClass="entr" presetSubtype="1" decel="50000" fill="hold" grpId="0" nodeType="withEffect">
                                  <p:stCondLst>
                                    <p:cond delay="2500"/>
                                  </p:stCondLst>
                                  <p:childTnLst>
                                    <p:set>
                                      <p:cBhvr>
                                        <p:cTn id="126" dur="1" fill="hold">
                                          <p:stCondLst>
                                            <p:cond delay="0"/>
                                          </p:stCondLst>
                                        </p:cTn>
                                        <p:tgtEl>
                                          <p:spTgt spid="65"/>
                                        </p:tgtEl>
                                        <p:attrNameLst>
                                          <p:attrName>style.visibility</p:attrName>
                                        </p:attrNameLst>
                                      </p:cBhvr>
                                      <p:to>
                                        <p:strVal val="visible"/>
                                      </p:to>
                                    </p:set>
                                    <p:anim calcmode="lin" valueType="num">
                                      <p:cBhvr additive="base">
                                        <p:cTn id="127" dur="2000" fill="hold"/>
                                        <p:tgtEl>
                                          <p:spTgt spid="65"/>
                                        </p:tgtEl>
                                        <p:attrNameLst>
                                          <p:attrName>ppt_x</p:attrName>
                                        </p:attrNameLst>
                                      </p:cBhvr>
                                      <p:tavLst>
                                        <p:tav tm="0">
                                          <p:val>
                                            <p:strVal val="#ppt_x"/>
                                          </p:val>
                                        </p:tav>
                                        <p:tav tm="100000">
                                          <p:val>
                                            <p:strVal val="#ppt_x"/>
                                          </p:val>
                                        </p:tav>
                                      </p:tavLst>
                                    </p:anim>
                                    <p:anim calcmode="lin" valueType="num">
                                      <p:cBhvr additive="base">
                                        <p:cTn id="128" dur="2000" fill="hold"/>
                                        <p:tgtEl>
                                          <p:spTgt spid="65"/>
                                        </p:tgtEl>
                                        <p:attrNameLst>
                                          <p:attrName>ppt_y</p:attrName>
                                        </p:attrNameLst>
                                      </p:cBhvr>
                                      <p:tavLst>
                                        <p:tav tm="0">
                                          <p:val>
                                            <p:strVal val="0-#ppt_h/2"/>
                                          </p:val>
                                        </p:tav>
                                        <p:tav tm="100000">
                                          <p:val>
                                            <p:strVal val="#ppt_y"/>
                                          </p:val>
                                        </p:tav>
                                      </p:tavLst>
                                    </p:anim>
                                  </p:childTnLst>
                                </p:cTn>
                              </p:par>
                              <p:par>
                                <p:cTn id="129" presetID="2" presetClass="entr" presetSubtype="1" decel="50000" fill="hold" grpId="0" nodeType="withEffect">
                                  <p:stCondLst>
                                    <p:cond delay="2500"/>
                                  </p:stCondLst>
                                  <p:childTnLst>
                                    <p:set>
                                      <p:cBhvr>
                                        <p:cTn id="130" dur="1" fill="hold">
                                          <p:stCondLst>
                                            <p:cond delay="0"/>
                                          </p:stCondLst>
                                        </p:cTn>
                                        <p:tgtEl>
                                          <p:spTgt spid="66"/>
                                        </p:tgtEl>
                                        <p:attrNameLst>
                                          <p:attrName>style.visibility</p:attrName>
                                        </p:attrNameLst>
                                      </p:cBhvr>
                                      <p:to>
                                        <p:strVal val="visible"/>
                                      </p:to>
                                    </p:set>
                                    <p:anim calcmode="lin" valueType="num">
                                      <p:cBhvr additive="base">
                                        <p:cTn id="131" dur="2000" fill="hold"/>
                                        <p:tgtEl>
                                          <p:spTgt spid="66"/>
                                        </p:tgtEl>
                                        <p:attrNameLst>
                                          <p:attrName>ppt_x</p:attrName>
                                        </p:attrNameLst>
                                      </p:cBhvr>
                                      <p:tavLst>
                                        <p:tav tm="0">
                                          <p:val>
                                            <p:strVal val="#ppt_x"/>
                                          </p:val>
                                        </p:tav>
                                        <p:tav tm="100000">
                                          <p:val>
                                            <p:strVal val="#ppt_x"/>
                                          </p:val>
                                        </p:tav>
                                      </p:tavLst>
                                    </p:anim>
                                    <p:anim calcmode="lin" valueType="num">
                                      <p:cBhvr additive="base">
                                        <p:cTn id="132" dur="2000" fill="hold"/>
                                        <p:tgtEl>
                                          <p:spTgt spid="66"/>
                                        </p:tgtEl>
                                        <p:attrNameLst>
                                          <p:attrName>ppt_y</p:attrName>
                                        </p:attrNameLst>
                                      </p:cBhvr>
                                      <p:tavLst>
                                        <p:tav tm="0">
                                          <p:val>
                                            <p:strVal val="0-#ppt_h/2"/>
                                          </p:val>
                                        </p:tav>
                                        <p:tav tm="100000">
                                          <p:val>
                                            <p:strVal val="#ppt_y"/>
                                          </p:val>
                                        </p:tav>
                                      </p:tavLst>
                                    </p:anim>
                                  </p:childTnLst>
                                </p:cTn>
                              </p:par>
                              <p:par>
                                <p:cTn id="133" presetID="2" presetClass="entr" presetSubtype="1" decel="50000" fill="hold" grpId="0" nodeType="withEffect">
                                  <p:stCondLst>
                                    <p:cond delay="3000"/>
                                  </p:stCondLst>
                                  <p:childTnLst>
                                    <p:set>
                                      <p:cBhvr>
                                        <p:cTn id="134" dur="1" fill="hold">
                                          <p:stCondLst>
                                            <p:cond delay="0"/>
                                          </p:stCondLst>
                                        </p:cTn>
                                        <p:tgtEl>
                                          <p:spTgt spid="67"/>
                                        </p:tgtEl>
                                        <p:attrNameLst>
                                          <p:attrName>style.visibility</p:attrName>
                                        </p:attrNameLst>
                                      </p:cBhvr>
                                      <p:to>
                                        <p:strVal val="visible"/>
                                      </p:to>
                                    </p:set>
                                    <p:anim calcmode="lin" valueType="num">
                                      <p:cBhvr additive="base">
                                        <p:cTn id="135" dur="2000" fill="hold"/>
                                        <p:tgtEl>
                                          <p:spTgt spid="67"/>
                                        </p:tgtEl>
                                        <p:attrNameLst>
                                          <p:attrName>ppt_x</p:attrName>
                                        </p:attrNameLst>
                                      </p:cBhvr>
                                      <p:tavLst>
                                        <p:tav tm="0">
                                          <p:val>
                                            <p:strVal val="#ppt_x"/>
                                          </p:val>
                                        </p:tav>
                                        <p:tav tm="100000">
                                          <p:val>
                                            <p:strVal val="#ppt_x"/>
                                          </p:val>
                                        </p:tav>
                                      </p:tavLst>
                                    </p:anim>
                                    <p:anim calcmode="lin" valueType="num">
                                      <p:cBhvr additive="base">
                                        <p:cTn id="136" dur="2000" fill="hold"/>
                                        <p:tgtEl>
                                          <p:spTgt spid="67"/>
                                        </p:tgtEl>
                                        <p:attrNameLst>
                                          <p:attrName>ppt_y</p:attrName>
                                        </p:attrNameLst>
                                      </p:cBhvr>
                                      <p:tavLst>
                                        <p:tav tm="0">
                                          <p:val>
                                            <p:strVal val="0-#ppt_h/2"/>
                                          </p:val>
                                        </p:tav>
                                        <p:tav tm="100000">
                                          <p:val>
                                            <p:strVal val="#ppt_y"/>
                                          </p:val>
                                        </p:tav>
                                      </p:tavLst>
                                    </p:anim>
                                  </p:childTnLst>
                                </p:cTn>
                              </p:par>
                              <p:par>
                                <p:cTn id="137" presetID="2" presetClass="entr" presetSubtype="1" decel="50000" fill="hold" grpId="0" nodeType="withEffect">
                                  <p:stCondLst>
                                    <p:cond delay="2500"/>
                                  </p:stCondLst>
                                  <p:childTnLst>
                                    <p:set>
                                      <p:cBhvr>
                                        <p:cTn id="138" dur="1" fill="hold">
                                          <p:stCondLst>
                                            <p:cond delay="0"/>
                                          </p:stCondLst>
                                        </p:cTn>
                                        <p:tgtEl>
                                          <p:spTgt spid="68"/>
                                        </p:tgtEl>
                                        <p:attrNameLst>
                                          <p:attrName>style.visibility</p:attrName>
                                        </p:attrNameLst>
                                      </p:cBhvr>
                                      <p:to>
                                        <p:strVal val="visible"/>
                                      </p:to>
                                    </p:set>
                                    <p:anim calcmode="lin" valueType="num">
                                      <p:cBhvr additive="base">
                                        <p:cTn id="139" dur="2000" fill="hold"/>
                                        <p:tgtEl>
                                          <p:spTgt spid="68"/>
                                        </p:tgtEl>
                                        <p:attrNameLst>
                                          <p:attrName>ppt_x</p:attrName>
                                        </p:attrNameLst>
                                      </p:cBhvr>
                                      <p:tavLst>
                                        <p:tav tm="0">
                                          <p:val>
                                            <p:strVal val="#ppt_x"/>
                                          </p:val>
                                        </p:tav>
                                        <p:tav tm="100000">
                                          <p:val>
                                            <p:strVal val="#ppt_x"/>
                                          </p:val>
                                        </p:tav>
                                      </p:tavLst>
                                    </p:anim>
                                    <p:anim calcmode="lin" valueType="num">
                                      <p:cBhvr additive="base">
                                        <p:cTn id="140" dur="2000" fill="hold"/>
                                        <p:tgtEl>
                                          <p:spTgt spid="68"/>
                                        </p:tgtEl>
                                        <p:attrNameLst>
                                          <p:attrName>ppt_y</p:attrName>
                                        </p:attrNameLst>
                                      </p:cBhvr>
                                      <p:tavLst>
                                        <p:tav tm="0">
                                          <p:val>
                                            <p:strVal val="0-#ppt_h/2"/>
                                          </p:val>
                                        </p:tav>
                                        <p:tav tm="100000">
                                          <p:val>
                                            <p:strVal val="#ppt_y"/>
                                          </p:val>
                                        </p:tav>
                                      </p:tavLst>
                                    </p:anim>
                                  </p:childTnLst>
                                </p:cTn>
                              </p:par>
                              <p:par>
                                <p:cTn id="141" presetID="2" presetClass="entr" presetSubtype="1" decel="50000" fill="hold" grpId="0" nodeType="withEffect">
                                  <p:stCondLst>
                                    <p:cond delay="3000"/>
                                  </p:stCondLst>
                                  <p:childTnLst>
                                    <p:set>
                                      <p:cBhvr>
                                        <p:cTn id="142" dur="1" fill="hold">
                                          <p:stCondLst>
                                            <p:cond delay="0"/>
                                          </p:stCondLst>
                                        </p:cTn>
                                        <p:tgtEl>
                                          <p:spTgt spid="72"/>
                                        </p:tgtEl>
                                        <p:attrNameLst>
                                          <p:attrName>style.visibility</p:attrName>
                                        </p:attrNameLst>
                                      </p:cBhvr>
                                      <p:to>
                                        <p:strVal val="visible"/>
                                      </p:to>
                                    </p:set>
                                    <p:anim calcmode="lin" valueType="num">
                                      <p:cBhvr additive="base">
                                        <p:cTn id="143" dur="2000" fill="hold"/>
                                        <p:tgtEl>
                                          <p:spTgt spid="72"/>
                                        </p:tgtEl>
                                        <p:attrNameLst>
                                          <p:attrName>ppt_x</p:attrName>
                                        </p:attrNameLst>
                                      </p:cBhvr>
                                      <p:tavLst>
                                        <p:tav tm="0">
                                          <p:val>
                                            <p:strVal val="#ppt_x"/>
                                          </p:val>
                                        </p:tav>
                                        <p:tav tm="100000">
                                          <p:val>
                                            <p:strVal val="#ppt_x"/>
                                          </p:val>
                                        </p:tav>
                                      </p:tavLst>
                                    </p:anim>
                                    <p:anim calcmode="lin" valueType="num">
                                      <p:cBhvr additive="base">
                                        <p:cTn id="144" dur="2000" fill="hold"/>
                                        <p:tgtEl>
                                          <p:spTgt spid="72"/>
                                        </p:tgtEl>
                                        <p:attrNameLst>
                                          <p:attrName>ppt_y</p:attrName>
                                        </p:attrNameLst>
                                      </p:cBhvr>
                                      <p:tavLst>
                                        <p:tav tm="0">
                                          <p:val>
                                            <p:strVal val="0-#ppt_h/2"/>
                                          </p:val>
                                        </p:tav>
                                        <p:tav tm="100000">
                                          <p:val>
                                            <p:strVal val="#ppt_y"/>
                                          </p:val>
                                        </p:tav>
                                      </p:tavLst>
                                    </p:anim>
                                  </p:childTnLst>
                                </p:cTn>
                              </p:par>
                              <p:par>
                                <p:cTn id="145" presetID="2" presetClass="entr" presetSubtype="1" decel="50000" fill="hold" grpId="0" nodeType="withEffect">
                                  <p:stCondLst>
                                    <p:cond delay="3500"/>
                                  </p:stCondLst>
                                  <p:childTnLst>
                                    <p:set>
                                      <p:cBhvr>
                                        <p:cTn id="146" dur="1" fill="hold">
                                          <p:stCondLst>
                                            <p:cond delay="0"/>
                                          </p:stCondLst>
                                        </p:cTn>
                                        <p:tgtEl>
                                          <p:spTgt spid="75"/>
                                        </p:tgtEl>
                                        <p:attrNameLst>
                                          <p:attrName>style.visibility</p:attrName>
                                        </p:attrNameLst>
                                      </p:cBhvr>
                                      <p:to>
                                        <p:strVal val="visible"/>
                                      </p:to>
                                    </p:set>
                                    <p:anim calcmode="lin" valueType="num">
                                      <p:cBhvr additive="base">
                                        <p:cTn id="147" dur="2000" fill="hold"/>
                                        <p:tgtEl>
                                          <p:spTgt spid="75"/>
                                        </p:tgtEl>
                                        <p:attrNameLst>
                                          <p:attrName>ppt_x</p:attrName>
                                        </p:attrNameLst>
                                      </p:cBhvr>
                                      <p:tavLst>
                                        <p:tav tm="0">
                                          <p:val>
                                            <p:strVal val="#ppt_x"/>
                                          </p:val>
                                        </p:tav>
                                        <p:tav tm="100000">
                                          <p:val>
                                            <p:strVal val="#ppt_x"/>
                                          </p:val>
                                        </p:tav>
                                      </p:tavLst>
                                    </p:anim>
                                    <p:anim calcmode="lin" valueType="num">
                                      <p:cBhvr additive="base">
                                        <p:cTn id="148" dur="2000" fill="hold"/>
                                        <p:tgtEl>
                                          <p:spTgt spid="75"/>
                                        </p:tgtEl>
                                        <p:attrNameLst>
                                          <p:attrName>ppt_y</p:attrName>
                                        </p:attrNameLst>
                                      </p:cBhvr>
                                      <p:tavLst>
                                        <p:tav tm="0">
                                          <p:val>
                                            <p:strVal val="0-#ppt_h/2"/>
                                          </p:val>
                                        </p:tav>
                                        <p:tav tm="100000">
                                          <p:val>
                                            <p:strVal val="#ppt_y"/>
                                          </p:val>
                                        </p:tav>
                                      </p:tavLst>
                                    </p:anim>
                                  </p:childTnLst>
                                </p:cTn>
                              </p:par>
                              <p:par>
                                <p:cTn id="149" presetID="2" presetClass="entr" presetSubtype="1" decel="50000" fill="hold" grpId="0" nodeType="withEffect">
                                  <p:stCondLst>
                                    <p:cond delay="3000"/>
                                  </p:stCondLst>
                                  <p:childTnLst>
                                    <p:set>
                                      <p:cBhvr>
                                        <p:cTn id="150" dur="1" fill="hold">
                                          <p:stCondLst>
                                            <p:cond delay="0"/>
                                          </p:stCondLst>
                                        </p:cTn>
                                        <p:tgtEl>
                                          <p:spTgt spid="79"/>
                                        </p:tgtEl>
                                        <p:attrNameLst>
                                          <p:attrName>style.visibility</p:attrName>
                                        </p:attrNameLst>
                                      </p:cBhvr>
                                      <p:to>
                                        <p:strVal val="visible"/>
                                      </p:to>
                                    </p:set>
                                    <p:anim calcmode="lin" valueType="num">
                                      <p:cBhvr additive="base">
                                        <p:cTn id="151" dur="2000" fill="hold"/>
                                        <p:tgtEl>
                                          <p:spTgt spid="79"/>
                                        </p:tgtEl>
                                        <p:attrNameLst>
                                          <p:attrName>ppt_x</p:attrName>
                                        </p:attrNameLst>
                                      </p:cBhvr>
                                      <p:tavLst>
                                        <p:tav tm="0">
                                          <p:val>
                                            <p:strVal val="#ppt_x"/>
                                          </p:val>
                                        </p:tav>
                                        <p:tav tm="100000">
                                          <p:val>
                                            <p:strVal val="#ppt_x"/>
                                          </p:val>
                                        </p:tav>
                                      </p:tavLst>
                                    </p:anim>
                                    <p:anim calcmode="lin" valueType="num">
                                      <p:cBhvr additive="base">
                                        <p:cTn id="152" dur="2000" fill="hold"/>
                                        <p:tgtEl>
                                          <p:spTgt spid="79"/>
                                        </p:tgtEl>
                                        <p:attrNameLst>
                                          <p:attrName>ppt_y</p:attrName>
                                        </p:attrNameLst>
                                      </p:cBhvr>
                                      <p:tavLst>
                                        <p:tav tm="0">
                                          <p:val>
                                            <p:strVal val="0-#ppt_h/2"/>
                                          </p:val>
                                        </p:tav>
                                        <p:tav tm="100000">
                                          <p:val>
                                            <p:strVal val="#ppt_y"/>
                                          </p:val>
                                        </p:tav>
                                      </p:tavLst>
                                    </p:anim>
                                  </p:childTnLst>
                                </p:cTn>
                              </p:par>
                              <p:par>
                                <p:cTn id="153" presetID="2" presetClass="entr" presetSubtype="1" decel="50000" fill="hold" grpId="0" nodeType="withEffect">
                                  <p:stCondLst>
                                    <p:cond delay="4000"/>
                                  </p:stCondLst>
                                  <p:childTnLst>
                                    <p:set>
                                      <p:cBhvr>
                                        <p:cTn id="154" dur="1" fill="hold">
                                          <p:stCondLst>
                                            <p:cond delay="0"/>
                                          </p:stCondLst>
                                        </p:cTn>
                                        <p:tgtEl>
                                          <p:spTgt spid="85"/>
                                        </p:tgtEl>
                                        <p:attrNameLst>
                                          <p:attrName>style.visibility</p:attrName>
                                        </p:attrNameLst>
                                      </p:cBhvr>
                                      <p:to>
                                        <p:strVal val="visible"/>
                                      </p:to>
                                    </p:set>
                                    <p:anim calcmode="lin" valueType="num">
                                      <p:cBhvr additive="base">
                                        <p:cTn id="155" dur="2000" fill="hold"/>
                                        <p:tgtEl>
                                          <p:spTgt spid="85"/>
                                        </p:tgtEl>
                                        <p:attrNameLst>
                                          <p:attrName>ppt_x</p:attrName>
                                        </p:attrNameLst>
                                      </p:cBhvr>
                                      <p:tavLst>
                                        <p:tav tm="0">
                                          <p:val>
                                            <p:strVal val="#ppt_x"/>
                                          </p:val>
                                        </p:tav>
                                        <p:tav tm="100000">
                                          <p:val>
                                            <p:strVal val="#ppt_x"/>
                                          </p:val>
                                        </p:tav>
                                      </p:tavLst>
                                    </p:anim>
                                    <p:anim calcmode="lin" valueType="num">
                                      <p:cBhvr additive="base">
                                        <p:cTn id="156" dur="2000" fill="hold"/>
                                        <p:tgtEl>
                                          <p:spTgt spid="85"/>
                                        </p:tgtEl>
                                        <p:attrNameLst>
                                          <p:attrName>ppt_y</p:attrName>
                                        </p:attrNameLst>
                                      </p:cBhvr>
                                      <p:tavLst>
                                        <p:tav tm="0">
                                          <p:val>
                                            <p:strVal val="0-#ppt_h/2"/>
                                          </p:val>
                                        </p:tav>
                                        <p:tav tm="100000">
                                          <p:val>
                                            <p:strVal val="#ppt_y"/>
                                          </p:val>
                                        </p:tav>
                                      </p:tavLst>
                                    </p:anim>
                                  </p:childTnLst>
                                </p:cTn>
                              </p:par>
                              <p:par>
                                <p:cTn id="157" presetID="2" presetClass="entr" presetSubtype="1" decel="50000" fill="hold" grpId="0" nodeType="withEffect">
                                  <p:stCondLst>
                                    <p:cond delay="4500"/>
                                  </p:stCondLst>
                                  <p:childTnLst>
                                    <p:set>
                                      <p:cBhvr>
                                        <p:cTn id="158" dur="1" fill="hold">
                                          <p:stCondLst>
                                            <p:cond delay="0"/>
                                          </p:stCondLst>
                                        </p:cTn>
                                        <p:tgtEl>
                                          <p:spTgt spid="92"/>
                                        </p:tgtEl>
                                        <p:attrNameLst>
                                          <p:attrName>style.visibility</p:attrName>
                                        </p:attrNameLst>
                                      </p:cBhvr>
                                      <p:to>
                                        <p:strVal val="visible"/>
                                      </p:to>
                                    </p:set>
                                    <p:anim calcmode="lin" valueType="num">
                                      <p:cBhvr additive="base">
                                        <p:cTn id="159" dur="2000" fill="hold"/>
                                        <p:tgtEl>
                                          <p:spTgt spid="92"/>
                                        </p:tgtEl>
                                        <p:attrNameLst>
                                          <p:attrName>ppt_x</p:attrName>
                                        </p:attrNameLst>
                                      </p:cBhvr>
                                      <p:tavLst>
                                        <p:tav tm="0">
                                          <p:val>
                                            <p:strVal val="#ppt_x"/>
                                          </p:val>
                                        </p:tav>
                                        <p:tav tm="100000">
                                          <p:val>
                                            <p:strVal val="#ppt_x"/>
                                          </p:val>
                                        </p:tav>
                                      </p:tavLst>
                                    </p:anim>
                                    <p:anim calcmode="lin" valueType="num">
                                      <p:cBhvr additive="base">
                                        <p:cTn id="160" dur="2000" fill="hold"/>
                                        <p:tgtEl>
                                          <p:spTgt spid="92"/>
                                        </p:tgtEl>
                                        <p:attrNameLst>
                                          <p:attrName>ppt_y</p:attrName>
                                        </p:attrNameLst>
                                      </p:cBhvr>
                                      <p:tavLst>
                                        <p:tav tm="0">
                                          <p:val>
                                            <p:strVal val="0-#ppt_h/2"/>
                                          </p:val>
                                        </p:tav>
                                        <p:tav tm="100000">
                                          <p:val>
                                            <p:strVal val="#ppt_y"/>
                                          </p:val>
                                        </p:tav>
                                      </p:tavLst>
                                    </p:anim>
                                  </p:childTnLst>
                                </p:cTn>
                              </p:par>
                            </p:childTnLst>
                          </p:cTn>
                        </p:par>
                        <p:par>
                          <p:cTn id="161" fill="hold">
                            <p:stCondLst>
                              <p:cond delay="6500"/>
                            </p:stCondLst>
                            <p:childTnLst>
                              <p:par>
                                <p:cTn id="162" presetID="42" presetClass="entr" presetSubtype="0" repeatCount="0" fill="hold" grpId="0" nodeType="afterEffect">
                                  <p:stCondLst>
                                    <p:cond delay="0"/>
                                  </p:stCondLst>
                                  <p:childTnLst>
                                    <p:set>
                                      <p:cBhvr>
                                        <p:cTn id="163" dur="1" fill="hold">
                                          <p:stCondLst>
                                            <p:cond delay="0"/>
                                          </p:stCondLst>
                                        </p:cTn>
                                        <p:tgtEl>
                                          <p:spTgt spid="16"/>
                                        </p:tgtEl>
                                        <p:attrNameLst>
                                          <p:attrName>style.visibility</p:attrName>
                                        </p:attrNameLst>
                                      </p:cBhvr>
                                      <p:to>
                                        <p:strVal val="visible"/>
                                      </p:to>
                                    </p:set>
                                    <p:animEffect transition="in" filter="fade">
                                      <p:cBhvr>
                                        <p:cTn id="164" dur="1000"/>
                                        <p:tgtEl>
                                          <p:spTgt spid="16"/>
                                        </p:tgtEl>
                                      </p:cBhvr>
                                    </p:animEffect>
                                    <p:anim calcmode="lin" valueType="num">
                                      <p:cBhvr>
                                        <p:cTn id="165" dur="1000" fill="hold"/>
                                        <p:tgtEl>
                                          <p:spTgt spid="16"/>
                                        </p:tgtEl>
                                        <p:attrNameLst>
                                          <p:attrName>ppt_x</p:attrName>
                                        </p:attrNameLst>
                                      </p:cBhvr>
                                      <p:tavLst>
                                        <p:tav tm="0">
                                          <p:val>
                                            <p:strVal val="#ppt_x"/>
                                          </p:val>
                                        </p:tav>
                                        <p:tav tm="100000">
                                          <p:val>
                                            <p:strVal val="#ppt_x"/>
                                          </p:val>
                                        </p:tav>
                                      </p:tavLst>
                                    </p:anim>
                                    <p:anim calcmode="lin" valueType="num">
                                      <p:cBhvr>
                                        <p:cTn id="166" dur="1000" fill="hold"/>
                                        <p:tgtEl>
                                          <p:spTgt spid="16"/>
                                        </p:tgtEl>
                                        <p:attrNameLst>
                                          <p:attrName>ppt_y</p:attrName>
                                        </p:attrNameLst>
                                      </p:cBhvr>
                                      <p:tavLst>
                                        <p:tav tm="0">
                                          <p:val>
                                            <p:strVal val="#ppt_y+.1"/>
                                          </p:val>
                                        </p:tav>
                                        <p:tav tm="100000">
                                          <p:val>
                                            <p:strVal val="#ppt_y"/>
                                          </p:val>
                                        </p:tav>
                                      </p:tavLst>
                                    </p:anim>
                                  </p:childTnLst>
                                </p:cTn>
                              </p:par>
                            </p:childTnLst>
                          </p:cTn>
                        </p:par>
                        <p:par>
                          <p:cTn id="167" fill="hold">
                            <p:stCondLst>
                              <p:cond delay="7500"/>
                            </p:stCondLst>
                            <p:childTnLst>
                              <p:par>
                                <p:cTn id="168" presetID="10" presetClass="entr" presetSubtype="0" fill="hold" nodeType="afterEffect">
                                  <p:stCondLst>
                                    <p:cond delay="0"/>
                                  </p:stCondLst>
                                  <p:childTnLst>
                                    <p:set>
                                      <p:cBhvr>
                                        <p:cTn id="169" dur="1" fill="hold">
                                          <p:stCondLst>
                                            <p:cond delay="0"/>
                                          </p:stCondLst>
                                        </p:cTn>
                                        <p:tgtEl>
                                          <p:spTgt spid="7"/>
                                        </p:tgtEl>
                                        <p:attrNameLst>
                                          <p:attrName>style.visibility</p:attrName>
                                        </p:attrNameLst>
                                      </p:cBhvr>
                                      <p:to>
                                        <p:strVal val="visible"/>
                                      </p:to>
                                    </p:set>
                                    <p:animEffect transition="in" filter="fade">
                                      <p:cBhvr>
                                        <p:cTn id="170" dur="1000"/>
                                        <p:tgtEl>
                                          <p:spTgt spid="7"/>
                                        </p:tgtEl>
                                      </p:cBhvr>
                                    </p:animEffect>
                                  </p:childTnLst>
                                </p:cTn>
                              </p:par>
                            </p:childTnLst>
                          </p:cTn>
                        </p:par>
                        <p:par>
                          <p:cTn id="171" fill="hold">
                            <p:stCondLst>
                              <p:cond delay="8500"/>
                            </p:stCondLst>
                            <p:childTnLst>
                              <p:par>
                                <p:cTn id="172" presetID="10" presetClass="exit" presetSubtype="0" fill="hold" grpId="1" nodeType="afterEffect">
                                  <p:stCondLst>
                                    <p:cond delay="1000"/>
                                  </p:stCondLst>
                                  <p:childTnLst>
                                    <p:animEffect transition="out" filter="fade">
                                      <p:cBhvr>
                                        <p:cTn id="173" dur="3000"/>
                                        <p:tgtEl>
                                          <p:spTgt spid="3"/>
                                        </p:tgtEl>
                                      </p:cBhvr>
                                    </p:animEffect>
                                    <p:set>
                                      <p:cBhvr>
                                        <p:cTn id="174" dur="1" fill="hold">
                                          <p:stCondLst>
                                            <p:cond delay="2999"/>
                                          </p:stCondLst>
                                        </p:cTn>
                                        <p:tgtEl>
                                          <p:spTgt spid="3"/>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3000"/>
                                        <p:tgtEl>
                                          <p:spTgt spid="4"/>
                                        </p:tgtEl>
                                      </p:cBhvr>
                                    </p:animEffect>
                                    <p:set>
                                      <p:cBhvr>
                                        <p:cTn id="177" dur="1" fill="hold">
                                          <p:stCondLst>
                                            <p:cond delay="2999"/>
                                          </p:stCondLst>
                                        </p:cTn>
                                        <p:tgtEl>
                                          <p:spTgt spid="4"/>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3000"/>
                                        <p:tgtEl>
                                          <p:spTgt spid="5"/>
                                        </p:tgtEl>
                                      </p:cBhvr>
                                    </p:animEffect>
                                    <p:set>
                                      <p:cBhvr>
                                        <p:cTn id="180" dur="1" fill="hold">
                                          <p:stCondLst>
                                            <p:cond delay="2999"/>
                                          </p:stCondLst>
                                        </p:cTn>
                                        <p:tgtEl>
                                          <p:spTgt spid="5"/>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3000"/>
                                        <p:tgtEl>
                                          <p:spTgt spid="6"/>
                                        </p:tgtEl>
                                      </p:cBhvr>
                                    </p:animEffect>
                                    <p:set>
                                      <p:cBhvr>
                                        <p:cTn id="183" dur="1" fill="hold">
                                          <p:stCondLst>
                                            <p:cond delay="2999"/>
                                          </p:stCondLst>
                                        </p:cTn>
                                        <p:tgtEl>
                                          <p:spTgt spid="6"/>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3000"/>
                                        <p:tgtEl>
                                          <p:spTgt spid="9"/>
                                        </p:tgtEl>
                                      </p:cBhvr>
                                    </p:animEffect>
                                    <p:set>
                                      <p:cBhvr>
                                        <p:cTn id="186" dur="1" fill="hold">
                                          <p:stCondLst>
                                            <p:cond delay="2999"/>
                                          </p:stCondLst>
                                        </p:cTn>
                                        <p:tgtEl>
                                          <p:spTgt spid="9"/>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3000"/>
                                        <p:tgtEl>
                                          <p:spTgt spid="10"/>
                                        </p:tgtEl>
                                      </p:cBhvr>
                                    </p:animEffect>
                                    <p:set>
                                      <p:cBhvr>
                                        <p:cTn id="189" dur="1" fill="hold">
                                          <p:stCondLst>
                                            <p:cond delay="2999"/>
                                          </p:stCondLst>
                                        </p:cTn>
                                        <p:tgtEl>
                                          <p:spTgt spid="10"/>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3000"/>
                                        <p:tgtEl>
                                          <p:spTgt spid="11"/>
                                        </p:tgtEl>
                                      </p:cBhvr>
                                    </p:animEffect>
                                    <p:set>
                                      <p:cBhvr>
                                        <p:cTn id="192" dur="1" fill="hold">
                                          <p:stCondLst>
                                            <p:cond delay="2999"/>
                                          </p:stCondLst>
                                        </p:cTn>
                                        <p:tgtEl>
                                          <p:spTgt spid="11"/>
                                        </p:tgtEl>
                                        <p:attrNameLst>
                                          <p:attrName>style.visibility</p:attrName>
                                        </p:attrNameLst>
                                      </p:cBhvr>
                                      <p:to>
                                        <p:strVal val="hidden"/>
                                      </p:to>
                                    </p:set>
                                  </p:childTnLst>
                                </p:cTn>
                              </p:par>
                              <p:par>
                                <p:cTn id="193" presetID="10" presetClass="exit" presetSubtype="0" fill="hold" grpId="1" nodeType="withEffect">
                                  <p:stCondLst>
                                    <p:cond delay="0"/>
                                  </p:stCondLst>
                                  <p:childTnLst>
                                    <p:animEffect transition="out" filter="fade">
                                      <p:cBhvr>
                                        <p:cTn id="194" dur="3000"/>
                                        <p:tgtEl>
                                          <p:spTgt spid="12"/>
                                        </p:tgtEl>
                                      </p:cBhvr>
                                    </p:animEffect>
                                    <p:set>
                                      <p:cBhvr>
                                        <p:cTn id="195" dur="1" fill="hold">
                                          <p:stCondLst>
                                            <p:cond delay="2999"/>
                                          </p:stCondLst>
                                        </p:cTn>
                                        <p:tgtEl>
                                          <p:spTgt spid="12"/>
                                        </p:tgtEl>
                                        <p:attrNameLst>
                                          <p:attrName>style.visibility</p:attrName>
                                        </p:attrNameLst>
                                      </p:cBhvr>
                                      <p:to>
                                        <p:strVal val="hidden"/>
                                      </p:to>
                                    </p:set>
                                  </p:childTnLst>
                                </p:cTn>
                              </p:par>
                              <p:par>
                                <p:cTn id="196" presetID="10" presetClass="exit" presetSubtype="0" fill="hold" grpId="1" nodeType="withEffect">
                                  <p:stCondLst>
                                    <p:cond delay="0"/>
                                  </p:stCondLst>
                                  <p:childTnLst>
                                    <p:animEffect transition="out" filter="fade">
                                      <p:cBhvr>
                                        <p:cTn id="197" dur="3000"/>
                                        <p:tgtEl>
                                          <p:spTgt spid="13"/>
                                        </p:tgtEl>
                                      </p:cBhvr>
                                    </p:animEffect>
                                    <p:set>
                                      <p:cBhvr>
                                        <p:cTn id="198" dur="1" fill="hold">
                                          <p:stCondLst>
                                            <p:cond delay="2999"/>
                                          </p:stCondLst>
                                        </p:cTn>
                                        <p:tgtEl>
                                          <p:spTgt spid="13"/>
                                        </p:tgtEl>
                                        <p:attrNameLst>
                                          <p:attrName>style.visibility</p:attrName>
                                        </p:attrNameLst>
                                      </p:cBhvr>
                                      <p:to>
                                        <p:strVal val="hidden"/>
                                      </p:to>
                                    </p:set>
                                  </p:childTnLst>
                                </p:cTn>
                              </p:par>
                              <p:par>
                                <p:cTn id="199" presetID="10" presetClass="exit" presetSubtype="0" fill="hold" grpId="1" nodeType="withEffect">
                                  <p:stCondLst>
                                    <p:cond delay="0"/>
                                  </p:stCondLst>
                                  <p:childTnLst>
                                    <p:animEffect transition="out" filter="fade">
                                      <p:cBhvr>
                                        <p:cTn id="200" dur="3000"/>
                                        <p:tgtEl>
                                          <p:spTgt spid="14"/>
                                        </p:tgtEl>
                                      </p:cBhvr>
                                    </p:animEffect>
                                    <p:set>
                                      <p:cBhvr>
                                        <p:cTn id="201" dur="1" fill="hold">
                                          <p:stCondLst>
                                            <p:cond delay="2999"/>
                                          </p:stCondLst>
                                        </p:cTn>
                                        <p:tgtEl>
                                          <p:spTgt spid="14"/>
                                        </p:tgtEl>
                                        <p:attrNameLst>
                                          <p:attrName>style.visibility</p:attrName>
                                        </p:attrNameLst>
                                      </p:cBhvr>
                                      <p:to>
                                        <p:strVal val="hidden"/>
                                      </p:to>
                                    </p:set>
                                  </p:childTnLst>
                                </p:cTn>
                              </p:par>
                              <p:par>
                                <p:cTn id="202" presetID="10" presetClass="exit" presetSubtype="0" fill="hold" grpId="1" nodeType="withEffect">
                                  <p:stCondLst>
                                    <p:cond delay="0"/>
                                  </p:stCondLst>
                                  <p:childTnLst>
                                    <p:animEffect transition="out" filter="fade">
                                      <p:cBhvr>
                                        <p:cTn id="203" dur="3000"/>
                                        <p:tgtEl>
                                          <p:spTgt spid="15"/>
                                        </p:tgtEl>
                                      </p:cBhvr>
                                    </p:animEffect>
                                    <p:set>
                                      <p:cBhvr>
                                        <p:cTn id="204" dur="1" fill="hold">
                                          <p:stCondLst>
                                            <p:cond delay="2999"/>
                                          </p:stCondLst>
                                        </p:cTn>
                                        <p:tgtEl>
                                          <p:spTgt spid="15"/>
                                        </p:tgtEl>
                                        <p:attrNameLst>
                                          <p:attrName>style.visibility</p:attrName>
                                        </p:attrNameLst>
                                      </p:cBhvr>
                                      <p:to>
                                        <p:strVal val="hidden"/>
                                      </p:to>
                                    </p:set>
                                  </p:childTnLst>
                                </p:cTn>
                              </p:par>
                              <p:par>
                                <p:cTn id="205" presetID="10" presetClass="exit" presetSubtype="0" fill="hold" grpId="1" nodeType="withEffect">
                                  <p:stCondLst>
                                    <p:cond delay="0"/>
                                  </p:stCondLst>
                                  <p:childTnLst>
                                    <p:animEffect transition="out" filter="fade">
                                      <p:cBhvr>
                                        <p:cTn id="206" dur="3000"/>
                                        <p:tgtEl>
                                          <p:spTgt spid="17"/>
                                        </p:tgtEl>
                                      </p:cBhvr>
                                    </p:animEffect>
                                    <p:set>
                                      <p:cBhvr>
                                        <p:cTn id="207" dur="1" fill="hold">
                                          <p:stCondLst>
                                            <p:cond delay="2999"/>
                                          </p:stCondLst>
                                        </p:cTn>
                                        <p:tgtEl>
                                          <p:spTgt spid="17"/>
                                        </p:tgtEl>
                                        <p:attrNameLst>
                                          <p:attrName>style.visibility</p:attrName>
                                        </p:attrNameLst>
                                      </p:cBhvr>
                                      <p:to>
                                        <p:strVal val="hidden"/>
                                      </p:to>
                                    </p:set>
                                  </p:childTnLst>
                                </p:cTn>
                              </p:par>
                              <p:par>
                                <p:cTn id="208" presetID="10" presetClass="exit" presetSubtype="0" fill="hold" grpId="1" nodeType="withEffect">
                                  <p:stCondLst>
                                    <p:cond delay="0"/>
                                  </p:stCondLst>
                                  <p:childTnLst>
                                    <p:animEffect transition="out" filter="fade">
                                      <p:cBhvr>
                                        <p:cTn id="209" dur="3000"/>
                                        <p:tgtEl>
                                          <p:spTgt spid="45"/>
                                        </p:tgtEl>
                                      </p:cBhvr>
                                    </p:animEffect>
                                    <p:set>
                                      <p:cBhvr>
                                        <p:cTn id="210" dur="1" fill="hold">
                                          <p:stCondLst>
                                            <p:cond delay="2999"/>
                                          </p:stCondLst>
                                        </p:cTn>
                                        <p:tgtEl>
                                          <p:spTgt spid="45"/>
                                        </p:tgtEl>
                                        <p:attrNameLst>
                                          <p:attrName>style.visibility</p:attrName>
                                        </p:attrNameLst>
                                      </p:cBhvr>
                                      <p:to>
                                        <p:strVal val="hidden"/>
                                      </p:to>
                                    </p:set>
                                  </p:childTnLst>
                                </p:cTn>
                              </p:par>
                              <p:par>
                                <p:cTn id="211" presetID="10" presetClass="exit" presetSubtype="0" fill="hold" grpId="1" nodeType="withEffect">
                                  <p:stCondLst>
                                    <p:cond delay="0"/>
                                  </p:stCondLst>
                                  <p:childTnLst>
                                    <p:animEffect transition="out" filter="fade">
                                      <p:cBhvr>
                                        <p:cTn id="212" dur="3000"/>
                                        <p:tgtEl>
                                          <p:spTgt spid="46"/>
                                        </p:tgtEl>
                                      </p:cBhvr>
                                    </p:animEffect>
                                    <p:set>
                                      <p:cBhvr>
                                        <p:cTn id="213" dur="1" fill="hold">
                                          <p:stCondLst>
                                            <p:cond delay="2999"/>
                                          </p:stCondLst>
                                        </p:cTn>
                                        <p:tgtEl>
                                          <p:spTgt spid="46"/>
                                        </p:tgtEl>
                                        <p:attrNameLst>
                                          <p:attrName>style.visibility</p:attrName>
                                        </p:attrNameLst>
                                      </p:cBhvr>
                                      <p:to>
                                        <p:strVal val="hidden"/>
                                      </p:to>
                                    </p:set>
                                  </p:childTnLst>
                                </p:cTn>
                              </p:par>
                              <p:par>
                                <p:cTn id="214" presetID="10" presetClass="exit" presetSubtype="0" fill="hold" grpId="1" nodeType="withEffect">
                                  <p:stCondLst>
                                    <p:cond delay="0"/>
                                  </p:stCondLst>
                                  <p:childTnLst>
                                    <p:animEffect transition="out" filter="fade">
                                      <p:cBhvr>
                                        <p:cTn id="215" dur="3000"/>
                                        <p:tgtEl>
                                          <p:spTgt spid="47"/>
                                        </p:tgtEl>
                                      </p:cBhvr>
                                    </p:animEffect>
                                    <p:set>
                                      <p:cBhvr>
                                        <p:cTn id="216" dur="1" fill="hold">
                                          <p:stCondLst>
                                            <p:cond delay="2999"/>
                                          </p:stCondLst>
                                        </p:cTn>
                                        <p:tgtEl>
                                          <p:spTgt spid="47"/>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3000"/>
                                        <p:tgtEl>
                                          <p:spTgt spid="48"/>
                                        </p:tgtEl>
                                      </p:cBhvr>
                                    </p:animEffect>
                                    <p:set>
                                      <p:cBhvr>
                                        <p:cTn id="219" dur="1" fill="hold">
                                          <p:stCondLst>
                                            <p:cond delay="2999"/>
                                          </p:stCondLst>
                                        </p:cTn>
                                        <p:tgtEl>
                                          <p:spTgt spid="48"/>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3000"/>
                                        <p:tgtEl>
                                          <p:spTgt spid="49"/>
                                        </p:tgtEl>
                                      </p:cBhvr>
                                    </p:animEffect>
                                    <p:set>
                                      <p:cBhvr>
                                        <p:cTn id="222" dur="1" fill="hold">
                                          <p:stCondLst>
                                            <p:cond delay="2999"/>
                                          </p:stCondLst>
                                        </p:cTn>
                                        <p:tgtEl>
                                          <p:spTgt spid="49"/>
                                        </p:tgtEl>
                                        <p:attrNameLst>
                                          <p:attrName>style.visibility</p:attrName>
                                        </p:attrNameLst>
                                      </p:cBhvr>
                                      <p:to>
                                        <p:strVal val="hidden"/>
                                      </p:to>
                                    </p:set>
                                  </p:childTnLst>
                                </p:cTn>
                              </p:par>
                              <p:par>
                                <p:cTn id="223" presetID="10" presetClass="exit" presetSubtype="0" fill="hold" grpId="1" nodeType="withEffect">
                                  <p:stCondLst>
                                    <p:cond delay="0"/>
                                  </p:stCondLst>
                                  <p:childTnLst>
                                    <p:animEffect transition="out" filter="fade">
                                      <p:cBhvr>
                                        <p:cTn id="224" dur="3000"/>
                                        <p:tgtEl>
                                          <p:spTgt spid="50"/>
                                        </p:tgtEl>
                                      </p:cBhvr>
                                    </p:animEffect>
                                    <p:set>
                                      <p:cBhvr>
                                        <p:cTn id="225" dur="1" fill="hold">
                                          <p:stCondLst>
                                            <p:cond delay="2999"/>
                                          </p:stCondLst>
                                        </p:cTn>
                                        <p:tgtEl>
                                          <p:spTgt spid="50"/>
                                        </p:tgtEl>
                                        <p:attrNameLst>
                                          <p:attrName>style.visibility</p:attrName>
                                        </p:attrNameLst>
                                      </p:cBhvr>
                                      <p:to>
                                        <p:strVal val="hidden"/>
                                      </p:to>
                                    </p:set>
                                  </p:childTnLst>
                                </p:cTn>
                              </p:par>
                              <p:par>
                                <p:cTn id="226" presetID="10" presetClass="exit" presetSubtype="0" fill="hold" grpId="1" nodeType="withEffect">
                                  <p:stCondLst>
                                    <p:cond delay="0"/>
                                  </p:stCondLst>
                                  <p:childTnLst>
                                    <p:animEffect transition="out" filter="fade">
                                      <p:cBhvr>
                                        <p:cTn id="227" dur="3000"/>
                                        <p:tgtEl>
                                          <p:spTgt spid="51"/>
                                        </p:tgtEl>
                                      </p:cBhvr>
                                    </p:animEffect>
                                    <p:set>
                                      <p:cBhvr>
                                        <p:cTn id="228" dur="1" fill="hold">
                                          <p:stCondLst>
                                            <p:cond delay="2999"/>
                                          </p:stCondLst>
                                        </p:cTn>
                                        <p:tgtEl>
                                          <p:spTgt spid="51"/>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3000"/>
                                        <p:tgtEl>
                                          <p:spTgt spid="52"/>
                                        </p:tgtEl>
                                      </p:cBhvr>
                                    </p:animEffect>
                                    <p:set>
                                      <p:cBhvr>
                                        <p:cTn id="231" dur="1" fill="hold">
                                          <p:stCondLst>
                                            <p:cond delay="2999"/>
                                          </p:stCondLst>
                                        </p:cTn>
                                        <p:tgtEl>
                                          <p:spTgt spid="52"/>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3000"/>
                                        <p:tgtEl>
                                          <p:spTgt spid="53"/>
                                        </p:tgtEl>
                                      </p:cBhvr>
                                    </p:animEffect>
                                    <p:set>
                                      <p:cBhvr>
                                        <p:cTn id="234" dur="1" fill="hold">
                                          <p:stCondLst>
                                            <p:cond delay="2999"/>
                                          </p:stCondLst>
                                        </p:cTn>
                                        <p:tgtEl>
                                          <p:spTgt spid="53"/>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3000"/>
                                        <p:tgtEl>
                                          <p:spTgt spid="54"/>
                                        </p:tgtEl>
                                      </p:cBhvr>
                                    </p:animEffect>
                                    <p:set>
                                      <p:cBhvr>
                                        <p:cTn id="237" dur="1" fill="hold">
                                          <p:stCondLst>
                                            <p:cond delay="2999"/>
                                          </p:stCondLst>
                                        </p:cTn>
                                        <p:tgtEl>
                                          <p:spTgt spid="54"/>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3000"/>
                                        <p:tgtEl>
                                          <p:spTgt spid="55"/>
                                        </p:tgtEl>
                                      </p:cBhvr>
                                    </p:animEffect>
                                    <p:set>
                                      <p:cBhvr>
                                        <p:cTn id="240" dur="1" fill="hold">
                                          <p:stCondLst>
                                            <p:cond delay="2999"/>
                                          </p:stCondLst>
                                        </p:cTn>
                                        <p:tgtEl>
                                          <p:spTgt spid="55"/>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3000"/>
                                        <p:tgtEl>
                                          <p:spTgt spid="56"/>
                                        </p:tgtEl>
                                      </p:cBhvr>
                                    </p:animEffect>
                                    <p:set>
                                      <p:cBhvr>
                                        <p:cTn id="243" dur="1" fill="hold">
                                          <p:stCondLst>
                                            <p:cond delay="2999"/>
                                          </p:stCondLst>
                                        </p:cTn>
                                        <p:tgtEl>
                                          <p:spTgt spid="56"/>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3000"/>
                                        <p:tgtEl>
                                          <p:spTgt spid="58"/>
                                        </p:tgtEl>
                                      </p:cBhvr>
                                    </p:animEffect>
                                    <p:set>
                                      <p:cBhvr>
                                        <p:cTn id="246" dur="1" fill="hold">
                                          <p:stCondLst>
                                            <p:cond delay="2999"/>
                                          </p:stCondLst>
                                        </p:cTn>
                                        <p:tgtEl>
                                          <p:spTgt spid="58"/>
                                        </p:tgtEl>
                                        <p:attrNameLst>
                                          <p:attrName>style.visibility</p:attrName>
                                        </p:attrNameLst>
                                      </p:cBhvr>
                                      <p:to>
                                        <p:strVal val="hidden"/>
                                      </p:to>
                                    </p:set>
                                  </p:childTnLst>
                                </p:cTn>
                              </p:par>
                              <p:par>
                                <p:cTn id="247" presetID="10" presetClass="exit" presetSubtype="0" fill="hold" grpId="1" nodeType="withEffect">
                                  <p:stCondLst>
                                    <p:cond delay="0"/>
                                  </p:stCondLst>
                                  <p:childTnLst>
                                    <p:animEffect transition="out" filter="fade">
                                      <p:cBhvr>
                                        <p:cTn id="248" dur="3000"/>
                                        <p:tgtEl>
                                          <p:spTgt spid="59"/>
                                        </p:tgtEl>
                                      </p:cBhvr>
                                    </p:animEffect>
                                    <p:set>
                                      <p:cBhvr>
                                        <p:cTn id="249" dur="1" fill="hold">
                                          <p:stCondLst>
                                            <p:cond delay="2999"/>
                                          </p:stCondLst>
                                        </p:cTn>
                                        <p:tgtEl>
                                          <p:spTgt spid="59"/>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3000"/>
                                        <p:tgtEl>
                                          <p:spTgt spid="62"/>
                                        </p:tgtEl>
                                      </p:cBhvr>
                                    </p:animEffect>
                                    <p:set>
                                      <p:cBhvr>
                                        <p:cTn id="252" dur="1" fill="hold">
                                          <p:stCondLst>
                                            <p:cond delay="2999"/>
                                          </p:stCondLst>
                                        </p:cTn>
                                        <p:tgtEl>
                                          <p:spTgt spid="62"/>
                                        </p:tgtEl>
                                        <p:attrNameLst>
                                          <p:attrName>style.visibility</p:attrName>
                                        </p:attrNameLst>
                                      </p:cBhvr>
                                      <p:to>
                                        <p:strVal val="hidden"/>
                                      </p:to>
                                    </p:set>
                                  </p:childTnLst>
                                </p:cTn>
                              </p:par>
                              <p:par>
                                <p:cTn id="253" presetID="10" presetClass="exit" presetSubtype="0" fill="hold" grpId="1" nodeType="withEffect">
                                  <p:stCondLst>
                                    <p:cond delay="0"/>
                                  </p:stCondLst>
                                  <p:childTnLst>
                                    <p:animEffect transition="out" filter="fade">
                                      <p:cBhvr>
                                        <p:cTn id="254" dur="3000"/>
                                        <p:tgtEl>
                                          <p:spTgt spid="63"/>
                                        </p:tgtEl>
                                      </p:cBhvr>
                                    </p:animEffect>
                                    <p:set>
                                      <p:cBhvr>
                                        <p:cTn id="255" dur="1" fill="hold">
                                          <p:stCondLst>
                                            <p:cond delay="2999"/>
                                          </p:stCondLst>
                                        </p:cTn>
                                        <p:tgtEl>
                                          <p:spTgt spid="63"/>
                                        </p:tgtEl>
                                        <p:attrNameLst>
                                          <p:attrName>style.visibility</p:attrName>
                                        </p:attrNameLst>
                                      </p:cBhvr>
                                      <p:to>
                                        <p:strVal val="hidden"/>
                                      </p:to>
                                    </p:set>
                                  </p:childTnLst>
                                </p:cTn>
                              </p:par>
                              <p:par>
                                <p:cTn id="256" presetID="10" presetClass="exit" presetSubtype="0" fill="hold" grpId="1" nodeType="withEffect">
                                  <p:stCondLst>
                                    <p:cond delay="0"/>
                                  </p:stCondLst>
                                  <p:childTnLst>
                                    <p:animEffect transition="out" filter="fade">
                                      <p:cBhvr>
                                        <p:cTn id="257" dur="3000"/>
                                        <p:tgtEl>
                                          <p:spTgt spid="65"/>
                                        </p:tgtEl>
                                      </p:cBhvr>
                                    </p:animEffect>
                                    <p:set>
                                      <p:cBhvr>
                                        <p:cTn id="258" dur="1" fill="hold">
                                          <p:stCondLst>
                                            <p:cond delay="2999"/>
                                          </p:stCondLst>
                                        </p:cTn>
                                        <p:tgtEl>
                                          <p:spTgt spid="65"/>
                                        </p:tgtEl>
                                        <p:attrNameLst>
                                          <p:attrName>style.visibility</p:attrName>
                                        </p:attrNameLst>
                                      </p:cBhvr>
                                      <p:to>
                                        <p:strVal val="hidden"/>
                                      </p:to>
                                    </p:set>
                                  </p:childTnLst>
                                </p:cTn>
                              </p:par>
                              <p:par>
                                <p:cTn id="259" presetID="10" presetClass="exit" presetSubtype="0" fill="hold" grpId="1" nodeType="withEffect">
                                  <p:stCondLst>
                                    <p:cond delay="0"/>
                                  </p:stCondLst>
                                  <p:childTnLst>
                                    <p:animEffect transition="out" filter="fade">
                                      <p:cBhvr>
                                        <p:cTn id="260" dur="3000"/>
                                        <p:tgtEl>
                                          <p:spTgt spid="66"/>
                                        </p:tgtEl>
                                      </p:cBhvr>
                                    </p:animEffect>
                                    <p:set>
                                      <p:cBhvr>
                                        <p:cTn id="261" dur="1" fill="hold">
                                          <p:stCondLst>
                                            <p:cond delay="2999"/>
                                          </p:stCondLst>
                                        </p:cTn>
                                        <p:tgtEl>
                                          <p:spTgt spid="66"/>
                                        </p:tgtEl>
                                        <p:attrNameLst>
                                          <p:attrName>style.visibility</p:attrName>
                                        </p:attrNameLst>
                                      </p:cBhvr>
                                      <p:to>
                                        <p:strVal val="hidden"/>
                                      </p:to>
                                    </p:set>
                                  </p:childTnLst>
                                </p:cTn>
                              </p:par>
                              <p:par>
                                <p:cTn id="262" presetID="10" presetClass="exit" presetSubtype="0" fill="hold" grpId="1" nodeType="withEffect">
                                  <p:stCondLst>
                                    <p:cond delay="0"/>
                                  </p:stCondLst>
                                  <p:childTnLst>
                                    <p:animEffect transition="out" filter="fade">
                                      <p:cBhvr>
                                        <p:cTn id="263" dur="3000"/>
                                        <p:tgtEl>
                                          <p:spTgt spid="67"/>
                                        </p:tgtEl>
                                      </p:cBhvr>
                                    </p:animEffect>
                                    <p:set>
                                      <p:cBhvr>
                                        <p:cTn id="264" dur="1" fill="hold">
                                          <p:stCondLst>
                                            <p:cond delay="2999"/>
                                          </p:stCondLst>
                                        </p:cTn>
                                        <p:tgtEl>
                                          <p:spTgt spid="67"/>
                                        </p:tgtEl>
                                        <p:attrNameLst>
                                          <p:attrName>style.visibility</p:attrName>
                                        </p:attrNameLst>
                                      </p:cBhvr>
                                      <p:to>
                                        <p:strVal val="hidden"/>
                                      </p:to>
                                    </p:set>
                                  </p:childTnLst>
                                </p:cTn>
                              </p:par>
                              <p:par>
                                <p:cTn id="265" presetID="10" presetClass="exit" presetSubtype="0" fill="hold" grpId="1" nodeType="withEffect">
                                  <p:stCondLst>
                                    <p:cond delay="0"/>
                                  </p:stCondLst>
                                  <p:childTnLst>
                                    <p:animEffect transition="out" filter="fade">
                                      <p:cBhvr>
                                        <p:cTn id="266" dur="3000"/>
                                        <p:tgtEl>
                                          <p:spTgt spid="68"/>
                                        </p:tgtEl>
                                      </p:cBhvr>
                                    </p:animEffect>
                                    <p:set>
                                      <p:cBhvr>
                                        <p:cTn id="267" dur="1" fill="hold">
                                          <p:stCondLst>
                                            <p:cond delay="2999"/>
                                          </p:stCondLst>
                                        </p:cTn>
                                        <p:tgtEl>
                                          <p:spTgt spid="68"/>
                                        </p:tgtEl>
                                        <p:attrNameLst>
                                          <p:attrName>style.visibility</p:attrName>
                                        </p:attrNameLst>
                                      </p:cBhvr>
                                      <p:to>
                                        <p:strVal val="hidden"/>
                                      </p:to>
                                    </p:set>
                                  </p:childTnLst>
                                </p:cTn>
                              </p:par>
                              <p:par>
                                <p:cTn id="268" presetID="10" presetClass="exit" presetSubtype="0" fill="hold" grpId="1" nodeType="withEffect">
                                  <p:stCondLst>
                                    <p:cond delay="0"/>
                                  </p:stCondLst>
                                  <p:childTnLst>
                                    <p:animEffect transition="out" filter="fade">
                                      <p:cBhvr>
                                        <p:cTn id="269" dur="3000"/>
                                        <p:tgtEl>
                                          <p:spTgt spid="72"/>
                                        </p:tgtEl>
                                      </p:cBhvr>
                                    </p:animEffect>
                                    <p:set>
                                      <p:cBhvr>
                                        <p:cTn id="270" dur="1" fill="hold">
                                          <p:stCondLst>
                                            <p:cond delay="2999"/>
                                          </p:stCondLst>
                                        </p:cTn>
                                        <p:tgtEl>
                                          <p:spTgt spid="72"/>
                                        </p:tgtEl>
                                        <p:attrNameLst>
                                          <p:attrName>style.visibility</p:attrName>
                                        </p:attrNameLst>
                                      </p:cBhvr>
                                      <p:to>
                                        <p:strVal val="hidden"/>
                                      </p:to>
                                    </p:set>
                                  </p:childTnLst>
                                </p:cTn>
                              </p:par>
                              <p:par>
                                <p:cTn id="271" presetID="10" presetClass="exit" presetSubtype="0" fill="hold" grpId="1" nodeType="withEffect">
                                  <p:stCondLst>
                                    <p:cond delay="0"/>
                                  </p:stCondLst>
                                  <p:childTnLst>
                                    <p:animEffect transition="out" filter="fade">
                                      <p:cBhvr>
                                        <p:cTn id="272" dur="3000"/>
                                        <p:tgtEl>
                                          <p:spTgt spid="75"/>
                                        </p:tgtEl>
                                      </p:cBhvr>
                                    </p:animEffect>
                                    <p:set>
                                      <p:cBhvr>
                                        <p:cTn id="273" dur="1" fill="hold">
                                          <p:stCondLst>
                                            <p:cond delay="2999"/>
                                          </p:stCondLst>
                                        </p:cTn>
                                        <p:tgtEl>
                                          <p:spTgt spid="75"/>
                                        </p:tgtEl>
                                        <p:attrNameLst>
                                          <p:attrName>style.visibility</p:attrName>
                                        </p:attrNameLst>
                                      </p:cBhvr>
                                      <p:to>
                                        <p:strVal val="hidden"/>
                                      </p:to>
                                    </p:set>
                                  </p:childTnLst>
                                </p:cTn>
                              </p:par>
                              <p:par>
                                <p:cTn id="274" presetID="10" presetClass="exit" presetSubtype="0" fill="hold" grpId="1" nodeType="withEffect">
                                  <p:stCondLst>
                                    <p:cond delay="0"/>
                                  </p:stCondLst>
                                  <p:childTnLst>
                                    <p:animEffect transition="out" filter="fade">
                                      <p:cBhvr>
                                        <p:cTn id="275" dur="3000"/>
                                        <p:tgtEl>
                                          <p:spTgt spid="79"/>
                                        </p:tgtEl>
                                      </p:cBhvr>
                                    </p:animEffect>
                                    <p:set>
                                      <p:cBhvr>
                                        <p:cTn id="276" dur="1" fill="hold">
                                          <p:stCondLst>
                                            <p:cond delay="2999"/>
                                          </p:stCondLst>
                                        </p:cTn>
                                        <p:tgtEl>
                                          <p:spTgt spid="79"/>
                                        </p:tgtEl>
                                        <p:attrNameLst>
                                          <p:attrName>style.visibility</p:attrName>
                                        </p:attrNameLst>
                                      </p:cBhvr>
                                      <p:to>
                                        <p:strVal val="hidden"/>
                                      </p:to>
                                    </p:set>
                                  </p:childTnLst>
                                </p:cTn>
                              </p:par>
                              <p:par>
                                <p:cTn id="277" presetID="10" presetClass="exit" presetSubtype="0" fill="hold" grpId="1" nodeType="withEffect">
                                  <p:stCondLst>
                                    <p:cond delay="0"/>
                                  </p:stCondLst>
                                  <p:childTnLst>
                                    <p:animEffect transition="out" filter="fade">
                                      <p:cBhvr>
                                        <p:cTn id="278" dur="3000"/>
                                        <p:tgtEl>
                                          <p:spTgt spid="85"/>
                                        </p:tgtEl>
                                      </p:cBhvr>
                                    </p:animEffect>
                                    <p:set>
                                      <p:cBhvr>
                                        <p:cTn id="279" dur="1" fill="hold">
                                          <p:stCondLst>
                                            <p:cond delay="2999"/>
                                          </p:stCondLst>
                                        </p:cTn>
                                        <p:tgtEl>
                                          <p:spTgt spid="85"/>
                                        </p:tgtEl>
                                        <p:attrNameLst>
                                          <p:attrName>style.visibility</p:attrName>
                                        </p:attrNameLst>
                                      </p:cBhvr>
                                      <p:to>
                                        <p:strVal val="hidden"/>
                                      </p:to>
                                    </p:set>
                                  </p:childTnLst>
                                </p:cTn>
                              </p:par>
                              <p:par>
                                <p:cTn id="280" presetID="10" presetClass="exit" presetSubtype="0" fill="hold" grpId="1" nodeType="withEffect">
                                  <p:stCondLst>
                                    <p:cond delay="0"/>
                                  </p:stCondLst>
                                  <p:childTnLst>
                                    <p:animEffect transition="out" filter="fade">
                                      <p:cBhvr>
                                        <p:cTn id="281" dur="3000"/>
                                        <p:tgtEl>
                                          <p:spTgt spid="92"/>
                                        </p:tgtEl>
                                      </p:cBhvr>
                                    </p:animEffect>
                                    <p:set>
                                      <p:cBhvr>
                                        <p:cTn id="282" dur="1" fill="hold">
                                          <p:stCondLst>
                                            <p:cond delay="2999"/>
                                          </p:stCondLst>
                                        </p:cTn>
                                        <p:tgtEl>
                                          <p:spTgt spid="92"/>
                                        </p:tgtEl>
                                        <p:attrNameLst>
                                          <p:attrName>style.visibility</p:attrName>
                                        </p:attrNameLst>
                                      </p:cBhvr>
                                      <p:to>
                                        <p:strVal val="hidden"/>
                                      </p:to>
                                    </p:set>
                                  </p:childTnLst>
                                </p:cTn>
                              </p:par>
                              <p:par>
                                <p:cTn id="283" presetID="10" presetClass="exit" presetSubtype="0" fill="hold" grpId="1" nodeType="withEffect">
                                  <p:stCondLst>
                                    <p:cond delay="0"/>
                                  </p:stCondLst>
                                  <p:childTnLst>
                                    <p:animEffect transition="out" filter="fade">
                                      <p:cBhvr>
                                        <p:cTn id="284" dur="3000"/>
                                        <p:tgtEl>
                                          <p:spTgt spid="2"/>
                                        </p:tgtEl>
                                      </p:cBhvr>
                                    </p:animEffect>
                                    <p:set>
                                      <p:cBhvr>
                                        <p:cTn id="285" dur="1" fill="hold">
                                          <p:stCondLst>
                                            <p:cond delay="2999"/>
                                          </p:stCondLst>
                                        </p:cTn>
                                        <p:tgtEl>
                                          <p:spTgt spid="2"/>
                                        </p:tgtEl>
                                        <p:attrNameLst>
                                          <p:attrName>style.visibility</p:attrName>
                                        </p:attrNameLst>
                                      </p:cBhvr>
                                      <p:to>
                                        <p:strVal val="hidden"/>
                                      </p:to>
                                    </p:set>
                                  </p:childTnLst>
                                </p:cTn>
                              </p:par>
                              <p:par>
                                <p:cTn id="286" presetID="10" presetClass="exit" presetSubtype="0" fill="hold" grpId="1" nodeType="withEffect">
                                  <p:stCondLst>
                                    <p:cond delay="0"/>
                                  </p:stCondLst>
                                  <p:childTnLst>
                                    <p:animEffect transition="out" filter="fade">
                                      <p:cBhvr>
                                        <p:cTn id="287" dur="3000"/>
                                        <p:tgtEl>
                                          <p:spTgt spid="44"/>
                                        </p:tgtEl>
                                      </p:cBhvr>
                                    </p:animEffect>
                                    <p:set>
                                      <p:cBhvr>
                                        <p:cTn id="288" dur="1" fill="hold">
                                          <p:stCondLst>
                                            <p:cond delay="2999"/>
                                          </p:stCondLst>
                                        </p:cTn>
                                        <p:tgtEl>
                                          <p:spTgt spid="44"/>
                                        </p:tgtEl>
                                        <p:attrNameLst>
                                          <p:attrName>style.visibility</p:attrName>
                                        </p:attrNameLst>
                                      </p:cBhvr>
                                      <p:to>
                                        <p:strVal val="hidden"/>
                                      </p:to>
                                    </p:set>
                                  </p:childTnLst>
                                </p:cTn>
                              </p:par>
                              <p:par>
                                <p:cTn id="289" presetID="10" presetClass="entr" presetSubtype="0" fill="hold" nodeType="withEffect">
                                  <p:stCondLst>
                                    <p:cond delay="0"/>
                                  </p:stCondLst>
                                  <p:childTnLst>
                                    <p:set>
                                      <p:cBhvr>
                                        <p:cTn id="290" dur="1" fill="hold">
                                          <p:stCondLst>
                                            <p:cond delay="0"/>
                                          </p:stCondLst>
                                        </p:cTn>
                                        <p:tgtEl>
                                          <p:spTgt spid="98"/>
                                        </p:tgtEl>
                                        <p:attrNameLst>
                                          <p:attrName>style.visibility</p:attrName>
                                        </p:attrNameLst>
                                      </p:cBhvr>
                                      <p:to>
                                        <p:strVal val="visible"/>
                                      </p:to>
                                    </p:set>
                                    <p:animEffect transition="in" filter="fade">
                                      <p:cBhvr>
                                        <p:cTn id="291" dur="5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7" grpId="0" animBg="1"/>
      <p:bldP spid="17"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8" grpId="0" animBg="1"/>
      <p:bldP spid="58" grpId="1" animBg="1"/>
      <p:bldP spid="59" grpId="0" animBg="1"/>
      <p:bldP spid="59" grpId="1" animBg="1"/>
      <p:bldP spid="62" grpId="0" animBg="1"/>
      <p:bldP spid="62" grpId="1" animBg="1"/>
      <p:bldP spid="63" grpId="0" animBg="1"/>
      <p:bldP spid="63" grpId="1" animBg="1"/>
      <p:bldP spid="65" grpId="0" animBg="1"/>
      <p:bldP spid="65" grpId="1" animBg="1"/>
      <p:bldP spid="66" grpId="0" animBg="1"/>
      <p:bldP spid="66" grpId="1" animBg="1"/>
      <p:bldP spid="67" grpId="0" animBg="1"/>
      <p:bldP spid="67" grpId="1" animBg="1"/>
      <p:bldP spid="68" grpId="0" animBg="1"/>
      <p:bldP spid="68" grpId="1" animBg="1"/>
      <p:bldP spid="72" grpId="0" animBg="1"/>
      <p:bldP spid="72" grpId="1" animBg="1"/>
      <p:bldP spid="75" grpId="0" animBg="1"/>
      <p:bldP spid="75" grpId="1" animBg="1"/>
      <p:bldP spid="79" grpId="0" animBg="1"/>
      <p:bldP spid="79" grpId="1" animBg="1"/>
      <p:bldP spid="85" grpId="0" animBg="1"/>
      <p:bldP spid="85" grpId="1" animBg="1"/>
      <p:bldP spid="92" grpId="0" animBg="1"/>
      <p:bldP spid="92" grpId="1" animBg="1"/>
      <p:bldP spid="16" grpId="0"/>
      <p:bldP spid="2" grpId="0" animBg="1"/>
      <p:bldP spid="2" grpId="1" animBg="1"/>
      <p:bldP spid="44" grpId="0" animBg="1"/>
      <p:bldP spid="44"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3C0B8F-1ED0-9C5D-FC16-0A977CE1D826}"/>
              </a:ext>
            </a:extLst>
          </p:cNvPr>
          <p:cNvSpPr/>
          <p:nvPr userDrawn="1"/>
        </p:nvSpPr>
        <p:spPr>
          <a:xfrm>
            <a:off x="934806" y="5942971"/>
            <a:ext cx="934806" cy="934807"/>
          </a:xfrm>
          <a:prstGeom prst="rect">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C46C4E-2A1F-3844-7B2C-19F720478CDC}"/>
              </a:ext>
            </a:extLst>
          </p:cNvPr>
          <p:cNvSpPr/>
          <p:nvPr userDrawn="1"/>
        </p:nvSpPr>
        <p:spPr>
          <a:xfrm>
            <a:off x="1872435" y="5942971"/>
            <a:ext cx="934806" cy="934807"/>
          </a:xfrm>
          <a:prstGeom prst="rect">
            <a:avLst/>
          </a:prstGeom>
          <a:solidFill>
            <a:schemeClr val="tx1">
              <a:lumMod val="8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BDE3F6-176C-8EF0-6B5F-1AB58BC5D349}"/>
              </a:ext>
            </a:extLst>
          </p:cNvPr>
          <p:cNvSpPr/>
          <p:nvPr userDrawn="1"/>
        </p:nvSpPr>
        <p:spPr>
          <a:xfrm>
            <a:off x="4685322"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773F7E-B572-30EF-B72B-8AF158642958}"/>
              </a:ext>
            </a:extLst>
          </p:cNvPr>
          <p:cNvSpPr/>
          <p:nvPr userDrawn="1"/>
        </p:nvSpPr>
        <p:spPr>
          <a:xfrm>
            <a:off x="5622951" y="5942971"/>
            <a:ext cx="934806" cy="934807"/>
          </a:xfrm>
          <a:prstGeom prst="rect">
            <a:avLst/>
          </a:prstGeom>
          <a:solidFill>
            <a:srgbClr val="FFDFBE">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324E067-B395-A8F7-B3FC-AEC495425C91}"/>
              </a:ext>
            </a:extLst>
          </p:cNvPr>
          <p:cNvSpPr/>
          <p:nvPr userDrawn="1"/>
        </p:nvSpPr>
        <p:spPr>
          <a:xfrm>
            <a:off x="7498209" y="5942971"/>
            <a:ext cx="934806" cy="934807"/>
          </a:xfrm>
          <a:prstGeom prst="rect">
            <a:avLst/>
          </a:prstGeom>
          <a:solidFill>
            <a:schemeClr val="accent6">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E707347-4659-59A2-858E-B2E1D98D2068}"/>
              </a:ext>
            </a:extLst>
          </p:cNvPr>
          <p:cNvSpPr/>
          <p:nvPr userDrawn="1"/>
        </p:nvSpPr>
        <p:spPr>
          <a:xfrm>
            <a:off x="8435838"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9F841C-8E0D-9322-CE28-783E182206E5}"/>
              </a:ext>
            </a:extLst>
          </p:cNvPr>
          <p:cNvSpPr/>
          <p:nvPr userDrawn="1"/>
        </p:nvSpPr>
        <p:spPr>
          <a:xfrm>
            <a:off x="9373467" y="5942971"/>
            <a:ext cx="934806" cy="934807"/>
          </a:xfrm>
          <a:prstGeom prst="rect">
            <a:avLst/>
          </a:prstGeom>
          <a:solidFill>
            <a:schemeClr val="accent4">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4699530-1B4D-1890-5415-C5FB6DAF0713}"/>
              </a:ext>
            </a:extLst>
          </p:cNvPr>
          <p:cNvSpPr/>
          <p:nvPr userDrawn="1"/>
        </p:nvSpPr>
        <p:spPr>
          <a:xfrm>
            <a:off x="10311096" y="5942971"/>
            <a:ext cx="934806" cy="934807"/>
          </a:xfrm>
          <a:prstGeom prst="rect">
            <a:avLst/>
          </a:prstGeom>
          <a:solidFill>
            <a:schemeClr val="tx1">
              <a:lumMod val="7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B7A66C9-B337-3E70-0C9E-FC6B7E2425FB}"/>
              </a:ext>
            </a:extLst>
          </p:cNvPr>
          <p:cNvSpPr/>
          <p:nvPr userDrawn="1"/>
        </p:nvSpPr>
        <p:spPr>
          <a:xfrm>
            <a:off x="1880904"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92E6228-3011-3137-34B2-272C64AA3EC2}"/>
              </a:ext>
            </a:extLst>
          </p:cNvPr>
          <p:cNvSpPr/>
          <p:nvPr userDrawn="1"/>
        </p:nvSpPr>
        <p:spPr>
          <a:xfrm>
            <a:off x="4693791" y="5008164"/>
            <a:ext cx="934806" cy="934807"/>
          </a:xfrm>
          <a:prstGeom prst="rect">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CFA23C-B4EB-75BA-619D-AB5464C37F74}"/>
              </a:ext>
            </a:extLst>
          </p:cNvPr>
          <p:cNvSpPr/>
          <p:nvPr userDrawn="1"/>
        </p:nvSpPr>
        <p:spPr>
          <a:xfrm>
            <a:off x="8444307"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C5F8EC-B47E-76FC-3FD1-69BB5B3C23E1}"/>
              </a:ext>
            </a:extLst>
          </p:cNvPr>
          <p:cNvSpPr/>
          <p:nvPr userDrawn="1"/>
        </p:nvSpPr>
        <p:spPr>
          <a:xfrm>
            <a:off x="1880904" y="4075395"/>
            <a:ext cx="934806" cy="934807"/>
          </a:xfrm>
          <a:prstGeom prst="rect">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CFA2616-2176-08D5-84F9-97C16A2DF284}"/>
              </a:ext>
            </a:extLst>
          </p:cNvPr>
          <p:cNvSpPr/>
          <p:nvPr userDrawn="1"/>
        </p:nvSpPr>
        <p:spPr>
          <a:xfrm>
            <a:off x="8444307" y="4075395"/>
            <a:ext cx="934806" cy="934807"/>
          </a:xfrm>
          <a:prstGeom prst="rect">
            <a:avLst/>
          </a:prstGeom>
          <a:solidFill>
            <a:schemeClr val="accent5">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073151" y="446088"/>
            <a:ext cx="3547533" cy="1618396"/>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1073151" y="2260738"/>
            <a:ext cx="3547533" cy="3600311"/>
          </a:xfrm>
        </p:spPr>
        <p:txBody>
          <a:bodyPr/>
          <a:lstStyle>
            <a:lvl1pPr marL="0" indent="0">
              <a:buNone/>
              <a:defRPr sz="1400">
                <a:solidFill>
                  <a:schemeClr val="bg2"/>
                </a:solidFill>
                <a:latin typeface="Poppins" pitchFamily="2" charset="77"/>
                <a:cs typeface="Poppins" pitchFamily="2" charset="77"/>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678331" y="6041362"/>
            <a:ext cx="1062155" cy="365125"/>
          </a:xfrm>
          <a:prstGeom prst="rect">
            <a:avLst/>
          </a:prstGeo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96CE54-393A-AA6A-6B36-654473A83DAF}"/>
              </a:ext>
            </a:extLst>
          </p:cNvPr>
          <p:cNvSpPr/>
          <p:nvPr userDrawn="1"/>
        </p:nvSpPr>
        <p:spPr>
          <a:xfrm>
            <a:off x="934806" y="5942971"/>
            <a:ext cx="934806" cy="934807"/>
          </a:xfrm>
          <a:prstGeom prst="rect">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B011B-D226-CB8A-112C-E83AB5CE3DBC}"/>
              </a:ext>
            </a:extLst>
          </p:cNvPr>
          <p:cNvSpPr/>
          <p:nvPr userDrawn="1"/>
        </p:nvSpPr>
        <p:spPr>
          <a:xfrm>
            <a:off x="1872435" y="5942971"/>
            <a:ext cx="934806" cy="934807"/>
          </a:xfrm>
          <a:prstGeom prst="rect">
            <a:avLst/>
          </a:prstGeom>
          <a:solidFill>
            <a:schemeClr val="tx1">
              <a:lumMod val="8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F340C3-FC28-0D5A-21F9-3BD850245FE2}"/>
              </a:ext>
            </a:extLst>
          </p:cNvPr>
          <p:cNvSpPr/>
          <p:nvPr userDrawn="1"/>
        </p:nvSpPr>
        <p:spPr>
          <a:xfrm>
            <a:off x="4685322"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BFCC149-F98E-0C61-9547-5E470F4FCE2F}"/>
              </a:ext>
            </a:extLst>
          </p:cNvPr>
          <p:cNvSpPr/>
          <p:nvPr userDrawn="1"/>
        </p:nvSpPr>
        <p:spPr>
          <a:xfrm>
            <a:off x="5622951" y="5942971"/>
            <a:ext cx="934806" cy="934807"/>
          </a:xfrm>
          <a:prstGeom prst="rect">
            <a:avLst/>
          </a:prstGeom>
          <a:solidFill>
            <a:srgbClr val="FFDFBE">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91F38F-EED6-E5A7-EE60-43592410D7D3}"/>
              </a:ext>
            </a:extLst>
          </p:cNvPr>
          <p:cNvSpPr/>
          <p:nvPr userDrawn="1"/>
        </p:nvSpPr>
        <p:spPr>
          <a:xfrm>
            <a:off x="7498209" y="5942971"/>
            <a:ext cx="934806" cy="934807"/>
          </a:xfrm>
          <a:prstGeom prst="rect">
            <a:avLst/>
          </a:prstGeom>
          <a:solidFill>
            <a:schemeClr val="accent6">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4B5B35-19F3-B286-D0C7-A06C407AE894}"/>
              </a:ext>
            </a:extLst>
          </p:cNvPr>
          <p:cNvSpPr/>
          <p:nvPr userDrawn="1"/>
        </p:nvSpPr>
        <p:spPr>
          <a:xfrm>
            <a:off x="8435838"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3105FFA-10EF-68E4-524E-82426C4BB052}"/>
              </a:ext>
            </a:extLst>
          </p:cNvPr>
          <p:cNvSpPr/>
          <p:nvPr userDrawn="1"/>
        </p:nvSpPr>
        <p:spPr>
          <a:xfrm>
            <a:off x="9373467" y="5942971"/>
            <a:ext cx="934806" cy="934807"/>
          </a:xfrm>
          <a:prstGeom prst="rect">
            <a:avLst/>
          </a:prstGeom>
          <a:solidFill>
            <a:schemeClr val="accent4">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4E62AA-177C-4FEA-09E4-FD24C0A3D885}"/>
              </a:ext>
            </a:extLst>
          </p:cNvPr>
          <p:cNvSpPr/>
          <p:nvPr userDrawn="1"/>
        </p:nvSpPr>
        <p:spPr>
          <a:xfrm>
            <a:off x="10311096" y="5942971"/>
            <a:ext cx="934806" cy="934807"/>
          </a:xfrm>
          <a:prstGeom prst="rect">
            <a:avLst/>
          </a:prstGeom>
          <a:solidFill>
            <a:schemeClr val="tx1">
              <a:lumMod val="7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D58934-EEFE-A59D-E382-CDE5D70D64E1}"/>
              </a:ext>
            </a:extLst>
          </p:cNvPr>
          <p:cNvSpPr/>
          <p:nvPr userDrawn="1"/>
        </p:nvSpPr>
        <p:spPr>
          <a:xfrm>
            <a:off x="1880904"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FE31E4-95AF-D026-3FA7-5E3E410EB10F}"/>
              </a:ext>
            </a:extLst>
          </p:cNvPr>
          <p:cNvSpPr/>
          <p:nvPr userDrawn="1"/>
        </p:nvSpPr>
        <p:spPr>
          <a:xfrm>
            <a:off x="4693791" y="5008164"/>
            <a:ext cx="934806" cy="934807"/>
          </a:xfrm>
          <a:prstGeom prst="rect">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C68AE7-7D8C-4863-ED35-2EFB80A46943}"/>
              </a:ext>
            </a:extLst>
          </p:cNvPr>
          <p:cNvSpPr/>
          <p:nvPr userDrawn="1"/>
        </p:nvSpPr>
        <p:spPr>
          <a:xfrm>
            <a:off x="8444307"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557313-9FE5-F9EA-57E0-EB024A35E98F}"/>
              </a:ext>
            </a:extLst>
          </p:cNvPr>
          <p:cNvSpPr/>
          <p:nvPr userDrawn="1"/>
        </p:nvSpPr>
        <p:spPr>
          <a:xfrm>
            <a:off x="1880904" y="4075395"/>
            <a:ext cx="934806" cy="934807"/>
          </a:xfrm>
          <a:prstGeom prst="rect">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3FC8AC-1ACB-6D3C-F5D7-B183B1457782}"/>
              </a:ext>
            </a:extLst>
          </p:cNvPr>
          <p:cNvSpPr/>
          <p:nvPr userDrawn="1"/>
        </p:nvSpPr>
        <p:spPr>
          <a:xfrm>
            <a:off x="8444307" y="4075395"/>
            <a:ext cx="934806" cy="934807"/>
          </a:xfrm>
          <a:prstGeom prst="rect">
            <a:avLst/>
          </a:prstGeom>
          <a:solidFill>
            <a:schemeClr val="accent5">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14728" y="727522"/>
            <a:ext cx="4852988" cy="1617163"/>
          </a:xfrm>
        </p:spPr>
        <p:txBody>
          <a:bodyPr anchor="b">
            <a:normAutofit/>
          </a:bodyPr>
          <a:lstStyle>
            <a:lvl1pPr algn="l">
              <a:defRPr sz="2400" b="0"/>
            </a:lvl1pPr>
          </a:lstStyle>
          <a:p>
            <a:r>
              <a:rPr lang="en-US" dirty="0"/>
              <a:t>Click To Edit Master Title Style</a:t>
            </a:r>
          </a:p>
        </p:txBody>
      </p:sp>
      <p:sp>
        <p:nvSpPr>
          <p:cNvPr id="9" name="Picture Placeholder 11"/>
          <p:cNvSpPr>
            <a:spLocks noGrp="1" noChangeAspect="1"/>
          </p:cNvSpPr>
          <p:nvPr>
            <p:ph type="pic" sz="quarter" idx="13"/>
          </p:nvPr>
        </p:nvSpPr>
        <p:spPr bwMode="auto">
          <a:xfrm>
            <a:off x="6098117" y="0"/>
            <a:ext cx="6093883" cy="6858000"/>
          </a:xfrm>
          <a:prstGeom prst="rect">
            <a:avLst/>
          </a:prstGeom>
          <a:solidFill>
            <a:schemeClr val="tx1"/>
          </a:solid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590396" y="6041362"/>
            <a:ext cx="4099020" cy="365125"/>
          </a:xfrm>
        </p:spPr>
        <p:txBody>
          <a:bodyPr/>
          <a:lstStyle/>
          <a:p>
            <a:endParaRPr lang="en-US" dirty="0"/>
          </a:p>
        </p:txBody>
      </p:sp>
      <p:sp>
        <p:nvSpPr>
          <p:cNvPr id="7" name="Slide Number Placeholder 6"/>
          <p:cNvSpPr>
            <a:spLocks noGrp="1"/>
          </p:cNvSpPr>
          <p:nvPr>
            <p:ph type="sldNum" sz="quarter" idx="12"/>
          </p:nvPr>
        </p:nvSpPr>
        <p:spPr>
          <a:xfrm>
            <a:off x="4862689" y="6041362"/>
            <a:ext cx="1062155" cy="365125"/>
          </a:xfrm>
          <a:prstGeom prst="rect">
            <a:avLst/>
          </a:prstGeo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B61C24-8D6E-525E-B5D6-77B387B4D241}"/>
              </a:ext>
            </a:extLst>
          </p:cNvPr>
          <p:cNvSpPr/>
          <p:nvPr userDrawn="1"/>
        </p:nvSpPr>
        <p:spPr>
          <a:xfrm>
            <a:off x="934806" y="5942971"/>
            <a:ext cx="934806" cy="934807"/>
          </a:xfrm>
          <a:prstGeom prst="rect">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B4F52F6-9EDF-D5F8-BDA4-27517342AB43}"/>
              </a:ext>
            </a:extLst>
          </p:cNvPr>
          <p:cNvSpPr/>
          <p:nvPr userDrawn="1"/>
        </p:nvSpPr>
        <p:spPr>
          <a:xfrm>
            <a:off x="1872435" y="5942971"/>
            <a:ext cx="934806" cy="934807"/>
          </a:xfrm>
          <a:prstGeom prst="rect">
            <a:avLst/>
          </a:prstGeom>
          <a:solidFill>
            <a:schemeClr val="tx1">
              <a:lumMod val="8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4633F86-2A90-30BA-7741-80C38B68DDC9}"/>
              </a:ext>
            </a:extLst>
          </p:cNvPr>
          <p:cNvSpPr/>
          <p:nvPr userDrawn="1"/>
        </p:nvSpPr>
        <p:spPr>
          <a:xfrm>
            <a:off x="4685322"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C1E4896-B7B5-8928-6A00-29F52F320163}"/>
              </a:ext>
            </a:extLst>
          </p:cNvPr>
          <p:cNvSpPr/>
          <p:nvPr userDrawn="1"/>
        </p:nvSpPr>
        <p:spPr>
          <a:xfrm>
            <a:off x="5622951" y="5942971"/>
            <a:ext cx="934806" cy="934807"/>
          </a:xfrm>
          <a:prstGeom prst="rect">
            <a:avLst/>
          </a:prstGeom>
          <a:solidFill>
            <a:srgbClr val="FFDFBE">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118E8C8-5A95-D8E6-7962-D2D8D4B2046A}"/>
              </a:ext>
            </a:extLst>
          </p:cNvPr>
          <p:cNvSpPr/>
          <p:nvPr userDrawn="1"/>
        </p:nvSpPr>
        <p:spPr>
          <a:xfrm>
            <a:off x="7498209" y="5942971"/>
            <a:ext cx="934806" cy="934807"/>
          </a:xfrm>
          <a:prstGeom prst="rect">
            <a:avLst/>
          </a:prstGeom>
          <a:solidFill>
            <a:schemeClr val="accent6">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CAB4AF-8105-B7F7-33CF-CE123B178E4B}"/>
              </a:ext>
            </a:extLst>
          </p:cNvPr>
          <p:cNvSpPr/>
          <p:nvPr userDrawn="1"/>
        </p:nvSpPr>
        <p:spPr>
          <a:xfrm>
            <a:off x="8435838"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3C9B29-C87C-A356-674E-981312355C17}"/>
              </a:ext>
            </a:extLst>
          </p:cNvPr>
          <p:cNvSpPr/>
          <p:nvPr userDrawn="1"/>
        </p:nvSpPr>
        <p:spPr>
          <a:xfrm>
            <a:off x="9373467" y="5942971"/>
            <a:ext cx="934806" cy="934807"/>
          </a:xfrm>
          <a:prstGeom prst="rect">
            <a:avLst/>
          </a:prstGeom>
          <a:solidFill>
            <a:schemeClr val="accent4">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CFBC60-AAA3-07E7-3FA8-7931DA4AA265}"/>
              </a:ext>
            </a:extLst>
          </p:cNvPr>
          <p:cNvSpPr/>
          <p:nvPr userDrawn="1"/>
        </p:nvSpPr>
        <p:spPr>
          <a:xfrm>
            <a:off x="10311096" y="5942971"/>
            <a:ext cx="934806" cy="934807"/>
          </a:xfrm>
          <a:prstGeom prst="rect">
            <a:avLst/>
          </a:prstGeom>
          <a:solidFill>
            <a:schemeClr val="tx1">
              <a:lumMod val="7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F1133D0-C70C-BE28-0420-D3AB073BB03A}"/>
              </a:ext>
            </a:extLst>
          </p:cNvPr>
          <p:cNvSpPr/>
          <p:nvPr userDrawn="1"/>
        </p:nvSpPr>
        <p:spPr>
          <a:xfrm>
            <a:off x="1880904"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A4633F-1E77-0059-E46F-FC4C231C394A}"/>
              </a:ext>
            </a:extLst>
          </p:cNvPr>
          <p:cNvSpPr/>
          <p:nvPr userDrawn="1"/>
        </p:nvSpPr>
        <p:spPr>
          <a:xfrm>
            <a:off x="4693791" y="5008164"/>
            <a:ext cx="934806" cy="934807"/>
          </a:xfrm>
          <a:prstGeom prst="rect">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5BD236-4D47-A4B0-F01F-FA488490D24C}"/>
              </a:ext>
            </a:extLst>
          </p:cNvPr>
          <p:cNvSpPr/>
          <p:nvPr userDrawn="1"/>
        </p:nvSpPr>
        <p:spPr>
          <a:xfrm>
            <a:off x="8444307"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4471D2F-281A-83C9-45AF-CC4CF0EE5194}"/>
              </a:ext>
            </a:extLst>
          </p:cNvPr>
          <p:cNvSpPr/>
          <p:nvPr userDrawn="1"/>
        </p:nvSpPr>
        <p:spPr>
          <a:xfrm>
            <a:off x="1880904" y="4075395"/>
            <a:ext cx="934806" cy="934807"/>
          </a:xfrm>
          <a:prstGeom prst="rect">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B161E3F-FFD3-21D2-979B-F966091020FD}"/>
              </a:ext>
            </a:extLst>
          </p:cNvPr>
          <p:cNvSpPr/>
          <p:nvPr userDrawn="1"/>
        </p:nvSpPr>
        <p:spPr>
          <a:xfrm>
            <a:off x="8444307" y="4075395"/>
            <a:ext cx="934806" cy="934807"/>
          </a:xfrm>
          <a:prstGeom prst="rect">
            <a:avLst/>
          </a:prstGeom>
          <a:solidFill>
            <a:schemeClr val="accent5">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10000" y="4800600"/>
            <a:ext cx="10561418" cy="566738"/>
          </a:xfrm>
        </p:spPr>
        <p:txBody>
          <a:bodyPr anchor="b">
            <a:normAutofit/>
          </a:bodyPr>
          <a:lstStyle>
            <a:lvl1pPr algn="l">
              <a:defRPr sz="2400" b="0"/>
            </a:lvl1pPr>
          </a:lstStyle>
          <a:p>
            <a:r>
              <a:rPr lang="en-US" dirty="0"/>
              <a:t>Click To Edit Master Title Style</a:t>
            </a:r>
          </a:p>
        </p:txBody>
      </p:sp>
      <p:sp>
        <p:nvSpPr>
          <p:cNvPr id="15" name="Picture Placeholder 14"/>
          <p:cNvSpPr>
            <a:spLocks noGrp="1" noChangeAspect="1"/>
          </p:cNvSpPr>
          <p:nvPr>
            <p:ph type="pic" sz="quarter" idx="13"/>
          </p:nvPr>
        </p:nvSpPr>
        <p:spPr bwMode="auto">
          <a:xfrm>
            <a:off x="0" y="0"/>
            <a:ext cx="12192000" cy="4800600"/>
          </a:xfrm>
          <a:prstGeom prst="rect">
            <a:avLst/>
          </a:prstGeom>
          <a:solidFill>
            <a:schemeClr val="tx1"/>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678331" y="6041362"/>
            <a:ext cx="1062155" cy="365125"/>
          </a:xfrm>
          <a:prstGeom prst="rect">
            <a:avLst/>
          </a:prstGeo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0F884F-8CB9-1B56-80C3-47736088A38A}"/>
              </a:ext>
            </a:extLst>
          </p:cNvPr>
          <p:cNvSpPr/>
          <p:nvPr userDrawn="1"/>
        </p:nvSpPr>
        <p:spPr>
          <a:xfrm>
            <a:off x="934806" y="5942971"/>
            <a:ext cx="934806" cy="934807"/>
          </a:xfrm>
          <a:prstGeom prst="rect">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D409A05-8EA1-1DBD-82D8-F48A263150D7}"/>
              </a:ext>
            </a:extLst>
          </p:cNvPr>
          <p:cNvSpPr/>
          <p:nvPr userDrawn="1"/>
        </p:nvSpPr>
        <p:spPr>
          <a:xfrm>
            <a:off x="1872435" y="5942971"/>
            <a:ext cx="934806" cy="934807"/>
          </a:xfrm>
          <a:prstGeom prst="rect">
            <a:avLst/>
          </a:prstGeom>
          <a:solidFill>
            <a:schemeClr val="tx1">
              <a:lumMod val="8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30AB660-8F1A-3F49-B370-58A6FEFBDF82}"/>
              </a:ext>
            </a:extLst>
          </p:cNvPr>
          <p:cNvSpPr/>
          <p:nvPr userDrawn="1"/>
        </p:nvSpPr>
        <p:spPr>
          <a:xfrm>
            <a:off x="4685322"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69F1BF-1F80-3B6F-B95F-7764D59F7A6B}"/>
              </a:ext>
            </a:extLst>
          </p:cNvPr>
          <p:cNvSpPr/>
          <p:nvPr userDrawn="1"/>
        </p:nvSpPr>
        <p:spPr>
          <a:xfrm>
            <a:off x="5622951" y="5942971"/>
            <a:ext cx="934806" cy="934807"/>
          </a:xfrm>
          <a:prstGeom prst="rect">
            <a:avLst/>
          </a:prstGeom>
          <a:solidFill>
            <a:srgbClr val="FFDFBE">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46EF37-06E4-72B7-E60D-B739F54D26B9}"/>
              </a:ext>
            </a:extLst>
          </p:cNvPr>
          <p:cNvSpPr/>
          <p:nvPr userDrawn="1"/>
        </p:nvSpPr>
        <p:spPr>
          <a:xfrm>
            <a:off x="7498209" y="5942971"/>
            <a:ext cx="934806" cy="934807"/>
          </a:xfrm>
          <a:prstGeom prst="rect">
            <a:avLst/>
          </a:prstGeom>
          <a:solidFill>
            <a:schemeClr val="accent6">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56334E-F72F-271F-C7B5-202C08238DA0}"/>
              </a:ext>
            </a:extLst>
          </p:cNvPr>
          <p:cNvSpPr/>
          <p:nvPr userDrawn="1"/>
        </p:nvSpPr>
        <p:spPr>
          <a:xfrm>
            <a:off x="8435838"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C22D8A3-259B-A3E4-83B8-688E355F58A4}"/>
              </a:ext>
            </a:extLst>
          </p:cNvPr>
          <p:cNvSpPr/>
          <p:nvPr userDrawn="1"/>
        </p:nvSpPr>
        <p:spPr>
          <a:xfrm>
            <a:off x="9373467" y="5942971"/>
            <a:ext cx="934806" cy="934807"/>
          </a:xfrm>
          <a:prstGeom prst="rect">
            <a:avLst/>
          </a:prstGeom>
          <a:solidFill>
            <a:schemeClr val="accent4">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786B7DC-0F7F-1211-1262-42111E399DFA}"/>
              </a:ext>
            </a:extLst>
          </p:cNvPr>
          <p:cNvSpPr/>
          <p:nvPr userDrawn="1"/>
        </p:nvSpPr>
        <p:spPr>
          <a:xfrm>
            <a:off x="10311096" y="5942971"/>
            <a:ext cx="934806" cy="934807"/>
          </a:xfrm>
          <a:prstGeom prst="rect">
            <a:avLst/>
          </a:prstGeom>
          <a:solidFill>
            <a:schemeClr val="tx1">
              <a:lumMod val="7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E081B35-F8B5-7846-6666-887E9470A582}"/>
              </a:ext>
            </a:extLst>
          </p:cNvPr>
          <p:cNvSpPr/>
          <p:nvPr userDrawn="1"/>
        </p:nvSpPr>
        <p:spPr>
          <a:xfrm>
            <a:off x="1880904"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448A17B-3845-50BB-0FBE-7C4B5BBAB3F6}"/>
              </a:ext>
            </a:extLst>
          </p:cNvPr>
          <p:cNvSpPr/>
          <p:nvPr userDrawn="1"/>
        </p:nvSpPr>
        <p:spPr>
          <a:xfrm>
            <a:off x="4693791" y="5008164"/>
            <a:ext cx="934806" cy="934807"/>
          </a:xfrm>
          <a:prstGeom prst="rect">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4C01DB-051E-DCDB-2678-8E7CF2C564B4}"/>
              </a:ext>
            </a:extLst>
          </p:cNvPr>
          <p:cNvSpPr/>
          <p:nvPr userDrawn="1"/>
        </p:nvSpPr>
        <p:spPr>
          <a:xfrm>
            <a:off x="8444307"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D2F0CFF-B566-D6ED-B9B0-A91B59C6DB4A}"/>
              </a:ext>
            </a:extLst>
          </p:cNvPr>
          <p:cNvSpPr/>
          <p:nvPr userDrawn="1"/>
        </p:nvSpPr>
        <p:spPr>
          <a:xfrm>
            <a:off x="1880904" y="4075395"/>
            <a:ext cx="934806" cy="934807"/>
          </a:xfrm>
          <a:prstGeom prst="rect">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AED530C-ADD8-4B38-E0BF-C103B938DFEE}"/>
              </a:ext>
            </a:extLst>
          </p:cNvPr>
          <p:cNvSpPr/>
          <p:nvPr userDrawn="1"/>
        </p:nvSpPr>
        <p:spPr>
          <a:xfrm>
            <a:off x="8444307" y="4075395"/>
            <a:ext cx="934806" cy="934807"/>
          </a:xfrm>
          <a:prstGeom prst="rect">
            <a:avLst/>
          </a:prstGeom>
          <a:solidFill>
            <a:schemeClr val="accent5">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50985" y="1238502"/>
            <a:ext cx="5893840" cy="2645912"/>
          </a:xfrm>
        </p:spPr>
        <p:txBody>
          <a:bodyPr anchor="b"/>
          <a:lstStyle>
            <a:lvl1pPr algn="l">
              <a:defRPr sz="4200" b="1" cap="none"/>
            </a:lvl1pPr>
          </a:lstStyle>
          <a:p>
            <a:r>
              <a:rPr lang="en-US" dirty="0"/>
              <a:t>Click to Edit Master title style</a:t>
            </a:r>
          </a:p>
        </p:txBody>
      </p:sp>
      <p:sp>
        <p:nvSpPr>
          <p:cNvPr id="3" name="Text Placeholder 2"/>
          <p:cNvSpPr>
            <a:spLocks noGrp="1"/>
          </p:cNvSpPr>
          <p:nvPr>
            <p:ph type="body" idx="1" hasCustomPrompt="1"/>
          </p:nvPr>
        </p:nvSpPr>
        <p:spPr>
          <a:xfrm>
            <a:off x="853190" y="4443680"/>
            <a:ext cx="5891636" cy="713241"/>
          </a:xfrm>
        </p:spPr>
        <p:txBody>
          <a:bodyPr anchor="t">
            <a:noAutofit/>
          </a:bodyPr>
          <a:lstStyle>
            <a:lvl1pPr marL="0" indent="0" algn="l">
              <a:buNone/>
              <a:defRPr sz="2400" b="0" i="0">
                <a:solidFill>
                  <a:schemeClr val="bg2"/>
                </a:solidFill>
                <a:latin typeface="Poppins" pitchFamily="2" charset="77"/>
                <a:cs typeface="Poppins" pitchFamily="2" charset="77"/>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normAutofit/>
          </a:bodyPr>
          <a:lstStyle>
            <a:lvl1pPr marL="0" indent="0">
              <a:buFontTx/>
              <a:buNone/>
              <a:defRPr sz="2000"/>
            </a:lvl1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678331" y="6041362"/>
            <a:ext cx="1062155" cy="365125"/>
          </a:xfrm>
          <a:prstGeom prst="rect">
            <a:avLst/>
          </a:prstGeo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C1E91D-F55D-91B8-9F18-1268B1B43FCE}"/>
              </a:ext>
            </a:extLst>
          </p:cNvPr>
          <p:cNvSpPr/>
          <p:nvPr userDrawn="1"/>
        </p:nvSpPr>
        <p:spPr>
          <a:xfrm>
            <a:off x="934806" y="5942971"/>
            <a:ext cx="934806" cy="934807"/>
          </a:xfrm>
          <a:prstGeom prst="rect">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D16BF6-B9C7-406E-D2B2-674A1484EA92}"/>
              </a:ext>
            </a:extLst>
          </p:cNvPr>
          <p:cNvSpPr/>
          <p:nvPr userDrawn="1"/>
        </p:nvSpPr>
        <p:spPr>
          <a:xfrm>
            <a:off x="1872435" y="5942971"/>
            <a:ext cx="934806" cy="934807"/>
          </a:xfrm>
          <a:prstGeom prst="rect">
            <a:avLst/>
          </a:prstGeom>
          <a:solidFill>
            <a:schemeClr val="tx1">
              <a:lumMod val="8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D25AE5C-CDD6-41DE-FC48-214D50DB5F2D}"/>
              </a:ext>
            </a:extLst>
          </p:cNvPr>
          <p:cNvSpPr/>
          <p:nvPr userDrawn="1"/>
        </p:nvSpPr>
        <p:spPr>
          <a:xfrm>
            <a:off x="4685322"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D199F8-1533-9BB8-C606-67751316037C}"/>
              </a:ext>
            </a:extLst>
          </p:cNvPr>
          <p:cNvSpPr/>
          <p:nvPr userDrawn="1"/>
        </p:nvSpPr>
        <p:spPr>
          <a:xfrm>
            <a:off x="5622951" y="5942971"/>
            <a:ext cx="934806" cy="934807"/>
          </a:xfrm>
          <a:prstGeom prst="rect">
            <a:avLst/>
          </a:prstGeom>
          <a:solidFill>
            <a:srgbClr val="FFDFBE">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0E2E38-8756-B6FD-33D5-18C1847344E5}"/>
              </a:ext>
            </a:extLst>
          </p:cNvPr>
          <p:cNvSpPr/>
          <p:nvPr userDrawn="1"/>
        </p:nvSpPr>
        <p:spPr>
          <a:xfrm>
            <a:off x="7498209" y="5942971"/>
            <a:ext cx="934806" cy="934807"/>
          </a:xfrm>
          <a:prstGeom prst="rect">
            <a:avLst/>
          </a:prstGeom>
          <a:solidFill>
            <a:schemeClr val="accent6">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C06D51C-29FB-4D46-1A2C-1333366FE62F}"/>
              </a:ext>
            </a:extLst>
          </p:cNvPr>
          <p:cNvSpPr/>
          <p:nvPr userDrawn="1"/>
        </p:nvSpPr>
        <p:spPr>
          <a:xfrm>
            <a:off x="8435838"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13764A-5226-AE6E-112A-EECA6403E73B}"/>
              </a:ext>
            </a:extLst>
          </p:cNvPr>
          <p:cNvSpPr/>
          <p:nvPr userDrawn="1"/>
        </p:nvSpPr>
        <p:spPr>
          <a:xfrm>
            <a:off x="9373467" y="5942971"/>
            <a:ext cx="934806" cy="934807"/>
          </a:xfrm>
          <a:prstGeom prst="rect">
            <a:avLst/>
          </a:prstGeom>
          <a:solidFill>
            <a:schemeClr val="accent4">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51ABC6C-FF7D-DACB-8A50-8D1BB4E323B2}"/>
              </a:ext>
            </a:extLst>
          </p:cNvPr>
          <p:cNvSpPr/>
          <p:nvPr userDrawn="1"/>
        </p:nvSpPr>
        <p:spPr>
          <a:xfrm>
            <a:off x="10311096" y="5942971"/>
            <a:ext cx="934806" cy="934807"/>
          </a:xfrm>
          <a:prstGeom prst="rect">
            <a:avLst/>
          </a:prstGeom>
          <a:solidFill>
            <a:schemeClr val="tx1">
              <a:lumMod val="7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ED74E8-070A-FACE-4365-2D78337F5DB0}"/>
              </a:ext>
            </a:extLst>
          </p:cNvPr>
          <p:cNvSpPr/>
          <p:nvPr userDrawn="1"/>
        </p:nvSpPr>
        <p:spPr>
          <a:xfrm>
            <a:off x="1880904"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6FD819-5EA8-F1AD-927F-FC260A373325}"/>
              </a:ext>
            </a:extLst>
          </p:cNvPr>
          <p:cNvSpPr/>
          <p:nvPr userDrawn="1"/>
        </p:nvSpPr>
        <p:spPr>
          <a:xfrm>
            <a:off x="4693791" y="5008164"/>
            <a:ext cx="934806" cy="934807"/>
          </a:xfrm>
          <a:prstGeom prst="rect">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0972B87-9D89-9B1C-50D6-F239D74FBFAC}"/>
              </a:ext>
            </a:extLst>
          </p:cNvPr>
          <p:cNvSpPr/>
          <p:nvPr userDrawn="1"/>
        </p:nvSpPr>
        <p:spPr>
          <a:xfrm>
            <a:off x="8444307"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1DC138C-8350-795B-7AF4-7C56731CE9DF}"/>
              </a:ext>
            </a:extLst>
          </p:cNvPr>
          <p:cNvSpPr/>
          <p:nvPr userDrawn="1"/>
        </p:nvSpPr>
        <p:spPr>
          <a:xfrm>
            <a:off x="1880904" y="4075395"/>
            <a:ext cx="934806" cy="934807"/>
          </a:xfrm>
          <a:prstGeom prst="rect">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76767F7-1637-802D-A01F-301F2B7DC7AD}"/>
              </a:ext>
            </a:extLst>
          </p:cNvPr>
          <p:cNvSpPr/>
          <p:nvPr userDrawn="1"/>
        </p:nvSpPr>
        <p:spPr>
          <a:xfrm>
            <a:off x="8444307" y="4075395"/>
            <a:ext cx="934806" cy="934807"/>
          </a:xfrm>
          <a:prstGeom prst="rect">
            <a:avLst/>
          </a:prstGeom>
          <a:solidFill>
            <a:schemeClr val="accent5">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p:cNvSpPr>
            <a:spLocks noGrp="1"/>
          </p:cNvSpPr>
          <p:nvPr>
            <p:ph type="title" hasCustomPrompt="1"/>
          </p:nvPr>
        </p:nvSpPr>
        <p:spPr>
          <a:xfrm>
            <a:off x="1357089" y="2435957"/>
            <a:ext cx="4382521" cy="2007789"/>
          </a:xfrm>
        </p:spPr>
        <p:txBody>
          <a:bodyPr/>
          <a:lstStyle>
            <a:lvl1pPr>
              <a:defRPr sz="3200"/>
            </a:lvl1pPr>
          </a:lstStyle>
          <a:p>
            <a:r>
              <a:rPr lang="en-US" dirty="0"/>
              <a:t>Click To Edit Master Title Style</a:t>
            </a:r>
          </a:p>
        </p:txBody>
      </p:sp>
      <p:sp>
        <p:nvSpPr>
          <p:cNvPr id="6" name="Text Placeholder 5"/>
          <p:cNvSpPr>
            <a:spLocks noGrp="1"/>
          </p:cNvSpPr>
          <p:nvPr>
            <p:ph type="body" sz="quarter" idx="16" hasCustomPrompt="1"/>
          </p:nvPr>
        </p:nvSpPr>
        <p:spPr>
          <a:xfrm>
            <a:off x="6156000" y="2435957"/>
            <a:ext cx="4880300" cy="2007790"/>
          </a:xfrm>
        </p:spPr>
        <p:txBody>
          <a:bodyPr anchor="ctr">
            <a:normAutofit/>
          </a:bodyPr>
          <a:lstStyle>
            <a:lvl1pPr marL="0" indent="0">
              <a:buFontTx/>
              <a:buNone/>
              <a:defRPr sz="2000">
                <a:solidFill>
                  <a:schemeClr val="bg2"/>
                </a:solidFill>
                <a:latin typeface="Poppins" pitchFamily="2" charset="77"/>
                <a:cs typeface="Poppins" pitchFamily="2" charset="77"/>
              </a:defRPr>
            </a:lvl1pPr>
          </a:lstStyle>
          <a:p>
            <a:pPr lvl="0"/>
            <a:r>
              <a:rPr lang="en-US" dirty="0"/>
              <a:t>CLICK TO EDIT MASTER TEXT STYLES</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0678331" y="6041362"/>
            <a:ext cx="1062155" cy="365125"/>
          </a:xfrm>
          <a:prstGeom prst="rect">
            <a:avLst/>
          </a:prstGeom>
        </p:spPr>
        <p:txBody>
          <a:bodyPr/>
          <a:lstStyle/>
          <a:p>
            <a:fld id="{D57F1E4F-1CFF-5643-939E-217C01CDF565}" type="slidenum">
              <a:rPr lang="en-US" dirty="0"/>
              <a:pPr/>
              <a:t>‹#›</a:t>
            </a:fld>
            <a:endParaRPr lang="en-US" dirty="0"/>
          </a:p>
        </p:txBody>
      </p:sp>
      <p:pic>
        <p:nvPicPr>
          <p:cNvPr id="5" name="Picture 4" descr="A blue and green logo&#10;&#10;Description automatically generated">
            <a:extLst>
              <a:ext uri="{FF2B5EF4-FFF2-40B4-BE49-F238E27FC236}">
                <a16:creationId xmlns:a16="http://schemas.microsoft.com/office/drawing/2014/main" id="{9884A1F0-84E9-0A85-1DD4-B9AF87668D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67905" y="263378"/>
            <a:ext cx="1483005" cy="681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10" name="Hashtag">
            <a:extLst>
              <a:ext uri="{FF2B5EF4-FFF2-40B4-BE49-F238E27FC236}">
                <a16:creationId xmlns:a16="http://schemas.microsoft.com/office/drawing/2014/main" id="{A899A4D0-9244-0D61-9450-6D5B28F7AF9B}"/>
              </a:ext>
            </a:extLst>
          </p:cNvPr>
          <p:cNvSpPr txBox="1">
            <a:spLocks/>
          </p:cNvSpPr>
          <p:nvPr userDrawn="1"/>
        </p:nvSpPr>
        <p:spPr>
          <a:xfrm>
            <a:off x="9533087" y="331475"/>
            <a:ext cx="2400196" cy="611953"/>
          </a:xfrm>
          <a:prstGeom prst="rect">
            <a:avLst/>
          </a:prstGeom>
          <a:noFill/>
          <a:effectLst/>
        </p:spPr>
        <p:txBody>
          <a:bodyPr vert="horz" lIns="274320" tIns="274320" rIns="274320" bIns="274320" rtlCol="0" anchor="ctr">
            <a:noAutofit/>
          </a:bodyPr>
          <a:lstStyle>
            <a:lvl1pPr marL="0" indent="0" algn="l" defTabSz="457200" rtl="0" eaLnBrk="1" latinLnBrk="0" hangingPunct="1">
              <a:spcBef>
                <a:spcPct val="20000"/>
              </a:spcBef>
              <a:spcAft>
                <a:spcPts val="600"/>
              </a:spcAft>
              <a:buClrTx/>
              <a:buFont typeface="Arial" panose="020B0604020202020204" pitchFamily="34" charset="0"/>
              <a:buNone/>
              <a:defRPr lang="en-US" sz="3200" b="0" i="0" kern="1200" cap="none" spc="0">
                <a:ln>
                  <a:noFill/>
                </a:ln>
                <a:solidFill>
                  <a:schemeClr val="tx1"/>
                </a:solidFill>
                <a:effectLst/>
                <a:latin typeface="Poppins ExtraLight" pitchFamily="2" charset="77"/>
                <a:ea typeface="Noto Sans Light" panose="020B0502040504020204" pitchFamily="34" charset="0"/>
                <a:cs typeface="Poppins ExtraLight" pitchFamily="2" charset="77"/>
              </a:defRPr>
            </a:lvl1pPr>
            <a:lvl2pPr marL="457200" indent="0" algn="ctr" defTabSz="457200" rtl="0" eaLnBrk="1" latinLnBrk="0" hangingPunct="1">
              <a:spcBef>
                <a:spcPct val="20000"/>
              </a:spcBef>
              <a:spcAft>
                <a:spcPts val="600"/>
              </a:spcAft>
              <a:buClrTx/>
              <a:buFont typeface="Arial" panose="020B0604020202020204" pitchFamily="34" charset="0"/>
              <a:buNone/>
              <a:defRPr lang="en-US" sz="2400" b="0" i="0" kern="1200" cap="none" spc="0">
                <a:ln>
                  <a:noFill/>
                </a:ln>
                <a:solidFill>
                  <a:schemeClr val="tx1">
                    <a:tint val="75000"/>
                  </a:schemeClr>
                </a:solidFill>
                <a:effectLst/>
                <a:latin typeface="Noto Sans Light" panose="020B0502040504020204" pitchFamily="34" charset="0"/>
                <a:ea typeface="Noto Sans Light" panose="020B0502040504020204" pitchFamily="34" charset="0"/>
                <a:cs typeface="Noto Sans Light" panose="020B0502040504020204" pitchFamily="34" charset="0"/>
              </a:defRPr>
            </a:lvl2pPr>
            <a:lvl3pPr marL="914400" indent="0" algn="ctr" defTabSz="457200" rtl="0" eaLnBrk="1" latinLnBrk="0" hangingPunct="1">
              <a:spcBef>
                <a:spcPct val="20000"/>
              </a:spcBef>
              <a:spcAft>
                <a:spcPts val="600"/>
              </a:spcAft>
              <a:buClrTx/>
              <a:buFont typeface="Arial" panose="020B0604020202020204" pitchFamily="34" charset="0"/>
              <a:buNone/>
              <a:defRPr lang="en-US" sz="2000" b="0" i="0" kern="1200" cap="none" spc="0">
                <a:ln>
                  <a:noFill/>
                </a:ln>
                <a:solidFill>
                  <a:schemeClr val="tx1">
                    <a:tint val="75000"/>
                  </a:schemeClr>
                </a:solidFill>
                <a:effectLst/>
                <a:latin typeface="Noto Sans Light" panose="020B0502040504020204" pitchFamily="34" charset="0"/>
                <a:ea typeface="Noto Sans Light" panose="020B0502040504020204" pitchFamily="34" charset="0"/>
                <a:cs typeface="Noto Sans Light" panose="020B0502040504020204" pitchFamily="34" charset="0"/>
              </a:defRPr>
            </a:lvl3pPr>
            <a:lvl4pPr marL="1371600" indent="0" algn="ctr" defTabSz="457200" rtl="0" eaLnBrk="1" latinLnBrk="0" hangingPunct="1">
              <a:spcBef>
                <a:spcPct val="20000"/>
              </a:spcBef>
              <a:spcAft>
                <a:spcPts val="600"/>
              </a:spcAft>
              <a:buClrTx/>
              <a:buFont typeface="Arial" panose="020B0604020202020204" pitchFamily="34" charset="0"/>
              <a:buNone/>
              <a:defRPr lang="en-US" sz="1800" b="0" i="0" kern="1200" cap="none" spc="0">
                <a:ln>
                  <a:noFill/>
                </a:ln>
                <a:solidFill>
                  <a:schemeClr val="tx1">
                    <a:tint val="75000"/>
                  </a:schemeClr>
                </a:solidFill>
                <a:effectLst/>
                <a:latin typeface="Noto Sans Light" panose="020B0502040504020204" pitchFamily="34" charset="0"/>
                <a:ea typeface="Noto Sans Light" panose="020B0502040504020204" pitchFamily="34" charset="0"/>
                <a:cs typeface="Noto Sans Light" panose="020B0502040504020204" pitchFamily="34" charset="0"/>
              </a:defRPr>
            </a:lvl4pPr>
            <a:lvl5pPr marL="1828800" indent="0" algn="ctr" defTabSz="457200" rtl="0" eaLnBrk="1" latinLnBrk="0" hangingPunct="1">
              <a:spcBef>
                <a:spcPct val="20000"/>
              </a:spcBef>
              <a:spcAft>
                <a:spcPts val="600"/>
              </a:spcAft>
              <a:buClrTx/>
              <a:buFont typeface="Arial" panose="020B0604020202020204" pitchFamily="34" charset="0"/>
              <a:buNone/>
              <a:defRPr lang="en-US" sz="1600" b="0" i="0" kern="1200" cap="none" spc="0">
                <a:ln>
                  <a:noFill/>
                </a:ln>
                <a:solidFill>
                  <a:schemeClr val="tx1">
                    <a:tint val="75000"/>
                  </a:schemeClr>
                </a:solidFill>
                <a:effectLst/>
                <a:latin typeface="Noto Sans Light" panose="020B0502040504020204" pitchFamily="34" charset="0"/>
                <a:ea typeface="Noto Sans Light" panose="020B0502040504020204" pitchFamily="34" charset="0"/>
                <a:cs typeface="Noto Sans Light" panose="020B0502040504020204" pitchFamily="34" charset="0"/>
              </a:defRPr>
            </a:lvl5pPr>
            <a:lvl6pPr marL="22860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9pPr>
          </a:lstStyle>
          <a:p>
            <a:r>
              <a:rPr lang="en-US" dirty="0"/>
              <a:t>#KAHC24</a:t>
            </a:r>
          </a:p>
        </p:txBody>
      </p:sp>
      <p:grpSp>
        <p:nvGrpSpPr>
          <p:cNvPr id="2" name="KAHC - Full Logo">
            <a:extLst>
              <a:ext uri="{FF2B5EF4-FFF2-40B4-BE49-F238E27FC236}">
                <a16:creationId xmlns:a16="http://schemas.microsoft.com/office/drawing/2014/main" id="{5E959B7C-6662-54B1-6FA9-DFB37952ED3E}"/>
              </a:ext>
            </a:extLst>
          </p:cNvPr>
          <p:cNvGrpSpPr/>
          <p:nvPr userDrawn="1"/>
        </p:nvGrpSpPr>
        <p:grpSpPr>
          <a:xfrm>
            <a:off x="431800" y="1774659"/>
            <a:ext cx="11328401" cy="3308682"/>
            <a:chOff x="1001487" y="2495267"/>
            <a:chExt cx="8220515" cy="2400963"/>
          </a:xfrm>
        </p:grpSpPr>
        <p:pic>
          <p:nvPicPr>
            <p:cNvPr id="4" name="Conference Name">
              <a:extLst>
                <a:ext uri="{FF2B5EF4-FFF2-40B4-BE49-F238E27FC236}">
                  <a16:creationId xmlns:a16="http://schemas.microsoft.com/office/drawing/2014/main" id="{C10A75B3-B046-73E2-9D6C-68DB010CA677}"/>
                </a:ext>
              </a:extLst>
            </p:cNvPr>
            <p:cNvPicPr>
              <a:picLocks noChangeAspect="1"/>
            </p:cNvPicPr>
            <p:nvPr userDrawn="1"/>
          </p:nvPicPr>
          <p:blipFill rotWithShape="1">
            <a:blip r:embed="rId2"/>
            <a:srcRect l="1579" t="8784" r="78308" b="8039"/>
            <a:stretch/>
          </p:blipFill>
          <p:spPr>
            <a:xfrm>
              <a:off x="1001487" y="2495267"/>
              <a:ext cx="1741715" cy="2400963"/>
            </a:xfrm>
            <a:prstGeom prst="rect">
              <a:avLst/>
            </a:prstGeom>
            <a:effectLst>
              <a:outerShdw blurRad="50800" dist="25400" dir="5400000" algn="t" rotWithShape="0">
                <a:schemeClr val="bg2">
                  <a:lumMod val="75000"/>
                  <a:alpha val="79765"/>
                </a:schemeClr>
              </a:outerShdw>
            </a:effectLst>
          </p:spPr>
        </p:pic>
        <p:sp>
          <p:nvSpPr>
            <p:cNvPr id="7" name="KAHC">
              <a:extLst>
                <a:ext uri="{FF2B5EF4-FFF2-40B4-BE49-F238E27FC236}">
                  <a16:creationId xmlns:a16="http://schemas.microsoft.com/office/drawing/2014/main" id="{ADCE39E5-8E85-E996-01D9-8773E9682578}"/>
                </a:ext>
              </a:extLst>
            </p:cNvPr>
            <p:cNvSpPr txBox="1">
              <a:spLocks/>
            </p:cNvSpPr>
            <p:nvPr userDrawn="1"/>
          </p:nvSpPr>
          <p:spPr>
            <a:xfrm>
              <a:off x="2873832" y="2794098"/>
              <a:ext cx="6348170" cy="1803302"/>
            </a:xfrm>
            <a:prstGeom prst="rect">
              <a:avLst/>
            </a:prstGeom>
            <a:effectLst>
              <a:outerShdw blurRad="50800" dist="25400" dir="5400000" algn="t" rotWithShape="0">
                <a:schemeClr val="bg2">
                  <a:lumMod val="75000"/>
                  <a:alpha val="79765"/>
                </a:schemeClr>
              </a:outerShdw>
            </a:effectLst>
          </p:spPr>
          <p:txBody>
            <a:bodyPr vert="horz" lIns="91440" tIns="91440" rIns="91440" bIns="91440" rtlCol="0" anchor="b">
              <a:noAutofit/>
            </a:bodyPr>
            <a:lstStyle>
              <a:lvl1pPr algn="l" defTabSz="457200" rtl="0" eaLnBrk="1" latinLnBrk="0" hangingPunct="1">
                <a:spcBef>
                  <a:spcPct val="0"/>
                </a:spcBef>
                <a:buNone/>
                <a:defRPr lang="en-US" sz="7000" b="1" kern="1200" cap="none" spc="0">
                  <a:ln>
                    <a:noFill/>
                  </a:ln>
                  <a:solidFill>
                    <a:schemeClr val="bg1"/>
                  </a:solidFill>
                  <a:effectLst/>
                  <a:latin typeface="Poppins" pitchFamily="2" charset="77"/>
                  <a:ea typeface="+mj-ea"/>
                  <a:cs typeface="Poppins" pitchFamily="2" charset="77"/>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i="0" baseline="0" dirty="0">
                  <a:latin typeface="Poppins Black" pitchFamily="2" charset="77"/>
                  <a:cs typeface="Poppins Black" pitchFamily="2" charset="77"/>
                </a:rPr>
                <a:t>Kentucky Affordable Housing Conference</a:t>
              </a:r>
              <a:endParaRPr lang="en-US" sz="6000" b="1" i="0" dirty="0">
                <a:latin typeface="Poppins Black" pitchFamily="2" charset="77"/>
                <a:cs typeface="Poppins Black" pitchFamily="2" charset="77"/>
              </a:endParaRPr>
            </a:p>
          </p:txBody>
        </p:sp>
      </p:grpSp>
    </p:spTree>
    <p:extLst>
      <p:ext uri="{BB962C8B-B14F-4D97-AF65-F5344CB8AC3E}">
        <p14:creationId xmlns:p14="http://schemas.microsoft.com/office/powerpoint/2010/main" val="945020908"/>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in_Title-Transition">
    <p:spTree>
      <p:nvGrpSpPr>
        <p:cNvPr id="1" name=""/>
        <p:cNvGrpSpPr/>
        <p:nvPr/>
      </p:nvGrpSpPr>
      <p:grpSpPr>
        <a:xfrm>
          <a:off x="0" y="0"/>
          <a:ext cx="0" cy="0"/>
          <a:chOff x="0" y="0"/>
          <a:chExt cx="0" cy="0"/>
        </a:xfrm>
      </p:grpSpPr>
      <p:sp>
        <p:nvSpPr>
          <p:cNvPr id="8" name="Text Bubble Background"/>
          <p:cNvSpPr>
            <a:spLocks noChangeAspect="1"/>
          </p:cNvSpPr>
          <p:nvPr/>
        </p:nvSpPr>
        <p:spPr bwMode="auto">
          <a:xfrm>
            <a:off x="-2498271" y="-834189"/>
            <a:ext cx="17273050" cy="8714214"/>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chemeClr val="tx1"/>
          </a:solidFill>
          <a:ln>
            <a:solidFill>
              <a:schemeClr val="bg2">
                <a:lumMod val="75000"/>
              </a:schemeClr>
            </a:solidFill>
          </a:ln>
          <a:effectLst>
            <a:outerShdw blurRad="50800" dist="25400" dir="5400000" algn="t" rotWithShape="0">
              <a:schemeClr val="bg2">
                <a:lumMod val="75000"/>
                <a:alpha val="80000"/>
              </a:schemeClr>
            </a:outerShdw>
          </a:effectLst>
        </p:spPr>
        <p:style>
          <a:lnRef idx="2">
            <a:schemeClr val="accent1"/>
          </a:lnRef>
          <a:fillRef idx="1">
            <a:schemeClr val="lt1"/>
          </a:fillRef>
          <a:effectRef idx="0">
            <a:schemeClr val="accent1"/>
          </a:effectRef>
          <a:fontRef idx="minor">
            <a:schemeClr val="dk1"/>
          </a:fontRef>
        </p:style>
      </p:sp>
    </p:spTree>
    <p:extLst>
      <p:ext uri="{BB962C8B-B14F-4D97-AF65-F5344CB8AC3E}">
        <p14:creationId xmlns:p14="http://schemas.microsoft.com/office/powerpoint/2010/main" val="3101912273"/>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par>
                                <p:cTn id="8" presetID="6" presetClass="emph" presetSubtype="0" repeatCount="0" decel="50000" fill="hold" nodeType="withEffect">
                                  <p:stCondLst>
                                    <p:cond delay="0"/>
                                  </p:stCondLst>
                                  <p:childTnLst>
                                    <p:animScale>
                                      <p:cBhvr>
                                        <p:cTn id="9" dur="3000" fill="hold"/>
                                        <p:tgtEl>
                                          <p:spTgt spid="8"/>
                                        </p:tgtEl>
                                      </p:cBhvr>
                                      <p:by x="60000" y="6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ssion Title">
    <p:spTree>
      <p:nvGrpSpPr>
        <p:cNvPr id="1" name=""/>
        <p:cNvGrpSpPr/>
        <p:nvPr/>
      </p:nvGrpSpPr>
      <p:grpSpPr>
        <a:xfrm>
          <a:off x="0" y="0"/>
          <a:ext cx="0" cy="0"/>
          <a:chOff x="0" y="0"/>
          <a:chExt cx="0" cy="0"/>
        </a:xfrm>
      </p:grpSpPr>
      <p:sp>
        <p:nvSpPr>
          <p:cNvPr id="8" name="Text Bubble Background"/>
          <p:cNvSpPr>
            <a:spLocks noChangeAspect="1"/>
          </p:cNvSpPr>
          <p:nvPr/>
        </p:nvSpPr>
        <p:spPr bwMode="auto">
          <a:xfrm>
            <a:off x="972457" y="905376"/>
            <a:ext cx="10363200" cy="5221416"/>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chemeClr val="tx1"/>
          </a:solidFill>
          <a:ln>
            <a:solidFill>
              <a:schemeClr val="bg2">
                <a:lumMod val="75000"/>
              </a:schemeClr>
            </a:solidFill>
          </a:ln>
          <a:effectLst>
            <a:outerShdw blurRad="50800" dist="25400" dir="5400000" algn="t" rotWithShape="0">
              <a:schemeClr val="bg2">
                <a:lumMod val="75000"/>
                <a:alpha val="80000"/>
              </a:schemeClr>
            </a:outerShdw>
          </a:effectLst>
        </p:spPr>
        <p:style>
          <a:lnRef idx="2">
            <a:schemeClr val="accent1"/>
          </a:lnRef>
          <a:fillRef idx="1">
            <a:schemeClr val="lt1"/>
          </a:fillRef>
          <a:effectRef idx="0">
            <a:schemeClr val="accent1"/>
          </a:effectRef>
          <a:fontRef idx="minor">
            <a:schemeClr val="dk1"/>
          </a:fontRef>
        </p:style>
      </p:sp>
      <p:sp>
        <p:nvSpPr>
          <p:cNvPr id="3" name="Title">
            <a:extLst>
              <a:ext uri="{FF2B5EF4-FFF2-40B4-BE49-F238E27FC236}">
                <a16:creationId xmlns:a16="http://schemas.microsoft.com/office/drawing/2014/main" id="{3076F519-280D-3B15-85BB-7A9D1DA367B5}"/>
              </a:ext>
            </a:extLst>
          </p:cNvPr>
          <p:cNvSpPr>
            <a:spLocks noGrp="1"/>
          </p:cNvSpPr>
          <p:nvPr>
            <p:ph type="title" hasCustomPrompt="1"/>
          </p:nvPr>
        </p:nvSpPr>
        <p:spPr>
          <a:xfrm>
            <a:off x="1546875" y="1404259"/>
            <a:ext cx="9201346" cy="3817257"/>
          </a:xfrm>
          <a:effectLst>
            <a:outerShdw blurRad="50800" dist="25400" dir="5400000" algn="t" rotWithShape="0">
              <a:srgbClr val="000000">
                <a:alpha val="10000"/>
              </a:srgbClr>
            </a:outerShdw>
          </a:effectLst>
        </p:spPr>
        <p:txBody>
          <a:bodyPr>
            <a:normAutofit/>
          </a:bodyPr>
          <a:lstStyle>
            <a:lvl1pPr>
              <a:defRPr sz="8000">
                <a:solidFill>
                  <a:schemeClr val="bg1"/>
                </a:solidFill>
              </a:defRPr>
            </a:lvl1pPr>
          </a:lstStyle>
          <a:p>
            <a:r>
              <a:rPr lang="en-US" dirty="0"/>
              <a:t>Click to Edit Session Title</a:t>
            </a:r>
          </a:p>
        </p:txBody>
      </p:sp>
      <p:pic>
        <p:nvPicPr>
          <p:cNvPr id="6" name="KAHC - Square Logo">
            <a:extLst>
              <a:ext uri="{FF2B5EF4-FFF2-40B4-BE49-F238E27FC236}">
                <a16:creationId xmlns:a16="http://schemas.microsoft.com/office/drawing/2014/main" id="{D1EB1EB3-B2ED-EF16-C921-47ABB5662E2B}"/>
              </a:ext>
            </a:extLst>
          </p:cNvPr>
          <p:cNvPicPr>
            <a:picLocks noChangeAspect="1"/>
          </p:cNvPicPr>
          <p:nvPr userDrawn="1"/>
        </p:nvPicPr>
        <p:blipFill rotWithShape="1">
          <a:blip r:embed="rId2"/>
          <a:srcRect l="1579" t="8784" r="78308" b="8039"/>
          <a:stretch/>
        </p:blipFill>
        <p:spPr>
          <a:xfrm>
            <a:off x="10062784" y="905376"/>
            <a:ext cx="1272873" cy="1754662"/>
          </a:xfrm>
          <a:prstGeom prst="rect">
            <a:avLst/>
          </a:prstGeom>
          <a:effectLst/>
        </p:spPr>
      </p:pic>
      <p:sp>
        <p:nvSpPr>
          <p:cNvPr id="13" name="KAHC Footer">
            <a:extLst>
              <a:ext uri="{FF2B5EF4-FFF2-40B4-BE49-F238E27FC236}">
                <a16:creationId xmlns:a16="http://schemas.microsoft.com/office/drawing/2014/main" id="{A7A47784-FA9A-E01D-6BDD-002CD494F027}"/>
              </a:ext>
            </a:extLst>
          </p:cNvPr>
          <p:cNvSpPr txBox="1"/>
          <p:nvPr userDrawn="1"/>
        </p:nvSpPr>
        <p:spPr>
          <a:xfrm>
            <a:off x="3048000" y="6158514"/>
            <a:ext cx="6096000" cy="338554"/>
          </a:xfrm>
          <a:prstGeom prst="rect">
            <a:avLst/>
          </a:prstGeom>
          <a:noFill/>
        </p:spPr>
        <p:txBody>
          <a:bodyPr wrap="square">
            <a:spAutoFit/>
          </a:bodyPr>
          <a:lstStyle/>
          <a:p>
            <a:pPr algn="ctr"/>
            <a:r>
              <a:rPr lang="en-US" sz="1600" b="0" i="0" dirty="0">
                <a:solidFill>
                  <a:schemeClr val="bg2">
                    <a:lumMod val="50000"/>
                  </a:schemeClr>
                </a:solidFill>
                <a:latin typeface="Poppins ExtraLight" pitchFamily="2" charset="77"/>
                <a:cs typeface="Poppins ExtraLight" pitchFamily="2" charset="77"/>
              </a:rPr>
              <a:t>2024 Kentucky Affordable Housing Conference</a:t>
            </a:r>
          </a:p>
        </p:txBody>
      </p:sp>
      <p:sp>
        <p:nvSpPr>
          <p:cNvPr id="14" name="Hashtag">
            <a:extLst>
              <a:ext uri="{FF2B5EF4-FFF2-40B4-BE49-F238E27FC236}">
                <a16:creationId xmlns:a16="http://schemas.microsoft.com/office/drawing/2014/main" id="{314A0670-EAF0-FFC5-2E67-51A007CC698B}"/>
              </a:ext>
            </a:extLst>
          </p:cNvPr>
          <p:cNvSpPr txBox="1"/>
          <p:nvPr userDrawn="1"/>
        </p:nvSpPr>
        <p:spPr>
          <a:xfrm>
            <a:off x="9825331" y="6096959"/>
            <a:ext cx="1995366" cy="461665"/>
          </a:xfrm>
          <a:prstGeom prst="rect">
            <a:avLst/>
          </a:prstGeom>
          <a:noFill/>
        </p:spPr>
        <p:txBody>
          <a:bodyPr wrap="square" anchor="ctr">
            <a:spAutoFit/>
          </a:bodyPr>
          <a:lstStyle/>
          <a:p>
            <a:pPr algn="ctr"/>
            <a:r>
              <a:rPr lang="en-US" sz="2400" b="0" i="0" dirty="0">
                <a:latin typeface="Poppins ExtraLight" pitchFamily="2" charset="77"/>
                <a:cs typeface="Poppins ExtraLight" pitchFamily="2" charset="77"/>
              </a:rPr>
              <a:t>#KAHC24</a:t>
            </a:r>
          </a:p>
        </p:txBody>
      </p:sp>
    </p:spTree>
    <p:extLst>
      <p:ext uri="{BB962C8B-B14F-4D97-AF65-F5344CB8AC3E}">
        <p14:creationId xmlns:p14="http://schemas.microsoft.com/office/powerpoint/2010/main" val="3406788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5" name="Backround Cover">
            <a:extLst>
              <a:ext uri="{FF2B5EF4-FFF2-40B4-BE49-F238E27FC236}">
                <a16:creationId xmlns:a16="http://schemas.microsoft.com/office/drawing/2014/main" id="{8631B9A1-39EE-4FE9-4106-4AF487B4FDCF}"/>
              </a:ext>
            </a:extLst>
          </p:cNvPr>
          <p:cNvSpPr/>
          <p:nvPr userDrawn="1"/>
        </p:nvSpPr>
        <p:spPr>
          <a:xfrm>
            <a:off x="-2" y="0"/>
            <a:ext cx="12192000" cy="6858000"/>
          </a:xfrm>
          <a:prstGeom prst="rect">
            <a:avLst/>
          </a:prstGeom>
          <a:solidFill>
            <a:schemeClr val="bg2">
              <a:alpha val="62864"/>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ubble Background"/>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chemeClr val="tx1"/>
          </a:solidFill>
          <a:ln>
            <a:solidFill>
              <a:schemeClr val="bg2">
                <a:lumMod val="75000"/>
              </a:schemeClr>
            </a:solidFill>
          </a:ln>
          <a:effectLst>
            <a:outerShdw blurRad="50800" dist="25400" dir="5400000" algn="t" rotWithShape="0">
              <a:schemeClr val="bg2">
                <a:lumMod val="75000"/>
                <a:alpha val="80000"/>
              </a:schemeClr>
            </a:outerShdw>
          </a:effectLst>
          <a:extLst>
            <a:ext uri="{91240B29-F687-4f45-9708-019B960494DF}">
              <a14:hiddenLine xmlns="" xmlns:a14="http://schemas.microsoft.com/office/drawing/2010/main" w="9525">
                <a:solidFill>
                  <a:srgbClr val="000000"/>
                </a:solidFill>
                <a:round/>
                <a:headEnd/>
                <a:tailEnd/>
              </a14:hiddenLine>
            </a:ext>
          </a:extLst>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2" name="Section Title"/>
          <p:cNvSpPr>
            <a:spLocks noGrp="1"/>
          </p:cNvSpPr>
          <p:nvPr>
            <p:ph type="ctrTitle" hasCustomPrompt="1"/>
          </p:nvPr>
        </p:nvSpPr>
        <p:spPr>
          <a:xfrm>
            <a:off x="810001" y="1449147"/>
            <a:ext cx="10572000" cy="2971051"/>
          </a:xfrm>
          <a:effectLst/>
        </p:spPr>
        <p:txBody>
          <a:bodyPr>
            <a:normAutofit/>
          </a:bodyPr>
          <a:lstStyle>
            <a:lvl1pPr>
              <a:defRPr sz="6000" i="0">
                <a:solidFill>
                  <a:schemeClr val="accent1">
                    <a:lumMod val="50000"/>
                  </a:schemeClr>
                </a:solidFill>
                <a:effectLst/>
              </a:defRPr>
            </a:lvl1pPr>
          </a:lstStyle>
          <a:p>
            <a:r>
              <a:rPr lang="en-US" dirty="0"/>
              <a:t>Click To Edit Section Title</a:t>
            </a:r>
          </a:p>
        </p:txBody>
      </p:sp>
      <p:sp>
        <p:nvSpPr>
          <p:cNvPr id="3" name="Subtitle"/>
          <p:cNvSpPr>
            <a:spLocks noGrp="1"/>
          </p:cNvSpPr>
          <p:nvPr>
            <p:ph type="subTitle" idx="1" hasCustomPrompt="1"/>
          </p:nvPr>
        </p:nvSpPr>
        <p:spPr>
          <a:xfrm>
            <a:off x="810001" y="5367931"/>
            <a:ext cx="10101839" cy="434974"/>
          </a:xfrm>
          <a:noFill/>
        </p:spPr>
        <p:txBody>
          <a:bodyPr wrap="none" anchor="ctr">
            <a:normAutofit/>
          </a:bodyPr>
          <a:lstStyle>
            <a:lvl1pPr marL="0" indent="0" algn="l">
              <a:buNone/>
              <a:defRPr sz="2800" b="1" i="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Session Title</a:t>
            </a:r>
          </a:p>
        </p:txBody>
      </p:sp>
      <p:pic>
        <p:nvPicPr>
          <p:cNvPr id="9" name="KAHC - Square Logo">
            <a:extLst>
              <a:ext uri="{FF2B5EF4-FFF2-40B4-BE49-F238E27FC236}">
                <a16:creationId xmlns:a16="http://schemas.microsoft.com/office/drawing/2014/main" id="{6242A6A0-B29D-186A-77CC-2F81EAC568D0}"/>
              </a:ext>
            </a:extLst>
          </p:cNvPr>
          <p:cNvPicPr>
            <a:picLocks noChangeAspect="1"/>
          </p:cNvPicPr>
          <p:nvPr userDrawn="1"/>
        </p:nvPicPr>
        <p:blipFill rotWithShape="1">
          <a:blip r:embed="rId2"/>
          <a:srcRect l="1579" t="8784" r="78308" b="8039"/>
          <a:stretch/>
        </p:blipFill>
        <p:spPr>
          <a:xfrm>
            <a:off x="10911840" y="-3175"/>
            <a:ext cx="1280160" cy="1764707"/>
          </a:xfrm>
          <a:prstGeom prst="rect">
            <a:avLst/>
          </a:prstGeom>
          <a:effectLst/>
        </p:spPr>
      </p:pic>
      <p:sp>
        <p:nvSpPr>
          <p:cNvPr id="19" name="Section Number">
            <a:extLst>
              <a:ext uri="{FF2B5EF4-FFF2-40B4-BE49-F238E27FC236}">
                <a16:creationId xmlns:a16="http://schemas.microsoft.com/office/drawing/2014/main" id="{0914A43E-9F46-0056-DA5D-DAB268636F52}"/>
              </a:ext>
            </a:extLst>
          </p:cNvPr>
          <p:cNvSpPr>
            <a:spLocks noGrp="1"/>
          </p:cNvSpPr>
          <p:nvPr>
            <p:ph type="body" sz="quarter" idx="12" hasCustomPrompt="1"/>
          </p:nvPr>
        </p:nvSpPr>
        <p:spPr>
          <a:xfrm>
            <a:off x="208463" y="267374"/>
            <a:ext cx="914400" cy="914400"/>
          </a:xfrm>
          <a:prstGeom prst="ellipse">
            <a:avLst/>
          </a:prstGeom>
          <a:solidFill>
            <a:schemeClr val="accent1">
              <a:lumMod val="50000"/>
            </a:schemeClr>
          </a:solidFill>
        </p:spPr>
        <p:txBody>
          <a:bodyPr wrap="none" lIns="365760" tIns="365760" rIns="365760" bIns="365760" anchor="ctr" anchorCtr="1">
            <a:normAutofit/>
          </a:bodyPr>
          <a:lstStyle>
            <a:lvl1pPr marL="0" indent="0" algn="ctr">
              <a:buNone/>
              <a:defRPr b="1" i="0">
                <a:solidFill>
                  <a:schemeClr val="tx1"/>
                </a:solidFill>
                <a:latin typeface="Poppins" pitchFamily="2" charset="77"/>
                <a:cs typeface="Poppins" pitchFamily="2" charset="77"/>
              </a:defRPr>
            </a:lvl1pPr>
            <a:lvl2pPr marL="457200" indent="0" algn="ctr">
              <a:buNone/>
              <a:defRPr>
                <a:solidFill>
                  <a:schemeClr val="tx1"/>
                </a:solidFill>
              </a:defRPr>
            </a:lvl2pPr>
            <a:lvl3pPr marL="914400" indent="0" algn="ctr">
              <a:buNone/>
              <a:defRPr>
                <a:solidFill>
                  <a:schemeClr val="tx1"/>
                </a:solidFill>
              </a:defRPr>
            </a:lvl3pPr>
            <a:lvl4pPr marL="1371600" indent="0" algn="ctr">
              <a:buNone/>
              <a:defRPr>
                <a:solidFill>
                  <a:schemeClr val="tx1"/>
                </a:solidFill>
              </a:defRPr>
            </a:lvl4pPr>
            <a:lvl5pPr marL="1828800" indent="0" algn="ctr">
              <a:buNone/>
              <a:defRPr>
                <a:solidFill>
                  <a:schemeClr val="tx1"/>
                </a:solidFill>
              </a:defRPr>
            </a:lvl5pPr>
          </a:lstStyle>
          <a:p>
            <a:pPr lvl="0"/>
            <a:r>
              <a:rPr lang="en-US" dirty="0"/>
              <a:t>#</a:t>
            </a:r>
          </a:p>
        </p:txBody>
      </p:sp>
      <p:sp>
        <p:nvSpPr>
          <p:cNvPr id="21" name="KAHC Footer">
            <a:extLst>
              <a:ext uri="{FF2B5EF4-FFF2-40B4-BE49-F238E27FC236}">
                <a16:creationId xmlns:a16="http://schemas.microsoft.com/office/drawing/2014/main" id="{6F676722-41DE-A7D5-31CB-EE42F8A91650}"/>
              </a:ext>
            </a:extLst>
          </p:cNvPr>
          <p:cNvSpPr txBox="1"/>
          <p:nvPr userDrawn="1"/>
        </p:nvSpPr>
        <p:spPr>
          <a:xfrm>
            <a:off x="3048000" y="6158514"/>
            <a:ext cx="6096000" cy="338554"/>
          </a:xfrm>
          <a:prstGeom prst="rect">
            <a:avLst/>
          </a:prstGeom>
          <a:noFill/>
        </p:spPr>
        <p:txBody>
          <a:bodyPr wrap="square">
            <a:spAutoFit/>
          </a:bodyPr>
          <a:lstStyle/>
          <a:p>
            <a:pPr algn="ctr"/>
            <a:r>
              <a:rPr lang="en-US" sz="1600" b="0" i="0" dirty="0">
                <a:solidFill>
                  <a:schemeClr val="bg2">
                    <a:lumMod val="50000"/>
                  </a:schemeClr>
                </a:solidFill>
                <a:latin typeface="Poppins ExtraLight" pitchFamily="2" charset="77"/>
                <a:cs typeface="Poppins ExtraLight" pitchFamily="2" charset="77"/>
              </a:rPr>
              <a:t>2024 Kentucky Affordable Housing Conference</a:t>
            </a:r>
          </a:p>
        </p:txBody>
      </p:sp>
    </p:spTree>
    <p:extLst>
      <p:ext uri="{BB962C8B-B14F-4D97-AF65-F5344CB8AC3E}">
        <p14:creationId xmlns:p14="http://schemas.microsoft.com/office/powerpoint/2010/main" val="523879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ackround Cover">
            <a:extLst>
              <a:ext uri="{FF2B5EF4-FFF2-40B4-BE49-F238E27FC236}">
                <a16:creationId xmlns:a16="http://schemas.microsoft.com/office/drawing/2014/main" id="{81E933AF-3D17-40E8-C277-60FC9A9CE8C8}"/>
              </a:ext>
            </a:extLst>
          </p:cNvPr>
          <p:cNvSpPr/>
          <p:nvPr userDrawn="1"/>
        </p:nvSpPr>
        <p:spPr>
          <a:xfrm>
            <a:off x="-2" y="0"/>
            <a:ext cx="12192000" cy="6858000"/>
          </a:xfrm>
          <a:prstGeom prst="rect">
            <a:avLst/>
          </a:prstGeom>
          <a:solidFill>
            <a:schemeClr val="bg2">
              <a:alpha val="62864"/>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ubble Background"/>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chemeClr val="tx1"/>
          </a:solidFill>
          <a:ln>
            <a:solidFill>
              <a:schemeClr val="bg2">
                <a:lumMod val="75000"/>
              </a:schemeClr>
            </a:solidFill>
          </a:ln>
          <a:effectLst>
            <a:outerShdw blurRad="50800" dist="25400" dir="5400000" algn="t" rotWithShape="0">
              <a:schemeClr val="bg2">
                <a:lumMod val="75000"/>
                <a:alpha val="80000"/>
              </a:schemeClr>
            </a:outerShdw>
          </a:effectLst>
          <a:extLst>
            <a:ext uri="{91240B29-F687-4f45-9708-019B960494DF}">
              <a14:hiddenLine xmlns="" xmlns:a14="http://schemas.microsoft.com/office/drawing/2010/main" w="9525">
                <a:solidFill>
                  <a:srgbClr val="000000"/>
                </a:solidFill>
                <a:round/>
                <a:headEnd/>
                <a:tailEnd/>
              </a14:hiddenLine>
            </a:ext>
          </a:extLst>
        </p:spPr>
        <p:style>
          <a:lnRef idx="0">
            <a:scrgbClr r="0" g="0" b="0"/>
          </a:lnRef>
          <a:fillRef idx="0">
            <a:scrgbClr r="0" g="0" b="0"/>
          </a:fillRef>
          <a:effectRef idx="0">
            <a:scrgbClr r="0" g="0" b="0"/>
          </a:effectRef>
          <a:fontRef idx="minor">
            <a:schemeClr val="lt1"/>
          </a:fontRef>
        </p:style>
      </p:sp>
      <p:sp>
        <p:nvSpPr>
          <p:cNvPr id="2" name="Page Title"/>
          <p:cNvSpPr>
            <a:spLocks noGrp="1"/>
          </p:cNvSpPr>
          <p:nvPr>
            <p:ph type="title" hasCustomPrompt="1"/>
          </p:nvPr>
        </p:nvSpPr>
        <p:spPr>
          <a:xfrm>
            <a:off x="433137" y="479272"/>
            <a:ext cx="11325726" cy="970450"/>
          </a:xfrm>
        </p:spPr>
        <p:txBody>
          <a:bodyPr wrap="none">
            <a:normAutofit/>
          </a:bodyPr>
          <a:lstStyle>
            <a:lvl1pPr>
              <a:defRPr sz="4800">
                <a:solidFill>
                  <a:schemeClr val="accent1">
                    <a:lumMod val="75000"/>
                  </a:schemeClr>
                </a:solidFill>
              </a:defRPr>
            </a:lvl1pPr>
          </a:lstStyle>
          <a:p>
            <a:r>
              <a:rPr lang="en-US" dirty="0"/>
              <a:t>Click To Edit Page Title</a:t>
            </a:r>
          </a:p>
        </p:txBody>
      </p:sp>
      <p:sp>
        <p:nvSpPr>
          <p:cNvPr id="3" name="Content Placeholder"/>
          <p:cNvSpPr>
            <a:spLocks noGrp="1"/>
          </p:cNvSpPr>
          <p:nvPr>
            <p:ph idx="1"/>
          </p:nvPr>
        </p:nvSpPr>
        <p:spPr>
          <a:xfrm>
            <a:off x="818712" y="2222287"/>
            <a:ext cx="10554574" cy="3636511"/>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KAHC Footer">
            <a:extLst>
              <a:ext uri="{FF2B5EF4-FFF2-40B4-BE49-F238E27FC236}">
                <a16:creationId xmlns:a16="http://schemas.microsoft.com/office/drawing/2014/main" id="{CA7ED636-B57A-6FD1-E0EA-198FB6A750F5}"/>
              </a:ext>
            </a:extLst>
          </p:cNvPr>
          <p:cNvSpPr txBox="1"/>
          <p:nvPr userDrawn="1"/>
        </p:nvSpPr>
        <p:spPr>
          <a:xfrm>
            <a:off x="3048000" y="6158514"/>
            <a:ext cx="6096000" cy="338554"/>
          </a:xfrm>
          <a:prstGeom prst="rect">
            <a:avLst/>
          </a:prstGeom>
          <a:noFill/>
        </p:spPr>
        <p:txBody>
          <a:bodyPr wrap="square">
            <a:spAutoFit/>
          </a:bodyPr>
          <a:lstStyle/>
          <a:p>
            <a:pPr algn="ctr"/>
            <a:r>
              <a:rPr lang="en-US" sz="1600" b="0" i="0" dirty="0">
                <a:solidFill>
                  <a:schemeClr val="bg2">
                    <a:lumMod val="50000"/>
                  </a:schemeClr>
                </a:solidFill>
                <a:latin typeface="Poppins ExtraLight" pitchFamily="2" charset="77"/>
                <a:cs typeface="Poppins ExtraLight" pitchFamily="2" charset="77"/>
              </a:rPr>
              <a:t>2024 Kentucky Affordable Housing Conference</a:t>
            </a:r>
          </a:p>
        </p:txBody>
      </p:sp>
    </p:spTree>
    <p:extLst>
      <p:ext uri="{BB962C8B-B14F-4D97-AF65-F5344CB8AC3E}">
        <p14:creationId xmlns:p14="http://schemas.microsoft.com/office/powerpoint/2010/main" val="351330913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 No Animation">
    <p:bg>
      <p:bgPr>
        <a:blipFill dpi="0" rotWithShape="1">
          <a:blip r:embed="rId2" cstate="email">
            <a:alphaModFix amt="24779"/>
            <a:lum/>
            <a:extLst>
              <a:ext uri="{28A0092B-C50C-407E-A947-70E740481C1C}">
                <a14:useLocalDpi xmlns:a14="http://schemas.microsoft.com/office/drawing/2010/main"/>
              </a:ext>
            </a:extLst>
          </a:blip>
          <a:srcRect/>
          <a:tile tx="0" ty="781050" sx="40000" sy="40000" flip="x" algn="b"/>
        </a:blipFill>
        <a:effectLst/>
      </p:bgPr>
    </p:bg>
    <p:spTree>
      <p:nvGrpSpPr>
        <p:cNvPr id="1" name=""/>
        <p:cNvGrpSpPr/>
        <p:nvPr/>
      </p:nvGrpSpPr>
      <p:grpSpPr>
        <a:xfrm>
          <a:off x="0" y="0"/>
          <a:ext cx="0" cy="0"/>
          <a:chOff x="0" y="0"/>
          <a:chExt cx="0" cy="0"/>
        </a:xfrm>
      </p:grpSpPr>
      <p:pic>
        <p:nvPicPr>
          <p:cNvPr id="7" name="Picture 6" descr="A blue and green logo&#10;&#10;Description automatically generated">
            <a:extLst>
              <a:ext uri="{FF2B5EF4-FFF2-40B4-BE49-F238E27FC236}">
                <a16:creationId xmlns:a16="http://schemas.microsoft.com/office/drawing/2014/main" id="{4A3F17ED-B041-60F1-8DFC-5FCD548A01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48198" y="467404"/>
            <a:ext cx="3120149" cy="934806"/>
          </a:xfrm>
          <a:prstGeom prst="rect">
            <a:avLst/>
          </a:prstGeom>
        </p:spPr>
      </p:pic>
      <p:pic>
        <p:nvPicPr>
          <p:cNvPr id="98" name="Picture 97" descr="A green building with white windows&#10;&#10;Description automatically generated">
            <a:extLst>
              <a:ext uri="{FF2B5EF4-FFF2-40B4-BE49-F238E27FC236}">
                <a16:creationId xmlns:a16="http://schemas.microsoft.com/office/drawing/2014/main" id="{94DC6C50-0D1C-469A-906C-BF47F291CC0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09800" y="5651176"/>
            <a:ext cx="7772400" cy="1359025"/>
          </a:xfrm>
          <a:prstGeom prst="rect">
            <a:avLst/>
          </a:prstGeom>
        </p:spPr>
      </p:pic>
      <p:sp>
        <p:nvSpPr>
          <p:cNvPr id="8" name="Title 1">
            <a:extLst>
              <a:ext uri="{FF2B5EF4-FFF2-40B4-BE49-F238E27FC236}">
                <a16:creationId xmlns:a16="http://schemas.microsoft.com/office/drawing/2014/main" id="{BDABBDCC-CE4E-3397-0F39-7CD9531A6BA4}"/>
              </a:ext>
            </a:extLst>
          </p:cNvPr>
          <p:cNvSpPr txBox="1">
            <a:spLocks/>
          </p:cNvSpPr>
          <p:nvPr userDrawn="1"/>
        </p:nvSpPr>
        <p:spPr>
          <a:xfrm>
            <a:off x="1957116" y="1691639"/>
            <a:ext cx="8379360" cy="3374243"/>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lang="en-US" sz="7000" b="1" kern="1200" cap="none" spc="0">
                <a:ln>
                  <a:noFill/>
                </a:ln>
                <a:solidFill>
                  <a:schemeClr val="bg1"/>
                </a:solidFill>
                <a:effectLst/>
                <a:latin typeface="Poppins" pitchFamily="2" charset="77"/>
                <a:ea typeface="+mj-ea"/>
                <a:cs typeface="Poppins" pitchFamily="2" charset="77"/>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8000" dirty="0"/>
              <a:t>Kentucky Housing Supply Gap Analysis</a:t>
            </a:r>
          </a:p>
        </p:txBody>
      </p:sp>
    </p:spTree>
    <p:extLst>
      <p:ext uri="{BB962C8B-B14F-4D97-AF65-F5344CB8AC3E}">
        <p14:creationId xmlns:p14="http://schemas.microsoft.com/office/powerpoint/2010/main" val="297696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KAHC Footer">
            <a:extLst>
              <a:ext uri="{FF2B5EF4-FFF2-40B4-BE49-F238E27FC236}">
                <a16:creationId xmlns:a16="http://schemas.microsoft.com/office/drawing/2014/main" id="{F00E4738-04CA-93F4-8A15-7BC9D0B78E98}"/>
              </a:ext>
            </a:extLst>
          </p:cNvPr>
          <p:cNvSpPr txBox="1"/>
          <p:nvPr userDrawn="1"/>
        </p:nvSpPr>
        <p:spPr>
          <a:xfrm>
            <a:off x="3048000" y="6158514"/>
            <a:ext cx="6096000" cy="338554"/>
          </a:xfrm>
          <a:prstGeom prst="rect">
            <a:avLst/>
          </a:prstGeom>
          <a:noFill/>
        </p:spPr>
        <p:txBody>
          <a:bodyPr wrap="square">
            <a:spAutoFit/>
          </a:bodyPr>
          <a:lstStyle/>
          <a:p>
            <a:pPr algn="ctr"/>
            <a:r>
              <a:rPr lang="en-US" sz="1600" b="0" i="0" dirty="0">
                <a:solidFill>
                  <a:schemeClr val="bg2">
                    <a:lumMod val="50000"/>
                  </a:schemeClr>
                </a:solidFill>
                <a:latin typeface="Poppins ExtraLight" pitchFamily="2" charset="77"/>
                <a:cs typeface="Poppins ExtraLight" pitchFamily="2" charset="77"/>
              </a:rPr>
              <a:t>2024 Kentucky Affordable Housing Conference</a:t>
            </a:r>
          </a:p>
        </p:txBody>
      </p:sp>
      <p:sp>
        <p:nvSpPr>
          <p:cNvPr id="9" name="Backround Cover">
            <a:extLst>
              <a:ext uri="{FF2B5EF4-FFF2-40B4-BE49-F238E27FC236}">
                <a16:creationId xmlns:a16="http://schemas.microsoft.com/office/drawing/2014/main" id="{16134C79-4C9A-CADD-C510-51E20BAE8939}"/>
              </a:ext>
            </a:extLst>
          </p:cNvPr>
          <p:cNvSpPr/>
          <p:nvPr userDrawn="1"/>
        </p:nvSpPr>
        <p:spPr>
          <a:xfrm>
            <a:off x="-2" y="0"/>
            <a:ext cx="12192000" cy="6858000"/>
          </a:xfrm>
          <a:prstGeom prst="rect">
            <a:avLst/>
          </a:prstGeom>
          <a:solidFill>
            <a:schemeClr val="bg2">
              <a:alpha val="62864"/>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ubble Background"/>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chemeClr val="tx1"/>
          </a:solidFill>
          <a:ln>
            <a:solidFill>
              <a:schemeClr val="bg2">
                <a:lumMod val="75000"/>
              </a:schemeClr>
            </a:solidFill>
          </a:ln>
          <a:effectLst>
            <a:outerShdw blurRad="50800" dist="25400" dir="5400000" algn="t" rotWithShape="0">
              <a:schemeClr val="bg2">
                <a:lumMod val="75000"/>
                <a:alpha val="80000"/>
              </a:schemeClr>
            </a:outerShdw>
          </a:effectLst>
          <a:extLst>
            <a:ext uri="{91240B29-F687-4f45-9708-019B960494DF}">
              <a14:hiddenLine xmlns="" xmlns:a14="http://schemas.microsoft.com/office/drawing/2010/main" w="9525">
                <a:solidFill>
                  <a:srgbClr val="000000"/>
                </a:solidFill>
                <a:round/>
                <a:headEnd/>
                <a:tailEnd/>
              </a14:hiddenLine>
            </a:ext>
          </a:extLst>
        </p:spPr>
        <p:style>
          <a:lnRef idx="0">
            <a:scrgbClr r="0" g="0" b="0"/>
          </a:lnRef>
          <a:fillRef idx="0">
            <a:scrgbClr r="0" g="0" b="0"/>
          </a:fillRef>
          <a:effectRef idx="0">
            <a:scrgbClr r="0" g="0" b="0"/>
          </a:effectRef>
          <a:fontRef idx="minor">
            <a:schemeClr val="lt1"/>
          </a:fontRef>
        </p:style>
      </p:sp>
      <p:sp>
        <p:nvSpPr>
          <p:cNvPr id="3" name="Content Placeholder 1"/>
          <p:cNvSpPr>
            <a:spLocks noGrp="1"/>
          </p:cNvSpPr>
          <p:nvPr>
            <p:ph sz="half" idx="1"/>
          </p:nvPr>
        </p:nvSpPr>
        <p:spPr>
          <a:xfrm>
            <a:off x="818712" y="2222287"/>
            <a:ext cx="5185873" cy="3638763"/>
          </a:xfrm>
          <a:noFill/>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6187415" y="2222287"/>
            <a:ext cx="5194583" cy="3638764"/>
          </a:xfrm>
          <a:noFill/>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age Title">
            <a:extLst>
              <a:ext uri="{FF2B5EF4-FFF2-40B4-BE49-F238E27FC236}">
                <a16:creationId xmlns:a16="http://schemas.microsoft.com/office/drawing/2014/main" id="{48E12643-3703-B4E3-8AF8-E7370E00D02D}"/>
              </a:ext>
            </a:extLst>
          </p:cNvPr>
          <p:cNvSpPr>
            <a:spLocks noGrp="1"/>
          </p:cNvSpPr>
          <p:nvPr>
            <p:ph type="title" hasCustomPrompt="1"/>
          </p:nvPr>
        </p:nvSpPr>
        <p:spPr>
          <a:xfrm>
            <a:off x="433137" y="479272"/>
            <a:ext cx="11325726" cy="970450"/>
          </a:xfrm>
        </p:spPr>
        <p:txBody>
          <a:bodyPr wrap="none">
            <a:normAutofit/>
          </a:bodyPr>
          <a:lstStyle>
            <a:lvl1pPr>
              <a:defRPr sz="4800">
                <a:solidFill>
                  <a:schemeClr val="accent1">
                    <a:lumMod val="75000"/>
                  </a:schemeClr>
                </a:solidFill>
              </a:defRPr>
            </a:lvl1pPr>
          </a:lstStyle>
          <a:p>
            <a:r>
              <a:rPr lang="en-US" dirty="0"/>
              <a:t>Click To Edit Page Title</a:t>
            </a:r>
          </a:p>
        </p:txBody>
      </p:sp>
    </p:spTree>
    <p:extLst>
      <p:ext uri="{BB962C8B-B14F-4D97-AF65-F5344CB8AC3E}">
        <p14:creationId xmlns:p14="http://schemas.microsoft.com/office/powerpoint/2010/main" val="188148544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KAHC Footer">
            <a:extLst>
              <a:ext uri="{FF2B5EF4-FFF2-40B4-BE49-F238E27FC236}">
                <a16:creationId xmlns:a16="http://schemas.microsoft.com/office/drawing/2014/main" id="{6BA3EB74-CEB4-4123-0AF0-857D86253182}"/>
              </a:ext>
            </a:extLst>
          </p:cNvPr>
          <p:cNvSpPr txBox="1"/>
          <p:nvPr userDrawn="1"/>
        </p:nvSpPr>
        <p:spPr>
          <a:xfrm>
            <a:off x="3048000" y="6158514"/>
            <a:ext cx="6096000" cy="338554"/>
          </a:xfrm>
          <a:prstGeom prst="rect">
            <a:avLst/>
          </a:prstGeom>
          <a:noFill/>
        </p:spPr>
        <p:txBody>
          <a:bodyPr wrap="square">
            <a:spAutoFit/>
          </a:bodyPr>
          <a:lstStyle/>
          <a:p>
            <a:pPr algn="ctr"/>
            <a:r>
              <a:rPr lang="en-US" sz="1600" b="0" i="0" dirty="0">
                <a:solidFill>
                  <a:schemeClr val="bg2">
                    <a:lumMod val="50000"/>
                  </a:schemeClr>
                </a:solidFill>
                <a:latin typeface="Poppins ExtraLight" pitchFamily="2" charset="77"/>
                <a:cs typeface="Poppins ExtraLight" pitchFamily="2" charset="77"/>
              </a:rPr>
              <a:t>2024 Kentucky Affordable Housing Conference</a:t>
            </a:r>
          </a:p>
        </p:txBody>
      </p:sp>
      <p:sp>
        <p:nvSpPr>
          <p:cNvPr id="11" name="Backround Cover">
            <a:extLst>
              <a:ext uri="{FF2B5EF4-FFF2-40B4-BE49-F238E27FC236}">
                <a16:creationId xmlns:a16="http://schemas.microsoft.com/office/drawing/2014/main" id="{F799A1D7-EF3A-FC78-7317-B65FED9367FF}"/>
              </a:ext>
            </a:extLst>
          </p:cNvPr>
          <p:cNvSpPr/>
          <p:nvPr userDrawn="1"/>
        </p:nvSpPr>
        <p:spPr>
          <a:xfrm>
            <a:off x="-2" y="0"/>
            <a:ext cx="12192000" cy="6858000"/>
          </a:xfrm>
          <a:prstGeom prst="rect">
            <a:avLst/>
          </a:prstGeom>
          <a:solidFill>
            <a:schemeClr val="bg2">
              <a:alpha val="62864"/>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ubble Background"/>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chemeClr val="tx1"/>
          </a:solidFill>
          <a:ln>
            <a:solidFill>
              <a:schemeClr val="bg2">
                <a:lumMod val="75000"/>
              </a:schemeClr>
            </a:solidFill>
          </a:ln>
          <a:effectLst>
            <a:outerShdw blurRad="50800" dist="25400" dir="5400000" algn="t" rotWithShape="0">
              <a:schemeClr val="bg2">
                <a:lumMod val="75000"/>
                <a:alpha val="80000"/>
              </a:schemeClr>
            </a:outerShdw>
          </a:effectLst>
          <a:extLst>
            <a:ext uri="{91240B29-F687-4f45-9708-019B960494DF}">
              <a14:hiddenLine xmlns="" xmlns:a14="http://schemas.microsoft.com/office/drawing/2010/main" w="9525">
                <a:solidFill>
                  <a:srgbClr val="000000"/>
                </a:solidFill>
                <a:round/>
                <a:headEnd/>
                <a:tailEnd/>
              </a14:hiddenLine>
            </a:ext>
          </a:extLst>
        </p:spPr>
        <p:style>
          <a:lnRef idx="0">
            <a:scrgbClr r="0" g="0" b="0"/>
          </a:lnRef>
          <a:fillRef idx="0">
            <a:scrgbClr r="0" g="0" b="0"/>
          </a:fillRef>
          <a:effectRef idx="0">
            <a:scrgbClr r="0" g="0" b="0"/>
          </a:effectRef>
          <a:fontRef idx="minor">
            <a:schemeClr val="lt1"/>
          </a:fontRef>
        </p:style>
      </p:sp>
      <p:sp>
        <p:nvSpPr>
          <p:cNvPr id="3" name="Text Placeholder 1"/>
          <p:cNvSpPr>
            <a:spLocks noGrp="1"/>
          </p:cNvSpPr>
          <p:nvPr>
            <p:ph type="body" idx="1" hasCustomPrompt="1"/>
          </p:nvPr>
        </p:nvSpPr>
        <p:spPr>
          <a:xfrm>
            <a:off x="814728" y="2174875"/>
            <a:ext cx="5189857" cy="576262"/>
          </a:xfrm>
          <a:noFill/>
        </p:spPr>
        <p:txBody>
          <a:bodyPr anchor="ctr">
            <a:noAutofit/>
          </a:bodyPr>
          <a:lstStyle>
            <a:lvl1pPr marL="0" indent="0" algn="ctr">
              <a:buNone/>
              <a:defRPr sz="2000" b="1" u="none">
                <a:solidFill>
                  <a:schemeClr val="bg1"/>
                </a:solidFill>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814729" y="2751138"/>
            <a:ext cx="5189856" cy="3109913"/>
          </a:xfrm>
          <a:noFill/>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type="body" sz="quarter" idx="3" hasCustomPrompt="1"/>
          </p:nvPr>
        </p:nvSpPr>
        <p:spPr>
          <a:xfrm>
            <a:off x="6187415" y="2174875"/>
            <a:ext cx="5194583" cy="576262"/>
          </a:xfrm>
          <a:noFill/>
        </p:spPr>
        <p:txBody>
          <a:bodyPr anchor="ctr">
            <a:noAutofit/>
          </a:bodyPr>
          <a:lstStyle>
            <a:lvl1pPr marL="0" indent="0" algn="ctr">
              <a:buNone/>
              <a:defRPr sz="2000" b="1" u="none">
                <a:solidFill>
                  <a:schemeClr val="bg1"/>
                </a:solidFill>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6187415" y="2751138"/>
            <a:ext cx="5194583" cy="3109913"/>
          </a:xfrm>
          <a:noFill/>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age Title">
            <a:extLst>
              <a:ext uri="{FF2B5EF4-FFF2-40B4-BE49-F238E27FC236}">
                <a16:creationId xmlns:a16="http://schemas.microsoft.com/office/drawing/2014/main" id="{7886D4B4-9232-2051-F20E-27BD3F738368}"/>
              </a:ext>
            </a:extLst>
          </p:cNvPr>
          <p:cNvSpPr>
            <a:spLocks noGrp="1"/>
          </p:cNvSpPr>
          <p:nvPr>
            <p:ph type="title" hasCustomPrompt="1"/>
          </p:nvPr>
        </p:nvSpPr>
        <p:spPr>
          <a:xfrm>
            <a:off x="433137" y="479272"/>
            <a:ext cx="11325726" cy="970450"/>
          </a:xfrm>
        </p:spPr>
        <p:txBody>
          <a:bodyPr wrap="none">
            <a:normAutofit/>
          </a:bodyPr>
          <a:lstStyle>
            <a:lvl1pPr>
              <a:defRPr sz="4800">
                <a:solidFill>
                  <a:schemeClr val="accent1">
                    <a:lumMod val="75000"/>
                  </a:schemeClr>
                </a:solidFill>
              </a:defRPr>
            </a:lvl1pPr>
          </a:lstStyle>
          <a:p>
            <a:r>
              <a:rPr lang="en-US" dirty="0"/>
              <a:t>Click To Edit Page Title</a:t>
            </a:r>
          </a:p>
        </p:txBody>
      </p:sp>
    </p:spTree>
    <p:extLst>
      <p:ext uri="{BB962C8B-B14F-4D97-AF65-F5344CB8AC3E}">
        <p14:creationId xmlns:p14="http://schemas.microsoft.com/office/powerpoint/2010/main" val="43311049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KAHC Footer">
            <a:extLst>
              <a:ext uri="{FF2B5EF4-FFF2-40B4-BE49-F238E27FC236}">
                <a16:creationId xmlns:a16="http://schemas.microsoft.com/office/drawing/2014/main" id="{FD5DC10D-DC2A-4CF9-1B94-573E44D4E8F1}"/>
              </a:ext>
            </a:extLst>
          </p:cNvPr>
          <p:cNvSpPr txBox="1"/>
          <p:nvPr userDrawn="1"/>
        </p:nvSpPr>
        <p:spPr>
          <a:xfrm>
            <a:off x="3048000" y="6158514"/>
            <a:ext cx="6096000" cy="338554"/>
          </a:xfrm>
          <a:prstGeom prst="rect">
            <a:avLst/>
          </a:prstGeom>
          <a:noFill/>
        </p:spPr>
        <p:txBody>
          <a:bodyPr wrap="square">
            <a:spAutoFit/>
          </a:bodyPr>
          <a:lstStyle/>
          <a:p>
            <a:pPr algn="ctr"/>
            <a:r>
              <a:rPr lang="en-US" sz="1600" b="0" i="0" dirty="0">
                <a:solidFill>
                  <a:schemeClr val="bg2">
                    <a:lumMod val="50000"/>
                  </a:schemeClr>
                </a:solidFill>
                <a:latin typeface="Poppins ExtraLight" pitchFamily="2" charset="77"/>
                <a:cs typeface="Poppins ExtraLight" pitchFamily="2" charset="77"/>
              </a:rPr>
              <a:t>2024 Kentucky Affordable Housing Conference</a:t>
            </a:r>
          </a:p>
        </p:txBody>
      </p:sp>
      <p:sp>
        <p:nvSpPr>
          <p:cNvPr id="7" name="Backround Cover">
            <a:extLst>
              <a:ext uri="{FF2B5EF4-FFF2-40B4-BE49-F238E27FC236}">
                <a16:creationId xmlns:a16="http://schemas.microsoft.com/office/drawing/2014/main" id="{AE77EDD3-4314-9032-AB0E-34B8C0A29527}"/>
              </a:ext>
            </a:extLst>
          </p:cNvPr>
          <p:cNvSpPr/>
          <p:nvPr userDrawn="1"/>
        </p:nvSpPr>
        <p:spPr>
          <a:xfrm>
            <a:off x="-2" y="0"/>
            <a:ext cx="12192000" cy="6858000"/>
          </a:xfrm>
          <a:prstGeom prst="rect">
            <a:avLst/>
          </a:prstGeom>
          <a:solidFill>
            <a:schemeClr val="bg2">
              <a:alpha val="62864"/>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ubble Background"/>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chemeClr val="tx1"/>
          </a:solidFill>
          <a:ln>
            <a:noFill/>
          </a:ln>
          <a:effectLst>
            <a:outerShdw blurRad="50800" dist="25400" dir="5400000" algn="t" rotWithShape="0">
              <a:schemeClr val="bg2">
                <a:lumMod val="75000"/>
                <a:alpha val="80000"/>
              </a:schemeClr>
            </a:outerShdw>
          </a:effectLst>
          <a:extLst>
            <a:ext uri="{91240B29-F687-4f45-9708-019B960494DF}">
              <a14:hiddenLine xmlns="" xmlns:a14="http://schemas.microsoft.com/office/drawing/2010/main" w="9525">
                <a:solidFill>
                  <a:srgbClr val="000000"/>
                </a:solidFill>
                <a:round/>
                <a:headEnd/>
                <a:tailEnd/>
              </a14:hiddenLine>
            </a:ext>
          </a:extLst>
        </p:spPr>
        <p:style>
          <a:lnRef idx="0">
            <a:scrgbClr r="0" g="0" b="0"/>
          </a:lnRef>
          <a:fillRef idx="0">
            <a:scrgbClr r="0" g="0" b="0"/>
          </a:fillRef>
          <a:effectRef idx="0">
            <a:scrgbClr r="0" g="0" b="0"/>
          </a:effectRef>
          <a:fontRef idx="minor">
            <a:schemeClr val="lt1"/>
          </a:fontRef>
        </p:style>
        <p:txBody>
          <a:bodyPr/>
          <a:lstStyle/>
          <a:p>
            <a:endParaRPr lang="en-US" dirty="0"/>
          </a:p>
        </p:txBody>
      </p:sp>
      <p:sp>
        <p:nvSpPr>
          <p:cNvPr id="9" name="Page Title">
            <a:extLst>
              <a:ext uri="{FF2B5EF4-FFF2-40B4-BE49-F238E27FC236}">
                <a16:creationId xmlns:a16="http://schemas.microsoft.com/office/drawing/2014/main" id="{B65DB8A3-A68C-7F5A-27D5-3C974198211D}"/>
              </a:ext>
            </a:extLst>
          </p:cNvPr>
          <p:cNvSpPr>
            <a:spLocks noGrp="1"/>
          </p:cNvSpPr>
          <p:nvPr>
            <p:ph type="title" hasCustomPrompt="1"/>
          </p:nvPr>
        </p:nvSpPr>
        <p:spPr>
          <a:xfrm>
            <a:off x="433137" y="479272"/>
            <a:ext cx="11325726" cy="970450"/>
          </a:xfrm>
        </p:spPr>
        <p:txBody>
          <a:bodyPr wrap="none">
            <a:normAutofit/>
          </a:bodyPr>
          <a:lstStyle>
            <a:lvl1pPr>
              <a:defRPr sz="4800">
                <a:solidFill>
                  <a:schemeClr val="accent1">
                    <a:lumMod val="75000"/>
                  </a:schemeClr>
                </a:solidFill>
              </a:defRPr>
            </a:lvl1pPr>
          </a:lstStyle>
          <a:p>
            <a:r>
              <a:rPr lang="en-US" dirty="0"/>
              <a:t>Click To Edit Page Title</a:t>
            </a:r>
          </a:p>
        </p:txBody>
      </p:sp>
    </p:spTree>
    <p:extLst>
      <p:ext uri="{BB962C8B-B14F-4D97-AF65-F5344CB8AC3E}">
        <p14:creationId xmlns:p14="http://schemas.microsoft.com/office/powerpoint/2010/main" val="3153955317"/>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Backround Cover">
            <a:extLst>
              <a:ext uri="{FF2B5EF4-FFF2-40B4-BE49-F238E27FC236}">
                <a16:creationId xmlns:a16="http://schemas.microsoft.com/office/drawing/2014/main" id="{EEFAE22A-CD50-D513-1821-87C1FF3D0C3A}"/>
              </a:ext>
            </a:extLst>
          </p:cNvPr>
          <p:cNvSpPr/>
          <p:nvPr userDrawn="1"/>
        </p:nvSpPr>
        <p:spPr>
          <a:xfrm>
            <a:off x="-2" y="0"/>
            <a:ext cx="12192000" cy="6858000"/>
          </a:xfrm>
          <a:prstGeom prst="rect">
            <a:avLst/>
          </a:prstGeom>
          <a:solidFill>
            <a:schemeClr val="bg2">
              <a:alpha val="62864"/>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KAHC Footer">
            <a:extLst>
              <a:ext uri="{FF2B5EF4-FFF2-40B4-BE49-F238E27FC236}">
                <a16:creationId xmlns:a16="http://schemas.microsoft.com/office/drawing/2014/main" id="{08721CD1-8048-0CC4-0D16-4A65A51616C5}"/>
              </a:ext>
            </a:extLst>
          </p:cNvPr>
          <p:cNvSpPr txBox="1"/>
          <p:nvPr userDrawn="1"/>
        </p:nvSpPr>
        <p:spPr>
          <a:xfrm>
            <a:off x="3048000" y="6158514"/>
            <a:ext cx="6096000" cy="338554"/>
          </a:xfrm>
          <a:prstGeom prst="rect">
            <a:avLst/>
          </a:prstGeom>
          <a:noFill/>
        </p:spPr>
        <p:txBody>
          <a:bodyPr wrap="square">
            <a:spAutoFit/>
          </a:bodyPr>
          <a:lstStyle/>
          <a:p>
            <a:pPr algn="ctr"/>
            <a:r>
              <a:rPr lang="en-US" sz="1600" b="0" i="0" dirty="0">
                <a:solidFill>
                  <a:schemeClr val="bg2">
                    <a:lumMod val="50000"/>
                  </a:schemeClr>
                </a:solidFill>
                <a:latin typeface="Poppins ExtraLight" pitchFamily="2" charset="77"/>
                <a:cs typeface="Poppins ExtraLight" pitchFamily="2" charset="77"/>
              </a:rPr>
              <a:t>2024 Kentucky Affordable Housing Conference</a:t>
            </a:r>
          </a:p>
        </p:txBody>
      </p:sp>
    </p:spTree>
    <p:extLst>
      <p:ext uri="{BB962C8B-B14F-4D97-AF65-F5344CB8AC3E}">
        <p14:creationId xmlns:p14="http://schemas.microsoft.com/office/powerpoint/2010/main" val="349324440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Backround Cover">
            <a:extLst>
              <a:ext uri="{FF2B5EF4-FFF2-40B4-BE49-F238E27FC236}">
                <a16:creationId xmlns:a16="http://schemas.microsoft.com/office/drawing/2014/main" id="{7484C693-5EC0-6409-B3C6-252946E60BDC}"/>
              </a:ext>
            </a:extLst>
          </p:cNvPr>
          <p:cNvSpPr/>
          <p:nvPr userDrawn="1"/>
        </p:nvSpPr>
        <p:spPr>
          <a:xfrm>
            <a:off x="-2" y="0"/>
            <a:ext cx="12192000" cy="6858000"/>
          </a:xfrm>
          <a:prstGeom prst="rect">
            <a:avLst/>
          </a:prstGeom>
          <a:solidFill>
            <a:schemeClr val="bg2">
              <a:alpha val="62864"/>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ubble Background"/>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chemeClr val="tx1"/>
          </a:solidFill>
          <a:ln>
            <a:solidFill>
              <a:schemeClr val="bg2">
                <a:lumMod val="75000"/>
              </a:schemeClr>
            </a:solidFill>
          </a:ln>
          <a:effectLst>
            <a:outerShdw blurRad="50800" dist="25400" dir="5400000" algn="t" rotWithShape="0">
              <a:schemeClr val="bg2">
                <a:lumMod val="75000"/>
                <a:alpha val="80000"/>
              </a:schemeClr>
            </a:outerShdw>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Page Title"/>
          <p:cNvSpPr>
            <a:spLocks noGrp="1"/>
          </p:cNvSpPr>
          <p:nvPr>
            <p:ph type="title" hasCustomPrompt="1"/>
          </p:nvPr>
        </p:nvSpPr>
        <p:spPr>
          <a:xfrm>
            <a:off x="1073151" y="446088"/>
            <a:ext cx="3547533" cy="1618396"/>
          </a:xfrm>
        </p:spPr>
        <p:txBody>
          <a:bodyPr anchor="ctr"/>
          <a:lstStyle>
            <a:lvl1pPr algn="l">
              <a:defRPr sz="2000" b="1"/>
            </a:lvl1pPr>
          </a:lstStyle>
          <a:p>
            <a:r>
              <a:rPr lang="en-US" dirty="0"/>
              <a:t>Click To Edit Master Title Style</a:t>
            </a:r>
          </a:p>
        </p:txBody>
      </p:sp>
      <p:sp>
        <p:nvSpPr>
          <p:cNvPr id="3" name="Content Placeholder"/>
          <p:cNvSpPr>
            <a:spLocks noGrp="1"/>
          </p:cNvSpPr>
          <p:nvPr>
            <p:ph idx="1"/>
          </p:nvPr>
        </p:nvSpPr>
        <p:spPr>
          <a:xfrm>
            <a:off x="4855633" y="446088"/>
            <a:ext cx="6252633" cy="5414963"/>
          </a:xfrm>
          <a:noFill/>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p:cNvSpPr>
            <a:spLocks noGrp="1"/>
          </p:cNvSpPr>
          <p:nvPr>
            <p:ph type="body" sz="half" idx="2" hasCustomPrompt="1"/>
          </p:nvPr>
        </p:nvSpPr>
        <p:spPr>
          <a:xfrm>
            <a:off x="1073151" y="2260738"/>
            <a:ext cx="3547533" cy="3600311"/>
          </a:xfrm>
          <a:noFill/>
        </p:spPr>
        <p:txBody>
          <a:bodyPr>
            <a:normAutofit/>
          </a:bodyPr>
          <a:lstStyle>
            <a:lvl1pPr marL="0" indent="0">
              <a:buNone/>
              <a:defRPr sz="1400" b="1">
                <a:solidFill>
                  <a:schemeClr val="tx1"/>
                </a:solidFill>
                <a:latin typeface="Poppins" pitchFamily="2" charset="77"/>
                <a:cs typeface="Poppins" pitchFamily="2" charset="77"/>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KAHC Footer">
            <a:extLst>
              <a:ext uri="{FF2B5EF4-FFF2-40B4-BE49-F238E27FC236}">
                <a16:creationId xmlns:a16="http://schemas.microsoft.com/office/drawing/2014/main" id="{5EEE05D0-E7E4-965E-30BA-7FAF39AF7875}"/>
              </a:ext>
            </a:extLst>
          </p:cNvPr>
          <p:cNvSpPr txBox="1"/>
          <p:nvPr userDrawn="1"/>
        </p:nvSpPr>
        <p:spPr>
          <a:xfrm>
            <a:off x="3048000" y="6158514"/>
            <a:ext cx="6096000" cy="338554"/>
          </a:xfrm>
          <a:prstGeom prst="rect">
            <a:avLst/>
          </a:prstGeom>
          <a:noFill/>
        </p:spPr>
        <p:txBody>
          <a:bodyPr wrap="square">
            <a:spAutoFit/>
          </a:bodyPr>
          <a:lstStyle/>
          <a:p>
            <a:pPr algn="ctr"/>
            <a:r>
              <a:rPr lang="en-US" sz="1600" b="0" i="0" dirty="0">
                <a:solidFill>
                  <a:schemeClr val="bg2">
                    <a:lumMod val="50000"/>
                  </a:schemeClr>
                </a:solidFill>
                <a:latin typeface="Poppins ExtraLight" pitchFamily="2" charset="77"/>
                <a:cs typeface="Poppins ExtraLight" pitchFamily="2" charset="77"/>
              </a:rPr>
              <a:t>2024 Kentucky Affordable Housing Conference</a:t>
            </a:r>
          </a:p>
        </p:txBody>
      </p:sp>
    </p:spTree>
    <p:extLst>
      <p:ext uri="{BB962C8B-B14F-4D97-AF65-F5344CB8AC3E}">
        <p14:creationId xmlns:p14="http://schemas.microsoft.com/office/powerpoint/2010/main" val="2314971143"/>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Backround Cover">
            <a:extLst>
              <a:ext uri="{FF2B5EF4-FFF2-40B4-BE49-F238E27FC236}">
                <a16:creationId xmlns:a16="http://schemas.microsoft.com/office/drawing/2014/main" id="{293DB92F-28A1-9E33-FE2C-357345B872A0}"/>
              </a:ext>
            </a:extLst>
          </p:cNvPr>
          <p:cNvSpPr/>
          <p:nvPr userDrawn="1"/>
        </p:nvSpPr>
        <p:spPr>
          <a:xfrm>
            <a:off x="-2" y="0"/>
            <a:ext cx="12192000" cy="6858000"/>
          </a:xfrm>
          <a:prstGeom prst="rect">
            <a:avLst/>
          </a:prstGeom>
          <a:solidFill>
            <a:schemeClr val="bg2">
              <a:alpha val="62864"/>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Title"/>
          <p:cNvSpPr>
            <a:spLocks noGrp="1"/>
          </p:cNvSpPr>
          <p:nvPr>
            <p:ph type="title" hasCustomPrompt="1"/>
          </p:nvPr>
        </p:nvSpPr>
        <p:spPr>
          <a:xfrm>
            <a:off x="814728" y="727522"/>
            <a:ext cx="4852988" cy="1617163"/>
          </a:xfrm>
        </p:spPr>
        <p:txBody>
          <a:bodyPr anchor="b">
            <a:normAutofit/>
          </a:bodyPr>
          <a:lstStyle>
            <a:lvl1pPr algn="l">
              <a:defRPr sz="2400" b="1"/>
            </a:lvl1pPr>
          </a:lstStyle>
          <a:p>
            <a:r>
              <a:rPr lang="en-US" dirty="0"/>
              <a:t>Click To Edit Master Title Style</a:t>
            </a:r>
          </a:p>
        </p:txBody>
      </p:sp>
      <p:sp>
        <p:nvSpPr>
          <p:cNvPr id="9" name="Picture Placeholder"/>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solidFill>
            <a:schemeClr val="tx1"/>
          </a:solidFill>
          <a:ln w="9525">
            <a:solidFill>
              <a:schemeClr val="bg2">
                <a:lumMod val="75000"/>
              </a:schemeClr>
            </a:solidFill>
            <a:round/>
            <a:headEnd/>
            <a:tailEnd/>
          </a:ln>
          <a:effectLst>
            <a:outerShdw blurRad="50800" dist="25400" dir="5400000" algn="t" rotWithShape="0">
              <a:schemeClr val="bg2">
                <a:lumMod val="75000"/>
                <a:alpha val="80000"/>
              </a:schemeClr>
            </a:outerShdw>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p:cNvSpPr>
            <a:spLocks noGrp="1"/>
          </p:cNvSpPr>
          <p:nvPr>
            <p:ph type="body" sz="half" idx="2"/>
          </p:nvPr>
        </p:nvSpPr>
        <p:spPr>
          <a:xfrm>
            <a:off x="814728" y="2344684"/>
            <a:ext cx="4852988" cy="3785794"/>
          </a:xfrm>
          <a:noFill/>
        </p:spPr>
        <p:txBody>
          <a:bodyPr anchor="t">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8138653"/>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5" name="Backround Cover">
            <a:extLst>
              <a:ext uri="{FF2B5EF4-FFF2-40B4-BE49-F238E27FC236}">
                <a16:creationId xmlns:a16="http://schemas.microsoft.com/office/drawing/2014/main" id="{F0904891-45DC-4A19-1C5A-FD3F788CAB7F}"/>
              </a:ext>
            </a:extLst>
          </p:cNvPr>
          <p:cNvSpPr/>
          <p:nvPr userDrawn="1"/>
        </p:nvSpPr>
        <p:spPr>
          <a:xfrm>
            <a:off x="-2" y="0"/>
            <a:ext cx="12192000" cy="6858000"/>
          </a:xfrm>
          <a:prstGeom prst="rect">
            <a:avLst/>
          </a:prstGeom>
          <a:solidFill>
            <a:schemeClr val="bg2">
              <a:alpha val="62864"/>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Title"/>
          <p:cNvSpPr>
            <a:spLocks noGrp="1"/>
          </p:cNvSpPr>
          <p:nvPr>
            <p:ph type="title" hasCustomPrompt="1"/>
          </p:nvPr>
        </p:nvSpPr>
        <p:spPr>
          <a:xfrm>
            <a:off x="810000" y="5041230"/>
            <a:ext cx="10561418" cy="566738"/>
          </a:xfrm>
        </p:spPr>
        <p:txBody>
          <a:bodyPr wrap="none" anchor="b">
            <a:normAutofit/>
          </a:bodyPr>
          <a:lstStyle>
            <a:lvl1pPr algn="l">
              <a:defRPr sz="2400" b="1"/>
            </a:lvl1pPr>
          </a:lstStyle>
          <a:p>
            <a:r>
              <a:rPr lang="en-US" dirty="0"/>
              <a:t>Click To Edit Master Title Style</a:t>
            </a:r>
          </a:p>
        </p:txBody>
      </p:sp>
      <p:sp>
        <p:nvSpPr>
          <p:cNvPr id="15" name="Picture Placeholder"/>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solidFill>
            <a:schemeClr val="tx1"/>
          </a:solidFill>
          <a:ln>
            <a:solidFill>
              <a:schemeClr val="bg2">
                <a:lumMod val="75000"/>
              </a:schemeClr>
            </a:solidFill>
          </a:ln>
          <a:effectLst>
            <a:outerShdw blurRad="50800" dist="25400" dir="5400000" algn="t" rotWithShape="0">
              <a:schemeClr val="bg2">
                <a:lumMod val="75000"/>
                <a:alpha val="80000"/>
              </a:schemeClr>
            </a:outerShdw>
          </a:effectLst>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p:cNvSpPr>
            <a:spLocks noGrp="1"/>
          </p:cNvSpPr>
          <p:nvPr>
            <p:ph type="body" sz="half" idx="2"/>
          </p:nvPr>
        </p:nvSpPr>
        <p:spPr>
          <a:xfrm>
            <a:off x="810000" y="5607968"/>
            <a:ext cx="10561418" cy="744706"/>
          </a:xfrm>
          <a:noFill/>
        </p:spPr>
        <p:txBody>
          <a:bodyPr>
            <a:no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KAHC - Square Logo">
            <a:extLst>
              <a:ext uri="{FF2B5EF4-FFF2-40B4-BE49-F238E27FC236}">
                <a16:creationId xmlns:a16="http://schemas.microsoft.com/office/drawing/2014/main" id="{6C9181F2-E3D3-C076-9AAE-710233DE241A}"/>
              </a:ext>
            </a:extLst>
          </p:cNvPr>
          <p:cNvPicPr>
            <a:picLocks noChangeAspect="1"/>
          </p:cNvPicPr>
          <p:nvPr userDrawn="1"/>
        </p:nvPicPr>
        <p:blipFill rotWithShape="1">
          <a:blip r:embed="rId2">
            <a:alphaModFix amt="30000"/>
          </a:blip>
          <a:srcRect l="1579" t="8784" r="78308" b="8039"/>
          <a:stretch/>
        </p:blipFill>
        <p:spPr>
          <a:xfrm>
            <a:off x="10919127" y="0"/>
            <a:ext cx="1272873" cy="1754662"/>
          </a:xfrm>
          <a:prstGeom prst="rect">
            <a:avLst/>
          </a:prstGeom>
          <a:effectLst>
            <a:glow rad="76200">
              <a:schemeClr val="tx1">
                <a:alpha val="10137"/>
              </a:schemeClr>
            </a:glow>
          </a:effectLst>
        </p:spPr>
      </p:pic>
    </p:spTree>
    <p:extLst>
      <p:ext uri="{BB962C8B-B14F-4D97-AF65-F5344CB8AC3E}">
        <p14:creationId xmlns:p14="http://schemas.microsoft.com/office/powerpoint/2010/main" val="1209142962"/>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4" name="KAHC Footer">
            <a:extLst>
              <a:ext uri="{FF2B5EF4-FFF2-40B4-BE49-F238E27FC236}">
                <a16:creationId xmlns:a16="http://schemas.microsoft.com/office/drawing/2014/main" id="{908D58C6-7DF9-70D7-FC1F-D26F36912229}"/>
              </a:ext>
            </a:extLst>
          </p:cNvPr>
          <p:cNvSpPr txBox="1"/>
          <p:nvPr userDrawn="1"/>
        </p:nvSpPr>
        <p:spPr>
          <a:xfrm>
            <a:off x="3048000" y="6110388"/>
            <a:ext cx="6096000" cy="338554"/>
          </a:xfrm>
          <a:prstGeom prst="rect">
            <a:avLst/>
          </a:prstGeom>
          <a:noFill/>
        </p:spPr>
        <p:txBody>
          <a:bodyPr wrap="square">
            <a:spAutoFit/>
          </a:bodyPr>
          <a:lstStyle/>
          <a:p>
            <a:pPr algn="ctr"/>
            <a:r>
              <a:rPr lang="en-US" sz="1600" b="0" i="0" dirty="0">
                <a:solidFill>
                  <a:schemeClr val="bg2">
                    <a:lumMod val="50000"/>
                  </a:schemeClr>
                </a:solidFill>
                <a:latin typeface="Poppins ExtraLight" pitchFamily="2" charset="77"/>
                <a:cs typeface="Poppins ExtraLight" pitchFamily="2" charset="77"/>
              </a:rPr>
              <a:t>2024 Kentucky Affordable Housing Conference</a:t>
            </a:r>
          </a:p>
        </p:txBody>
      </p:sp>
      <p:sp>
        <p:nvSpPr>
          <p:cNvPr id="8" name="Text Bubble Background"/>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chemeClr val="tx1"/>
          </a:solidFill>
          <a:ln>
            <a:solidFill>
              <a:schemeClr val="bg2">
                <a:lumMod val="75000"/>
              </a:schemeClr>
            </a:solidFill>
          </a:ln>
          <a:effectLst>
            <a:outerShdw blurRad="50800" dist="25400" dir="5400000" algn="t" rotWithShape="0">
              <a:schemeClr val="bg2">
                <a:lumMod val="75000"/>
                <a:alpha val="80000"/>
              </a:schemeClr>
            </a:outerShdw>
          </a:effectLst>
        </p:spPr>
        <p:style>
          <a:lnRef idx="1">
            <a:schemeClr val="accent1"/>
          </a:lnRef>
          <a:fillRef idx="3">
            <a:schemeClr val="accent1"/>
          </a:fillRef>
          <a:effectRef idx="2">
            <a:schemeClr val="accent1"/>
          </a:effectRef>
          <a:fontRef idx="minor">
            <a:schemeClr val="lt1"/>
          </a:fontRef>
        </p:style>
      </p:sp>
      <p:sp>
        <p:nvSpPr>
          <p:cNvPr id="2" name="Page Title"/>
          <p:cNvSpPr>
            <a:spLocks noGrp="1"/>
          </p:cNvSpPr>
          <p:nvPr>
            <p:ph type="title" hasCustomPrompt="1"/>
          </p:nvPr>
        </p:nvSpPr>
        <p:spPr>
          <a:xfrm>
            <a:off x="850985" y="1238502"/>
            <a:ext cx="5893840" cy="2645912"/>
          </a:xfrm>
        </p:spPr>
        <p:txBody>
          <a:bodyPr wrap="square" anchor="b"/>
          <a:lstStyle>
            <a:lvl1pPr algn="l">
              <a:defRPr sz="4200" b="1" cap="none"/>
            </a:lvl1pPr>
          </a:lstStyle>
          <a:p>
            <a:r>
              <a:rPr lang="en-US" dirty="0"/>
              <a:t>Click to Edit Master title style</a:t>
            </a:r>
          </a:p>
        </p:txBody>
      </p:sp>
      <p:sp>
        <p:nvSpPr>
          <p:cNvPr id="3" name="Text Placeholder 1"/>
          <p:cNvSpPr>
            <a:spLocks noGrp="1"/>
          </p:cNvSpPr>
          <p:nvPr>
            <p:ph type="body" idx="1" hasCustomPrompt="1"/>
          </p:nvPr>
        </p:nvSpPr>
        <p:spPr>
          <a:xfrm>
            <a:off x="853190" y="4443680"/>
            <a:ext cx="5891636" cy="713241"/>
          </a:xfrm>
          <a:noFill/>
        </p:spPr>
        <p:txBody>
          <a:bodyPr wrap="none" anchor="t">
            <a:normAutofit/>
          </a:bodyPr>
          <a:lstStyle>
            <a:lvl1pPr marL="0" indent="0" algn="l">
              <a:buNone/>
              <a:defRPr sz="2000" b="1" i="0">
                <a:solidFill>
                  <a:schemeClr val="tx1"/>
                </a:solidFill>
                <a:latin typeface="Poppins" pitchFamily="2" charset="77"/>
                <a:cs typeface="Poppins" pitchFamily="2" charset="77"/>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Text Placeholder 2"/>
          <p:cNvSpPr>
            <a:spLocks noGrp="1"/>
          </p:cNvSpPr>
          <p:nvPr>
            <p:ph type="body" sz="quarter" idx="16"/>
          </p:nvPr>
        </p:nvSpPr>
        <p:spPr>
          <a:xfrm>
            <a:off x="7574642" y="1081456"/>
            <a:ext cx="3810001" cy="4075465"/>
          </a:xfrm>
          <a:noFill/>
        </p:spPr>
        <p:txBody>
          <a:bodyPr anchor="t">
            <a:normAutofit/>
          </a:bodyPr>
          <a:lstStyle>
            <a:lvl1pPr marL="0" indent="0">
              <a:buFontTx/>
              <a:buNone/>
              <a:defRPr sz="2000"/>
            </a:lvl1pPr>
          </a:lstStyle>
          <a:p>
            <a:pPr lvl="0"/>
            <a:r>
              <a:rPr lang="en-US"/>
              <a:t>Click to edit Master text styles</a:t>
            </a:r>
          </a:p>
        </p:txBody>
      </p:sp>
    </p:spTree>
    <p:extLst>
      <p:ext uri="{BB962C8B-B14F-4D97-AF65-F5344CB8AC3E}">
        <p14:creationId xmlns:p14="http://schemas.microsoft.com/office/powerpoint/2010/main" val="237306025"/>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KAHC Footer">
            <a:extLst>
              <a:ext uri="{FF2B5EF4-FFF2-40B4-BE49-F238E27FC236}">
                <a16:creationId xmlns:a16="http://schemas.microsoft.com/office/drawing/2014/main" id="{2FEFBA4A-1E7E-FFF4-7372-448812E7D5E2}"/>
              </a:ext>
            </a:extLst>
          </p:cNvPr>
          <p:cNvSpPr txBox="1"/>
          <p:nvPr userDrawn="1"/>
        </p:nvSpPr>
        <p:spPr>
          <a:xfrm>
            <a:off x="3048000" y="6110388"/>
            <a:ext cx="6096000" cy="338554"/>
          </a:xfrm>
          <a:prstGeom prst="rect">
            <a:avLst/>
          </a:prstGeom>
          <a:noFill/>
        </p:spPr>
        <p:txBody>
          <a:bodyPr wrap="square">
            <a:spAutoFit/>
          </a:bodyPr>
          <a:lstStyle/>
          <a:p>
            <a:pPr algn="ctr"/>
            <a:r>
              <a:rPr lang="en-US" sz="1600" b="0" i="0" dirty="0">
                <a:solidFill>
                  <a:schemeClr val="bg2">
                    <a:lumMod val="50000"/>
                  </a:schemeClr>
                </a:solidFill>
                <a:latin typeface="Poppins ExtraLight" pitchFamily="2" charset="77"/>
                <a:cs typeface="Poppins ExtraLight" pitchFamily="2" charset="77"/>
              </a:rPr>
              <a:t>2024 Kentucky Affordable Housing Conference</a:t>
            </a:r>
          </a:p>
        </p:txBody>
      </p:sp>
      <p:sp>
        <p:nvSpPr>
          <p:cNvPr id="8" name="Hashtag">
            <a:extLst>
              <a:ext uri="{FF2B5EF4-FFF2-40B4-BE49-F238E27FC236}">
                <a16:creationId xmlns:a16="http://schemas.microsoft.com/office/drawing/2014/main" id="{62B66903-70E7-EDC3-3E0A-543AB802BD24}"/>
              </a:ext>
            </a:extLst>
          </p:cNvPr>
          <p:cNvSpPr txBox="1"/>
          <p:nvPr userDrawn="1"/>
        </p:nvSpPr>
        <p:spPr>
          <a:xfrm>
            <a:off x="9825331" y="6096959"/>
            <a:ext cx="1995366" cy="461665"/>
          </a:xfrm>
          <a:prstGeom prst="rect">
            <a:avLst/>
          </a:prstGeom>
          <a:noFill/>
        </p:spPr>
        <p:txBody>
          <a:bodyPr wrap="square" anchor="ctr">
            <a:spAutoFit/>
          </a:bodyPr>
          <a:lstStyle/>
          <a:p>
            <a:pPr algn="ctr"/>
            <a:r>
              <a:rPr lang="en-US" sz="2400" b="0" i="0" dirty="0">
                <a:latin typeface="Poppins ExtraLight" pitchFamily="2" charset="77"/>
                <a:cs typeface="Poppins ExtraLight" pitchFamily="2" charset="77"/>
              </a:rPr>
              <a:t>#KAHC24</a:t>
            </a:r>
          </a:p>
        </p:txBody>
      </p:sp>
      <p:pic>
        <p:nvPicPr>
          <p:cNvPr id="7" name="KAHC - Square Logo">
            <a:extLst>
              <a:ext uri="{FF2B5EF4-FFF2-40B4-BE49-F238E27FC236}">
                <a16:creationId xmlns:a16="http://schemas.microsoft.com/office/drawing/2014/main" id="{2D0523D3-538B-5352-F638-6F2CC8D1F14E}"/>
              </a:ext>
            </a:extLst>
          </p:cNvPr>
          <p:cNvPicPr>
            <a:picLocks noChangeAspect="1"/>
          </p:cNvPicPr>
          <p:nvPr userDrawn="1"/>
        </p:nvPicPr>
        <p:blipFill rotWithShape="1">
          <a:blip r:embed="rId2"/>
          <a:srcRect l="1579" t="8784" r="78308" b="8039"/>
          <a:stretch/>
        </p:blipFill>
        <p:spPr>
          <a:xfrm>
            <a:off x="10919127" y="0"/>
            <a:ext cx="1272873" cy="1754662"/>
          </a:xfrm>
          <a:prstGeom prst="rect">
            <a:avLst/>
          </a:prstGeom>
          <a:effectLst>
            <a:outerShdw blurRad="50800" dist="25400" dir="5400000" algn="t" rotWithShape="0">
              <a:schemeClr val="bg2">
                <a:lumMod val="75000"/>
                <a:alpha val="80000"/>
              </a:schemeClr>
            </a:outerShdw>
          </a:effectLst>
        </p:spPr>
      </p:pic>
      <p:sp>
        <p:nvSpPr>
          <p:cNvPr id="9" name="Text Bubble Background"/>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chemeClr val="tx1"/>
          </a:solidFill>
          <a:ln>
            <a:solidFill>
              <a:schemeClr val="bg2">
                <a:lumMod val="75000"/>
              </a:schemeClr>
            </a:solidFill>
          </a:ln>
          <a:effectLst>
            <a:outerShdw blurRad="50800" dist="25400" dir="5400000" algn="t" rotWithShape="0">
              <a:schemeClr val="bg2">
                <a:lumMod val="75000"/>
                <a:alpha val="80000"/>
              </a:schemeClr>
            </a:outerShdw>
          </a:effectLst>
        </p:spPr>
        <p:style>
          <a:lnRef idx="1">
            <a:schemeClr val="accent1"/>
          </a:lnRef>
          <a:fillRef idx="3">
            <a:schemeClr val="accent1"/>
          </a:fillRef>
          <a:effectRef idx="2">
            <a:schemeClr val="accent1"/>
          </a:effectRef>
          <a:fontRef idx="minor">
            <a:schemeClr val="lt1"/>
          </a:fontRef>
        </p:style>
      </p:sp>
      <p:sp>
        <p:nvSpPr>
          <p:cNvPr id="38" name="Page Title"/>
          <p:cNvSpPr>
            <a:spLocks noGrp="1"/>
          </p:cNvSpPr>
          <p:nvPr>
            <p:ph type="title" hasCustomPrompt="1"/>
          </p:nvPr>
        </p:nvSpPr>
        <p:spPr>
          <a:xfrm>
            <a:off x="1357089" y="2435957"/>
            <a:ext cx="4382521" cy="2007789"/>
          </a:xfrm>
        </p:spPr>
        <p:txBody>
          <a:bodyPr/>
          <a:lstStyle>
            <a:lvl1pPr>
              <a:defRPr sz="3200"/>
            </a:lvl1pPr>
          </a:lstStyle>
          <a:p>
            <a:r>
              <a:rPr lang="en-US" dirty="0"/>
              <a:t>Click To Edit Master Title Style</a:t>
            </a:r>
          </a:p>
        </p:txBody>
      </p:sp>
      <p:sp>
        <p:nvSpPr>
          <p:cNvPr id="6" name="Text Placeholder"/>
          <p:cNvSpPr>
            <a:spLocks noGrp="1"/>
          </p:cNvSpPr>
          <p:nvPr>
            <p:ph type="body" sz="quarter" idx="16" hasCustomPrompt="1"/>
          </p:nvPr>
        </p:nvSpPr>
        <p:spPr>
          <a:xfrm>
            <a:off x="6156000" y="2435957"/>
            <a:ext cx="4880300" cy="2007790"/>
          </a:xfrm>
          <a:noFill/>
        </p:spPr>
        <p:txBody>
          <a:bodyPr anchor="ctr">
            <a:normAutofit/>
          </a:bodyPr>
          <a:lstStyle>
            <a:lvl1pPr marL="0" indent="0">
              <a:buFontTx/>
              <a:buNone/>
              <a:defRPr sz="1800" b="1">
                <a:solidFill>
                  <a:schemeClr val="tx1"/>
                </a:solidFill>
                <a:latin typeface="Poppins" pitchFamily="2" charset="77"/>
                <a:cs typeface="Poppins" pitchFamily="2" charset="77"/>
              </a:defRPr>
            </a:lvl1pPr>
          </a:lstStyle>
          <a:p>
            <a:pPr lvl="0"/>
            <a:r>
              <a:rPr lang="en-US" dirty="0"/>
              <a:t>CLICK TO EDIT MASTER TEXT STYLES</a:t>
            </a:r>
          </a:p>
        </p:txBody>
      </p:sp>
    </p:spTree>
    <p:extLst>
      <p:ext uri="{BB962C8B-B14F-4D97-AF65-F5344CB8AC3E}">
        <p14:creationId xmlns:p14="http://schemas.microsoft.com/office/powerpoint/2010/main" val="383918450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in Title">
    <p:bg>
      <p:bgPr>
        <a:blipFill dpi="0" rotWithShape="1">
          <a:blip r:embed="rId2">
            <a:alphaModFix amt="13000"/>
            <a:lum/>
          </a:blip>
          <a:srcRect/>
          <a:tile tx="0" ty="781050" sx="40000" sy="40000" flip="x" algn="b"/>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051C2B-D9D2-887A-A6E0-A2CD54EF258D}"/>
              </a:ext>
            </a:extLst>
          </p:cNvPr>
          <p:cNvSpPr/>
          <p:nvPr userDrawn="1"/>
        </p:nvSpPr>
        <p:spPr>
          <a:xfrm>
            <a:off x="940452" y="5923193"/>
            <a:ext cx="934806" cy="934807"/>
          </a:xfrm>
          <a:prstGeom prst="rect">
            <a:avLst/>
          </a:prstGeom>
          <a:solidFill>
            <a:schemeClr val="tx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839A8E-3F01-ACE8-E5B5-A8E0F505A5A6}"/>
              </a:ext>
            </a:extLst>
          </p:cNvPr>
          <p:cNvSpPr/>
          <p:nvPr userDrawn="1"/>
        </p:nvSpPr>
        <p:spPr>
          <a:xfrm>
            <a:off x="1878081" y="5923193"/>
            <a:ext cx="934806" cy="934807"/>
          </a:xfrm>
          <a:prstGeom prst="rect">
            <a:avLst/>
          </a:prstGeom>
          <a:solidFill>
            <a:schemeClr val="tx1">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A0DAB81-8C47-78E0-E6D8-588B6D0C568E}"/>
              </a:ext>
            </a:extLst>
          </p:cNvPr>
          <p:cNvSpPr/>
          <p:nvPr userDrawn="1"/>
        </p:nvSpPr>
        <p:spPr>
          <a:xfrm>
            <a:off x="2815710" y="5923193"/>
            <a:ext cx="934806" cy="934807"/>
          </a:xfrm>
          <a:prstGeom prst="rect">
            <a:avLst/>
          </a:prstGeom>
          <a:solidFill>
            <a:schemeClr val="tx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BC6586E-F656-2475-0137-11CF063FB084}"/>
              </a:ext>
            </a:extLst>
          </p:cNvPr>
          <p:cNvSpPr/>
          <p:nvPr userDrawn="1"/>
        </p:nvSpPr>
        <p:spPr>
          <a:xfrm>
            <a:off x="3753339" y="5923193"/>
            <a:ext cx="934806" cy="934807"/>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19AC7B-5448-0BAB-5416-9B1902051B2F}"/>
              </a:ext>
            </a:extLst>
          </p:cNvPr>
          <p:cNvSpPr/>
          <p:nvPr userDrawn="1"/>
        </p:nvSpPr>
        <p:spPr>
          <a:xfrm>
            <a:off x="4690968" y="5923193"/>
            <a:ext cx="934806" cy="934807"/>
          </a:xfrm>
          <a:prstGeom prst="rect">
            <a:avLst/>
          </a:prstGeom>
          <a:solidFill>
            <a:schemeClr val="tx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8B90609-8243-D477-21DB-9347D68B70A1}"/>
              </a:ext>
            </a:extLst>
          </p:cNvPr>
          <p:cNvSpPr/>
          <p:nvPr userDrawn="1"/>
        </p:nvSpPr>
        <p:spPr>
          <a:xfrm>
            <a:off x="5628597" y="5923193"/>
            <a:ext cx="934806" cy="934807"/>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85F527-A7FA-F405-E999-4BA730CEB2C8}"/>
              </a:ext>
            </a:extLst>
          </p:cNvPr>
          <p:cNvSpPr/>
          <p:nvPr userDrawn="1"/>
        </p:nvSpPr>
        <p:spPr>
          <a:xfrm>
            <a:off x="6566226" y="5923193"/>
            <a:ext cx="934806" cy="934807"/>
          </a:xfrm>
          <a:prstGeom prst="rect">
            <a:avLst/>
          </a:prstGeom>
          <a:solidFill>
            <a:schemeClr val="tx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A9A0E26-CC89-CE6A-6203-BC37B2B36F58}"/>
              </a:ext>
            </a:extLst>
          </p:cNvPr>
          <p:cNvSpPr/>
          <p:nvPr userDrawn="1"/>
        </p:nvSpPr>
        <p:spPr>
          <a:xfrm>
            <a:off x="7503855" y="5923193"/>
            <a:ext cx="934806" cy="934807"/>
          </a:xfrm>
          <a:prstGeom prst="rect">
            <a:avLst/>
          </a:prstGeom>
          <a:solidFill>
            <a:schemeClr val="tx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ACDBEB4-0F06-78B4-FDFB-19961C3D8054}"/>
              </a:ext>
            </a:extLst>
          </p:cNvPr>
          <p:cNvSpPr/>
          <p:nvPr userDrawn="1"/>
        </p:nvSpPr>
        <p:spPr>
          <a:xfrm>
            <a:off x="8441484" y="5923193"/>
            <a:ext cx="934806" cy="934807"/>
          </a:xfrm>
          <a:prstGeom prst="rect">
            <a:avLst/>
          </a:prstGeom>
          <a:solidFill>
            <a:schemeClr val="tx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91A4BDC-A2D8-AB9B-C89F-E3A1D2015577}"/>
              </a:ext>
            </a:extLst>
          </p:cNvPr>
          <p:cNvSpPr/>
          <p:nvPr userDrawn="1"/>
        </p:nvSpPr>
        <p:spPr>
          <a:xfrm>
            <a:off x="9379113" y="5923193"/>
            <a:ext cx="934806" cy="934807"/>
          </a:xfrm>
          <a:prstGeom prst="rect">
            <a:avLst/>
          </a:prstGeom>
          <a:solidFill>
            <a:schemeClr val="tx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1118CE0-27C4-8503-52B8-C7A4918472FD}"/>
              </a:ext>
            </a:extLst>
          </p:cNvPr>
          <p:cNvSpPr/>
          <p:nvPr userDrawn="1"/>
        </p:nvSpPr>
        <p:spPr>
          <a:xfrm>
            <a:off x="10316742" y="5923193"/>
            <a:ext cx="934806" cy="934807"/>
          </a:xfrm>
          <a:prstGeom prst="rect">
            <a:avLst/>
          </a:prstGeom>
          <a:solidFill>
            <a:schemeClr val="tx1">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98EC17-099C-FBF4-6388-6773CCBBD08E}"/>
              </a:ext>
            </a:extLst>
          </p:cNvPr>
          <p:cNvSpPr/>
          <p:nvPr userDrawn="1"/>
        </p:nvSpPr>
        <p:spPr>
          <a:xfrm>
            <a:off x="11254371" y="5923193"/>
            <a:ext cx="934806" cy="934807"/>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69F48A5-95B6-D7C3-FAD7-1FF2548CAD8E}"/>
              </a:ext>
            </a:extLst>
          </p:cNvPr>
          <p:cNvSpPr/>
          <p:nvPr userDrawn="1"/>
        </p:nvSpPr>
        <p:spPr>
          <a:xfrm>
            <a:off x="937629" y="4988386"/>
            <a:ext cx="934806" cy="934807"/>
          </a:xfrm>
          <a:prstGeom prst="rect">
            <a:avLst/>
          </a:prstGeom>
          <a:solidFill>
            <a:schemeClr val="tx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BD701E9-39A6-F99E-0F00-238E83EF1F67}"/>
              </a:ext>
            </a:extLst>
          </p:cNvPr>
          <p:cNvSpPr/>
          <p:nvPr userDrawn="1"/>
        </p:nvSpPr>
        <p:spPr>
          <a:xfrm>
            <a:off x="1875258" y="4988386"/>
            <a:ext cx="934806" cy="934807"/>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A8715A3-D272-5239-ABFE-730E081365A3}"/>
              </a:ext>
            </a:extLst>
          </p:cNvPr>
          <p:cNvSpPr/>
          <p:nvPr userDrawn="1"/>
        </p:nvSpPr>
        <p:spPr>
          <a:xfrm>
            <a:off x="2812887" y="4988386"/>
            <a:ext cx="934806" cy="934807"/>
          </a:xfrm>
          <a:prstGeom prst="rect">
            <a:avLst/>
          </a:prstGeom>
          <a:solidFill>
            <a:srgbClr val="FFDFBE">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83BC8E3-5A10-2466-C717-CD35A5E37E69}"/>
              </a:ext>
            </a:extLst>
          </p:cNvPr>
          <p:cNvSpPr/>
          <p:nvPr userDrawn="1"/>
        </p:nvSpPr>
        <p:spPr>
          <a:xfrm>
            <a:off x="3750516" y="4988386"/>
            <a:ext cx="934806" cy="934807"/>
          </a:xfrm>
          <a:prstGeom prst="rect">
            <a:avLst/>
          </a:prstGeom>
          <a:solidFill>
            <a:schemeClr val="tx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A465552-AD3B-810F-4662-4A0DE4435A0E}"/>
              </a:ext>
            </a:extLst>
          </p:cNvPr>
          <p:cNvSpPr/>
          <p:nvPr userDrawn="1"/>
        </p:nvSpPr>
        <p:spPr>
          <a:xfrm>
            <a:off x="4688145" y="4988386"/>
            <a:ext cx="934806" cy="934807"/>
          </a:xfrm>
          <a:prstGeom prst="rect">
            <a:avLst/>
          </a:prstGeom>
          <a:solidFill>
            <a:schemeClr val="tx1">
              <a:lumMod val="6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D93C6AC-D7BA-98C0-F228-67D50FCB885C}"/>
              </a:ext>
            </a:extLst>
          </p:cNvPr>
          <p:cNvSpPr/>
          <p:nvPr userDrawn="1"/>
        </p:nvSpPr>
        <p:spPr>
          <a:xfrm>
            <a:off x="5625774" y="4988386"/>
            <a:ext cx="934806" cy="934807"/>
          </a:xfrm>
          <a:prstGeom prst="rect">
            <a:avLst/>
          </a:prstGeom>
          <a:solidFill>
            <a:schemeClr val="tx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3601392-6604-CA98-E545-DA3A81B624C7}"/>
              </a:ext>
            </a:extLst>
          </p:cNvPr>
          <p:cNvSpPr/>
          <p:nvPr userDrawn="1"/>
        </p:nvSpPr>
        <p:spPr>
          <a:xfrm>
            <a:off x="6563403" y="4988386"/>
            <a:ext cx="934806" cy="934807"/>
          </a:xfrm>
          <a:prstGeom prst="rect">
            <a:avLst/>
          </a:prstGeom>
          <a:solidFill>
            <a:schemeClr val="tx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6DF5C10-BB87-9985-657B-1D18B6418C25}"/>
              </a:ext>
            </a:extLst>
          </p:cNvPr>
          <p:cNvSpPr/>
          <p:nvPr userDrawn="1"/>
        </p:nvSpPr>
        <p:spPr>
          <a:xfrm>
            <a:off x="7501032" y="4988386"/>
            <a:ext cx="934806" cy="934807"/>
          </a:xfrm>
          <a:prstGeom prst="rect">
            <a:avLst/>
          </a:prstGeom>
          <a:solidFill>
            <a:schemeClr val="tx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8B8704C-D3C1-13EB-2AF5-E4393C31B7DE}"/>
              </a:ext>
            </a:extLst>
          </p:cNvPr>
          <p:cNvSpPr/>
          <p:nvPr userDrawn="1"/>
        </p:nvSpPr>
        <p:spPr>
          <a:xfrm>
            <a:off x="8438661" y="4988386"/>
            <a:ext cx="934806" cy="934807"/>
          </a:xfrm>
          <a:prstGeom prst="rect">
            <a:avLst/>
          </a:prstGeom>
          <a:solidFill>
            <a:schemeClr val="tx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34F4C78-630C-6F1C-9FB0-36579BA3FAA0}"/>
              </a:ext>
            </a:extLst>
          </p:cNvPr>
          <p:cNvSpPr/>
          <p:nvPr userDrawn="1"/>
        </p:nvSpPr>
        <p:spPr>
          <a:xfrm>
            <a:off x="9376290" y="4988386"/>
            <a:ext cx="934806" cy="934807"/>
          </a:xfrm>
          <a:prstGeom prst="rect">
            <a:avLst/>
          </a:prstGeom>
          <a:solidFill>
            <a:schemeClr val="accent4">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B318AAA-EFF3-6D9C-1469-165CA6F36CDC}"/>
              </a:ext>
            </a:extLst>
          </p:cNvPr>
          <p:cNvSpPr/>
          <p:nvPr userDrawn="1"/>
        </p:nvSpPr>
        <p:spPr>
          <a:xfrm>
            <a:off x="10313919" y="4988386"/>
            <a:ext cx="934806" cy="934807"/>
          </a:xfrm>
          <a:prstGeom prst="rect">
            <a:avLst/>
          </a:prstGeom>
          <a:solidFill>
            <a:schemeClr val="tx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E667A46-44D6-6B47-5B8E-616DFD2B48AA}"/>
              </a:ext>
            </a:extLst>
          </p:cNvPr>
          <p:cNvSpPr/>
          <p:nvPr userDrawn="1"/>
        </p:nvSpPr>
        <p:spPr>
          <a:xfrm>
            <a:off x="11251548" y="4988386"/>
            <a:ext cx="934806" cy="934807"/>
          </a:xfrm>
          <a:prstGeom prst="rect">
            <a:avLst/>
          </a:prstGeom>
          <a:solidFill>
            <a:schemeClr val="tx1">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5C12E5C-724D-B1B5-BA23-5F4C937398DF}"/>
              </a:ext>
            </a:extLst>
          </p:cNvPr>
          <p:cNvSpPr/>
          <p:nvPr userDrawn="1"/>
        </p:nvSpPr>
        <p:spPr>
          <a:xfrm>
            <a:off x="934806" y="4053579"/>
            <a:ext cx="934806" cy="934807"/>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9844288-8AB5-A983-E1A6-51458BBD8682}"/>
              </a:ext>
            </a:extLst>
          </p:cNvPr>
          <p:cNvSpPr/>
          <p:nvPr userDrawn="1"/>
        </p:nvSpPr>
        <p:spPr>
          <a:xfrm>
            <a:off x="1872435" y="4053579"/>
            <a:ext cx="934806" cy="934807"/>
          </a:xfrm>
          <a:prstGeom prst="rect">
            <a:avLst/>
          </a:prstGeom>
          <a:solidFill>
            <a:schemeClr val="tx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A344145-84A6-EC8F-F32F-0EC41901681F}"/>
              </a:ext>
            </a:extLst>
          </p:cNvPr>
          <p:cNvSpPr/>
          <p:nvPr userDrawn="1"/>
        </p:nvSpPr>
        <p:spPr>
          <a:xfrm>
            <a:off x="4685322" y="4053579"/>
            <a:ext cx="934806" cy="934807"/>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BDC013D-AEBB-7284-9189-ABCF2962777E}"/>
              </a:ext>
            </a:extLst>
          </p:cNvPr>
          <p:cNvSpPr/>
          <p:nvPr userDrawn="1"/>
        </p:nvSpPr>
        <p:spPr>
          <a:xfrm>
            <a:off x="5622951" y="4053579"/>
            <a:ext cx="934806" cy="934807"/>
          </a:xfrm>
          <a:prstGeom prst="rect">
            <a:avLst/>
          </a:prstGeom>
          <a:solidFill>
            <a:schemeClr val="tx1">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5CEAD71-19B3-097E-073A-66C8F65792F1}"/>
              </a:ext>
            </a:extLst>
          </p:cNvPr>
          <p:cNvSpPr/>
          <p:nvPr userDrawn="1"/>
        </p:nvSpPr>
        <p:spPr>
          <a:xfrm>
            <a:off x="7498209" y="4053579"/>
            <a:ext cx="934806" cy="934807"/>
          </a:xfrm>
          <a:prstGeom prst="rect">
            <a:avLst/>
          </a:prstGeom>
          <a:solidFill>
            <a:schemeClr val="accent6">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E45A998-6A1D-EA1D-8D71-68AC44858225}"/>
              </a:ext>
            </a:extLst>
          </p:cNvPr>
          <p:cNvSpPr/>
          <p:nvPr userDrawn="1"/>
        </p:nvSpPr>
        <p:spPr>
          <a:xfrm>
            <a:off x="8435838" y="4053579"/>
            <a:ext cx="934806" cy="934807"/>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581EE43-AED2-5F2B-0AA1-AC088579122B}"/>
              </a:ext>
            </a:extLst>
          </p:cNvPr>
          <p:cNvSpPr/>
          <p:nvPr userDrawn="1"/>
        </p:nvSpPr>
        <p:spPr>
          <a:xfrm>
            <a:off x="9373467" y="4053579"/>
            <a:ext cx="934806" cy="934807"/>
          </a:xfrm>
          <a:prstGeom prst="rect">
            <a:avLst/>
          </a:prstGeom>
          <a:solidFill>
            <a:schemeClr val="tx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C7FAF4F-BEDB-1109-1918-F5FA81192999}"/>
              </a:ext>
            </a:extLst>
          </p:cNvPr>
          <p:cNvSpPr/>
          <p:nvPr userDrawn="1"/>
        </p:nvSpPr>
        <p:spPr>
          <a:xfrm>
            <a:off x="10311096" y="4053579"/>
            <a:ext cx="934806" cy="934807"/>
          </a:xfrm>
          <a:prstGeom prst="rect">
            <a:avLst/>
          </a:prstGeom>
          <a:solidFill>
            <a:schemeClr val="tx1">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C290FF6-3010-6A35-7907-9E1BF5591E7E}"/>
              </a:ext>
            </a:extLst>
          </p:cNvPr>
          <p:cNvSpPr/>
          <p:nvPr userDrawn="1"/>
        </p:nvSpPr>
        <p:spPr>
          <a:xfrm>
            <a:off x="1880904" y="3118772"/>
            <a:ext cx="934806" cy="934807"/>
          </a:xfrm>
          <a:prstGeom prst="rect">
            <a:avLst/>
          </a:prstGeom>
          <a:solidFill>
            <a:schemeClr val="tx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28C6E57-CFDF-F400-F1F0-EF276BAF5C95}"/>
              </a:ext>
            </a:extLst>
          </p:cNvPr>
          <p:cNvSpPr/>
          <p:nvPr userDrawn="1"/>
        </p:nvSpPr>
        <p:spPr>
          <a:xfrm>
            <a:off x="4693791" y="3118772"/>
            <a:ext cx="934806" cy="934807"/>
          </a:xfrm>
          <a:prstGeom prst="rect">
            <a:avLst/>
          </a:prstGeom>
          <a:solidFill>
            <a:schemeClr val="accent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34002C36-638C-CDDB-3F65-D01E45C0D180}"/>
              </a:ext>
            </a:extLst>
          </p:cNvPr>
          <p:cNvSpPr/>
          <p:nvPr userDrawn="1"/>
        </p:nvSpPr>
        <p:spPr>
          <a:xfrm>
            <a:off x="8444307" y="3118772"/>
            <a:ext cx="934806" cy="934807"/>
          </a:xfrm>
          <a:prstGeom prst="rect">
            <a:avLst/>
          </a:prstGeom>
          <a:solidFill>
            <a:schemeClr val="tx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855309A6-0421-8D2E-CFD1-C1A764A5054C}"/>
              </a:ext>
            </a:extLst>
          </p:cNvPr>
          <p:cNvSpPr/>
          <p:nvPr userDrawn="1"/>
        </p:nvSpPr>
        <p:spPr>
          <a:xfrm>
            <a:off x="1880904" y="2186003"/>
            <a:ext cx="934806" cy="934807"/>
          </a:xfrm>
          <a:prstGeom prst="rect">
            <a:avLst/>
          </a:pr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2E687578-BD80-EE0C-5F1B-83E08DCA473F}"/>
              </a:ext>
            </a:extLst>
          </p:cNvPr>
          <p:cNvSpPr/>
          <p:nvPr userDrawn="1"/>
        </p:nvSpPr>
        <p:spPr>
          <a:xfrm>
            <a:off x="8444307" y="2186003"/>
            <a:ext cx="934806" cy="934807"/>
          </a:xfrm>
          <a:prstGeom prst="rect">
            <a:avLst/>
          </a:prstGeom>
          <a:solidFill>
            <a:schemeClr val="accent5">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green logo&#10;&#10;Description automatically generated">
            <a:extLst>
              <a:ext uri="{FF2B5EF4-FFF2-40B4-BE49-F238E27FC236}">
                <a16:creationId xmlns:a16="http://schemas.microsoft.com/office/drawing/2014/main" id="{4A3F17ED-B041-60F1-8DFC-5FCD548A01DE}"/>
              </a:ext>
            </a:extLst>
          </p:cNvPr>
          <p:cNvPicPr>
            <a:picLocks noChangeAspect="1"/>
          </p:cNvPicPr>
          <p:nvPr userDrawn="1"/>
        </p:nvPicPr>
        <p:blipFill>
          <a:blip r:embed="rId3"/>
          <a:stretch>
            <a:fillRect/>
          </a:stretch>
        </p:blipFill>
        <p:spPr>
          <a:xfrm>
            <a:off x="8748198" y="467404"/>
            <a:ext cx="3120149" cy="934806"/>
          </a:xfrm>
          <a:prstGeom prst="rect">
            <a:avLst/>
          </a:prstGeom>
        </p:spPr>
      </p:pic>
      <p:sp>
        <p:nvSpPr>
          <p:cNvPr id="16" name="Title 1">
            <a:extLst>
              <a:ext uri="{FF2B5EF4-FFF2-40B4-BE49-F238E27FC236}">
                <a16:creationId xmlns:a16="http://schemas.microsoft.com/office/drawing/2014/main" id="{B12CC15E-0FFA-56DC-49CF-7DC79058C62D}"/>
              </a:ext>
            </a:extLst>
          </p:cNvPr>
          <p:cNvSpPr txBox="1">
            <a:spLocks/>
          </p:cNvSpPr>
          <p:nvPr userDrawn="1"/>
        </p:nvSpPr>
        <p:spPr>
          <a:xfrm>
            <a:off x="1957116" y="1691639"/>
            <a:ext cx="8379360" cy="3374243"/>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lang="en-US" sz="7000" b="1" kern="1200" cap="none" spc="0">
                <a:ln>
                  <a:noFill/>
                </a:ln>
                <a:solidFill>
                  <a:schemeClr val="bg1"/>
                </a:solidFill>
                <a:effectLst/>
                <a:latin typeface="Poppins" pitchFamily="2" charset="77"/>
                <a:ea typeface="+mj-ea"/>
                <a:cs typeface="Poppins" pitchFamily="2" charset="77"/>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8000" dirty="0"/>
              <a:t>Kentucky Housing Supply Gap Analysis</a:t>
            </a:r>
          </a:p>
        </p:txBody>
      </p:sp>
      <p:sp>
        <p:nvSpPr>
          <p:cNvPr id="2" name="Rectangle 1">
            <a:extLst>
              <a:ext uri="{FF2B5EF4-FFF2-40B4-BE49-F238E27FC236}">
                <a16:creationId xmlns:a16="http://schemas.microsoft.com/office/drawing/2014/main" id="{92ED4EE0-F9A8-E046-0BC9-239867D72862}"/>
              </a:ext>
            </a:extLst>
          </p:cNvPr>
          <p:cNvSpPr/>
          <p:nvPr userDrawn="1"/>
        </p:nvSpPr>
        <p:spPr>
          <a:xfrm>
            <a:off x="2823" y="5923193"/>
            <a:ext cx="934806" cy="934807"/>
          </a:xfrm>
          <a:prstGeom prst="rect">
            <a:avLst/>
          </a:prstGeom>
          <a:solidFill>
            <a:schemeClr val="tx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BF745A4-42D0-8061-F7DB-70CED767EFE9}"/>
              </a:ext>
            </a:extLst>
          </p:cNvPr>
          <p:cNvSpPr/>
          <p:nvPr userDrawn="1"/>
        </p:nvSpPr>
        <p:spPr>
          <a:xfrm>
            <a:off x="0" y="4988386"/>
            <a:ext cx="934806" cy="934807"/>
          </a:xfrm>
          <a:prstGeom prst="rect">
            <a:avLst/>
          </a:prstGeom>
          <a:solidFill>
            <a:schemeClr val="tx1">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Picture 97" descr="A green building with white windows&#10;&#10;Description automatically generated">
            <a:extLst>
              <a:ext uri="{FF2B5EF4-FFF2-40B4-BE49-F238E27FC236}">
                <a16:creationId xmlns:a16="http://schemas.microsoft.com/office/drawing/2014/main" id="{94DC6C50-0D1C-469A-906C-BF47F291CC0D}"/>
              </a:ext>
            </a:extLst>
          </p:cNvPr>
          <p:cNvPicPr>
            <a:picLocks noChangeAspect="1"/>
          </p:cNvPicPr>
          <p:nvPr userDrawn="1"/>
        </p:nvPicPr>
        <p:blipFill>
          <a:blip r:embed="rId4"/>
          <a:stretch>
            <a:fillRect/>
          </a:stretch>
        </p:blipFill>
        <p:spPr>
          <a:xfrm>
            <a:off x="2209800" y="5651176"/>
            <a:ext cx="7772400" cy="1359025"/>
          </a:xfrm>
          <a:prstGeom prst="rect">
            <a:avLst/>
          </a:prstGeom>
        </p:spPr>
      </p:pic>
    </p:spTree>
    <p:extLst>
      <p:ext uri="{BB962C8B-B14F-4D97-AF65-F5344CB8AC3E}">
        <p14:creationId xmlns:p14="http://schemas.microsoft.com/office/powerpoint/2010/main" val="38435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decel="50000" fill="hold" grpId="0"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ppt_x"/>
                                          </p:val>
                                        </p:tav>
                                        <p:tav tm="100000">
                                          <p:val>
                                            <p:strVal val="#ppt_x"/>
                                          </p:val>
                                        </p:tav>
                                      </p:tavLst>
                                    </p:anim>
                                    <p:anim calcmode="lin" valueType="num">
                                      <p:cBhvr additive="base">
                                        <p:cTn id="12" dur="2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decel="5000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 fill="hold"/>
                                        <p:tgtEl>
                                          <p:spTgt spid="4"/>
                                        </p:tgtEl>
                                        <p:attrNameLst>
                                          <p:attrName>ppt_x</p:attrName>
                                        </p:attrNameLst>
                                      </p:cBhvr>
                                      <p:tavLst>
                                        <p:tav tm="0">
                                          <p:val>
                                            <p:strVal val="#ppt_x"/>
                                          </p:val>
                                        </p:tav>
                                        <p:tav tm="100000">
                                          <p:val>
                                            <p:strVal val="#ppt_x"/>
                                          </p:val>
                                        </p:tav>
                                      </p:tavLst>
                                    </p:anim>
                                    <p:anim calcmode="lin" valueType="num">
                                      <p:cBhvr additive="base">
                                        <p:cTn id="16" dur="20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decel="50000" fill="hold" grpId="0"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ppt_x"/>
                                          </p:val>
                                        </p:tav>
                                        <p:tav tm="100000">
                                          <p:val>
                                            <p:strVal val="#ppt_x"/>
                                          </p:val>
                                        </p:tav>
                                      </p:tavLst>
                                    </p:anim>
                                    <p:anim calcmode="lin" valueType="num">
                                      <p:cBhvr additive="base">
                                        <p:cTn id="20" dur="20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decel="50000" fill="hold" grpId="0" nodeType="withEffect">
                                  <p:stCondLst>
                                    <p:cond delay="10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0" fill="hold"/>
                                        <p:tgtEl>
                                          <p:spTgt spid="6"/>
                                        </p:tgtEl>
                                        <p:attrNameLst>
                                          <p:attrName>ppt_x</p:attrName>
                                        </p:attrNameLst>
                                      </p:cBhvr>
                                      <p:tavLst>
                                        <p:tav tm="0">
                                          <p:val>
                                            <p:strVal val="#ppt_x"/>
                                          </p:val>
                                        </p:tav>
                                        <p:tav tm="100000">
                                          <p:val>
                                            <p:strVal val="#ppt_x"/>
                                          </p:val>
                                        </p:tav>
                                      </p:tavLst>
                                    </p:anim>
                                    <p:anim calcmode="lin" valueType="num">
                                      <p:cBhvr additive="base">
                                        <p:cTn id="24" dur="20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1" decel="50000" fill="hold" grpId="0" nodeType="withEffect">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2000" fill="hold"/>
                                        <p:tgtEl>
                                          <p:spTgt spid="9"/>
                                        </p:tgtEl>
                                        <p:attrNameLst>
                                          <p:attrName>ppt_x</p:attrName>
                                        </p:attrNameLst>
                                      </p:cBhvr>
                                      <p:tavLst>
                                        <p:tav tm="0">
                                          <p:val>
                                            <p:strVal val="#ppt_x"/>
                                          </p:val>
                                        </p:tav>
                                        <p:tav tm="100000">
                                          <p:val>
                                            <p:strVal val="#ppt_x"/>
                                          </p:val>
                                        </p:tav>
                                      </p:tavLst>
                                    </p:anim>
                                    <p:anim calcmode="lin" valueType="num">
                                      <p:cBhvr additive="base">
                                        <p:cTn id="28" dur="20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decel="50000" fill="hold" grpId="0" nodeType="withEffect">
                                  <p:stCondLst>
                                    <p:cond delay="10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2000" fill="hold"/>
                                        <p:tgtEl>
                                          <p:spTgt spid="10"/>
                                        </p:tgtEl>
                                        <p:attrNameLst>
                                          <p:attrName>ppt_x</p:attrName>
                                        </p:attrNameLst>
                                      </p:cBhvr>
                                      <p:tavLst>
                                        <p:tav tm="0">
                                          <p:val>
                                            <p:strVal val="#ppt_x"/>
                                          </p:val>
                                        </p:tav>
                                        <p:tav tm="100000">
                                          <p:val>
                                            <p:strVal val="#ppt_x"/>
                                          </p:val>
                                        </p:tav>
                                      </p:tavLst>
                                    </p:anim>
                                    <p:anim calcmode="lin" valueType="num">
                                      <p:cBhvr additive="base">
                                        <p:cTn id="32" dur="20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decel="50000" fill="hold" grpId="0" nodeType="withEffect">
                                  <p:stCondLst>
                                    <p:cond delay="5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2000" fill="hold"/>
                                        <p:tgtEl>
                                          <p:spTgt spid="11"/>
                                        </p:tgtEl>
                                        <p:attrNameLst>
                                          <p:attrName>ppt_x</p:attrName>
                                        </p:attrNameLst>
                                      </p:cBhvr>
                                      <p:tavLst>
                                        <p:tav tm="0">
                                          <p:val>
                                            <p:strVal val="#ppt_x"/>
                                          </p:val>
                                        </p:tav>
                                        <p:tav tm="100000">
                                          <p:val>
                                            <p:strVal val="#ppt_x"/>
                                          </p:val>
                                        </p:tav>
                                      </p:tavLst>
                                    </p:anim>
                                    <p:anim calcmode="lin" valueType="num">
                                      <p:cBhvr additive="base">
                                        <p:cTn id="36" dur="2000" fill="hold"/>
                                        <p:tgtEl>
                                          <p:spTgt spid="11"/>
                                        </p:tgtEl>
                                        <p:attrNameLst>
                                          <p:attrName>ppt_y</p:attrName>
                                        </p:attrNameLst>
                                      </p:cBhvr>
                                      <p:tavLst>
                                        <p:tav tm="0">
                                          <p:val>
                                            <p:strVal val="0-#ppt_h/2"/>
                                          </p:val>
                                        </p:tav>
                                        <p:tav tm="100000">
                                          <p:val>
                                            <p:strVal val="#ppt_y"/>
                                          </p:val>
                                        </p:tav>
                                      </p:tavLst>
                                    </p:anim>
                                  </p:childTnLst>
                                </p:cTn>
                              </p:par>
                              <p:par>
                                <p:cTn id="37" presetID="2" presetClass="entr" presetSubtype="1" decel="50000" fill="hold" grpId="0"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0-#ppt_h/2"/>
                                          </p:val>
                                        </p:tav>
                                        <p:tav tm="100000">
                                          <p:val>
                                            <p:strVal val="#ppt_y"/>
                                          </p:val>
                                        </p:tav>
                                      </p:tavLst>
                                    </p:anim>
                                  </p:childTnLst>
                                </p:cTn>
                              </p:par>
                              <p:par>
                                <p:cTn id="41" presetID="2" presetClass="entr" presetSubtype="1" decel="50000" fill="hold" grpId="0" nodeType="withEffect">
                                  <p:stCondLst>
                                    <p:cond delay="50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2000" fill="hold"/>
                                        <p:tgtEl>
                                          <p:spTgt spid="13"/>
                                        </p:tgtEl>
                                        <p:attrNameLst>
                                          <p:attrName>ppt_x</p:attrName>
                                        </p:attrNameLst>
                                      </p:cBhvr>
                                      <p:tavLst>
                                        <p:tav tm="0">
                                          <p:val>
                                            <p:strVal val="#ppt_x"/>
                                          </p:val>
                                        </p:tav>
                                        <p:tav tm="100000">
                                          <p:val>
                                            <p:strVal val="#ppt_x"/>
                                          </p:val>
                                        </p:tav>
                                      </p:tavLst>
                                    </p:anim>
                                    <p:anim calcmode="lin" valueType="num">
                                      <p:cBhvr additive="base">
                                        <p:cTn id="44" dur="2000" fill="hold"/>
                                        <p:tgtEl>
                                          <p:spTgt spid="13"/>
                                        </p:tgtEl>
                                        <p:attrNameLst>
                                          <p:attrName>ppt_y</p:attrName>
                                        </p:attrNameLst>
                                      </p:cBhvr>
                                      <p:tavLst>
                                        <p:tav tm="0">
                                          <p:val>
                                            <p:strVal val="0-#ppt_h/2"/>
                                          </p:val>
                                        </p:tav>
                                        <p:tav tm="100000">
                                          <p:val>
                                            <p:strVal val="#ppt_y"/>
                                          </p:val>
                                        </p:tav>
                                      </p:tavLst>
                                    </p:anim>
                                  </p:childTnLst>
                                </p:cTn>
                              </p:par>
                              <p:par>
                                <p:cTn id="45" presetID="2" presetClass="entr" presetSubtype="1" decel="50000" fill="hold" grpId="0" nodeType="withEffect">
                                  <p:stCondLst>
                                    <p:cond delay="100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2000" fill="hold"/>
                                        <p:tgtEl>
                                          <p:spTgt spid="14"/>
                                        </p:tgtEl>
                                        <p:attrNameLst>
                                          <p:attrName>ppt_x</p:attrName>
                                        </p:attrNameLst>
                                      </p:cBhvr>
                                      <p:tavLst>
                                        <p:tav tm="0">
                                          <p:val>
                                            <p:strVal val="#ppt_x"/>
                                          </p:val>
                                        </p:tav>
                                        <p:tav tm="100000">
                                          <p:val>
                                            <p:strVal val="#ppt_x"/>
                                          </p:val>
                                        </p:tav>
                                      </p:tavLst>
                                    </p:anim>
                                    <p:anim calcmode="lin" valueType="num">
                                      <p:cBhvr additive="base">
                                        <p:cTn id="48" dur="2000" fill="hold"/>
                                        <p:tgtEl>
                                          <p:spTgt spid="14"/>
                                        </p:tgtEl>
                                        <p:attrNameLst>
                                          <p:attrName>ppt_y</p:attrName>
                                        </p:attrNameLst>
                                      </p:cBhvr>
                                      <p:tavLst>
                                        <p:tav tm="0">
                                          <p:val>
                                            <p:strVal val="0-#ppt_h/2"/>
                                          </p:val>
                                        </p:tav>
                                        <p:tav tm="100000">
                                          <p:val>
                                            <p:strVal val="#ppt_y"/>
                                          </p:val>
                                        </p:tav>
                                      </p:tavLst>
                                    </p:anim>
                                  </p:childTnLst>
                                </p:cTn>
                              </p:par>
                              <p:par>
                                <p:cTn id="49" presetID="2" presetClass="entr" presetSubtype="1" decel="50000" fill="hold" grpId="0" nodeType="withEffect">
                                  <p:stCondLst>
                                    <p:cond delay="50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2000" fill="hold"/>
                                        <p:tgtEl>
                                          <p:spTgt spid="15"/>
                                        </p:tgtEl>
                                        <p:attrNameLst>
                                          <p:attrName>ppt_x</p:attrName>
                                        </p:attrNameLst>
                                      </p:cBhvr>
                                      <p:tavLst>
                                        <p:tav tm="0">
                                          <p:val>
                                            <p:strVal val="#ppt_x"/>
                                          </p:val>
                                        </p:tav>
                                        <p:tav tm="100000">
                                          <p:val>
                                            <p:strVal val="#ppt_x"/>
                                          </p:val>
                                        </p:tav>
                                      </p:tavLst>
                                    </p:anim>
                                    <p:anim calcmode="lin" valueType="num">
                                      <p:cBhvr additive="base">
                                        <p:cTn id="52" dur="2000" fill="hold"/>
                                        <p:tgtEl>
                                          <p:spTgt spid="15"/>
                                        </p:tgtEl>
                                        <p:attrNameLst>
                                          <p:attrName>ppt_y</p:attrName>
                                        </p:attrNameLst>
                                      </p:cBhvr>
                                      <p:tavLst>
                                        <p:tav tm="0">
                                          <p:val>
                                            <p:strVal val="0-#ppt_h/2"/>
                                          </p:val>
                                        </p:tav>
                                        <p:tav tm="100000">
                                          <p:val>
                                            <p:strVal val="#ppt_y"/>
                                          </p:val>
                                        </p:tav>
                                      </p:tavLst>
                                    </p:anim>
                                  </p:childTnLst>
                                </p:cTn>
                              </p:par>
                              <p:par>
                                <p:cTn id="53" presetID="2" presetClass="entr" presetSubtype="1" decel="50000" fill="hold" grpId="0" nodeType="withEffect">
                                  <p:stCondLst>
                                    <p:cond delay="50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2000" fill="hold"/>
                                        <p:tgtEl>
                                          <p:spTgt spid="17"/>
                                        </p:tgtEl>
                                        <p:attrNameLst>
                                          <p:attrName>ppt_x</p:attrName>
                                        </p:attrNameLst>
                                      </p:cBhvr>
                                      <p:tavLst>
                                        <p:tav tm="0">
                                          <p:val>
                                            <p:strVal val="#ppt_x"/>
                                          </p:val>
                                        </p:tav>
                                        <p:tav tm="100000">
                                          <p:val>
                                            <p:strVal val="#ppt_x"/>
                                          </p:val>
                                        </p:tav>
                                      </p:tavLst>
                                    </p:anim>
                                    <p:anim calcmode="lin" valueType="num">
                                      <p:cBhvr additive="base">
                                        <p:cTn id="56" dur="2000" fill="hold"/>
                                        <p:tgtEl>
                                          <p:spTgt spid="17"/>
                                        </p:tgtEl>
                                        <p:attrNameLst>
                                          <p:attrName>ppt_y</p:attrName>
                                        </p:attrNameLst>
                                      </p:cBhvr>
                                      <p:tavLst>
                                        <p:tav tm="0">
                                          <p:val>
                                            <p:strVal val="0-#ppt_h/2"/>
                                          </p:val>
                                        </p:tav>
                                        <p:tav tm="100000">
                                          <p:val>
                                            <p:strVal val="#ppt_y"/>
                                          </p:val>
                                        </p:tav>
                                      </p:tavLst>
                                    </p:anim>
                                  </p:childTnLst>
                                </p:cTn>
                              </p:par>
                              <p:par>
                                <p:cTn id="57" presetID="2" presetClass="entr" presetSubtype="1" decel="50000" fill="hold" grpId="0" nodeType="withEffect">
                                  <p:stCondLst>
                                    <p:cond delay="150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2000" fill="hold"/>
                                        <p:tgtEl>
                                          <p:spTgt spid="44"/>
                                        </p:tgtEl>
                                        <p:attrNameLst>
                                          <p:attrName>ppt_x</p:attrName>
                                        </p:attrNameLst>
                                      </p:cBhvr>
                                      <p:tavLst>
                                        <p:tav tm="0">
                                          <p:val>
                                            <p:strVal val="#ppt_x"/>
                                          </p:val>
                                        </p:tav>
                                        <p:tav tm="100000">
                                          <p:val>
                                            <p:strVal val="#ppt_x"/>
                                          </p:val>
                                        </p:tav>
                                      </p:tavLst>
                                    </p:anim>
                                    <p:anim calcmode="lin" valueType="num">
                                      <p:cBhvr additive="base">
                                        <p:cTn id="60" dur="2000" fill="hold"/>
                                        <p:tgtEl>
                                          <p:spTgt spid="44"/>
                                        </p:tgtEl>
                                        <p:attrNameLst>
                                          <p:attrName>ppt_y</p:attrName>
                                        </p:attrNameLst>
                                      </p:cBhvr>
                                      <p:tavLst>
                                        <p:tav tm="0">
                                          <p:val>
                                            <p:strVal val="0-#ppt_h/2"/>
                                          </p:val>
                                        </p:tav>
                                        <p:tav tm="100000">
                                          <p:val>
                                            <p:strVal val="#ppt_y"/>
                                          </p:val>
                                        </p:tav>
                                      </p:tavLst>
                                    </p:anim>
                                  </p:childTnLst>
                                </p:cTn>
                              </p:par>
                              <p:par>
                                <p:cTn id="61" presetID="2" presetClass="entr" presetSubtype="1" decel="50000" fill="hold" grpId="0" nodeType="withEffect">
                                  <p:stCondLst>
                                    <p:cond delay="200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2000" fill="hold"/>
                                        <p:tgtEl>
                                          <p:spTgt spid="45"/>
                                        </p:tgtEl>
                                        <p:attrNameLst>
                                          <p:attrName>ppt_x</p:attrName>
                                        </p:attrNameLst>
                                      </p:cBhvr>
                                      <p:tavLst>
                                        <p:tav tm="0">
                                          <p:val>
                                            <p:strVal val="#ppt_x"/>
                                          </p:val>
                                        </p:tav>
                                        <p:tav tm="100000">
                                          <p:val>
                                            <p:strVal val="#ppt_x"/>
                                          </p:val>
                                        </p:tav>
                                      </p:tavLst>
                                    </p:anim>
                                    <p:anim calcmode="lin" valueType="num">
                                      <p:cBhvr additive="base">
                                        <p:cTn id="64" dur="2000" fill="hold"/>
                                        <p:tgtEl>
                                          <p:spTgt spid="45"/>
                                        </p:tgtEl>
                                        <p:attrNameLst>
                                          <p:attrName>ppt_y</p:attrName>
                                        </p:attrNameLst>
                                      </p:cBhvr>
                                      <p:tavLst>
                                        <p:tav tm="0">
                                          <p:val>
                                            <p:strVal val="0-#ppt_h/2"/>
                                          </p:val>
                                        </p:tav>
                                        <p:tav tm="100000">
                                          <p:val>
                                            <p:strVal val="#ppt_y"/>
                                          </p:val>
                                        </p:tav>
                                      </p:tavLst>
                                    </p:anim>
                                  </p:childTnLst>
                                </p:cTn>
                              </p:par>
                              <p:par>
                                <p:cTn id="65" presetID="2" presetClass="entr" presetSubtype="1" decel="50000" fill="hold" grpId="0" nodeType="withEffect">
                                  <p:stCondLst>
                                    <p:cond delay="150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2000" fill="hold"/>
                                        <p:tgtEl>
                                          <p:spTgt spid="46"/>
                                        </p:tgtEl>
                                        <p:attrNameLst>
                                          <p:attrName>ppt_x</p:attrName>
                                        </p:attrNameLst>
                                      </p:cBhvr>
                                      <p:tavLst>
                                        <p:tav tm="0">
                                          <p:val>
                                            <p:strVal val="#ppt_x"/>
                                          </p:val>
                                        </p:tav>
                                        <p:tav tm="100000">
                                          <p:val>
                                            <p:strVal val="#ppt_x"/>
                                          </p:val>
                                        </p:tav>
                                      </p:tavLst>
                                    </p:anim>
                                    <p:anim calcmode="lin" valueType="num">
                                      <p:cBhvr additive="base">
                                        <p:cTn id="68" dur="2000" fill="hold"/>
                                        <p:tgtEl>
                                          <p:spTgt spid="46"/>
                                        </p:tgtEl>
                                        <p:attrNameLst>
                                          <p:attrName>ppt_y</p:attrName>
                                        </p:attrNameLst>
                                      </p:cBhvr>
                                      <p:tavLst>
                                        <p:tav tm="0">
                                          <p:val>
                                            <p:strVal val="0-#ppt_h/2"/>
                                          </p:val>
                                        </p:tav>
                                        <p:tav tm="100000">
                                          <p:val>
                                            <p:strVal val="#ppt_y"/>
                                          </p:val>
                                        </p:tav>
                                      </p:tavLst>
                                    </p:anim>
                                  </p:childTnLst>
                                </p:cTn>
                              </p:par>
                              <p:par>
                                <p:cTn id="69" presetID="2" presetClass="entr" presetSubtype="1" decel="50000" fill="hold" grpId="0" nodeType="withEffect">
                                  <p:stCondLst>
                                    <p:cond delay="1500"/>
                                  </p:st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2000" fill="hold"/>
                                        <p:tgtEl>
                                          <p:spTgt spid="47"/>
                                        </p:tgtEl>
                                        <p:attrNameLst>
                                          <p:attrName>ppt_x</p:attrName>
                                        </p:attrNameLst>
                                      </p:cBhvr>
                                      <p:tavLst>
                                        <p:tav tm="0">
                                          <p:val>
                                            <p:strVal val="#ppt_x"/>
                                          </p:val>
                                        </p:tav>
                                        <p:tav tm="100000">
                                          <p:val>
                                            <p:strVal val="#ppt_x"/>
                                          </p:val>
                                        </p:tav>
                                      </p:tavLst>
                                    </p:anim>
                                    <p:anim calcmode="lin" valueType="num">
                                      <p:cBhvr additive="base">
                                        <p:cTn id="72" dur="2000" fill="hold"/>
                                        <p:tgtEl>
                                          <p:spTgt spid="47"/>
                                        </p:tgtEl>
                                        <p:attrNameLst>
                                          <p:attrName>ppt_y</p:attrName>
                                        </p:attrNameLst>
                                      </p:cBhvr>
                                      <p:tavLst>
                                        <p:tav tm="0">
                                          <p:val>
                                            <p:strVal val="0-#ppt_h/2"/>
                                          </p:val>
                                        </p:tav>
                                        <p:tav tm="100000">
                                          <p:val>
                                            <p:strVal val="#ppt_y"/>
                                          </p:val>
                                        </p:tav>
                                      </p:tavLst>
                                    </p:anim>
                                  </p:childTnLst>
                                </p:cTn>
                              </p:par>
                              <p:par>
                                <p:cTn id="73" presetID="2" presetClass="entr" presetSubtype="1" decel="50000" fill="hold" grpId="0" nodeType="withEffect">
                                  <p:stCondLst>
                                    <p:cond delay="1500"/>
                                  </p:stCondLst>
                                  <p:childTnLst>
                                    <p:set>
                                      <p:cBhvr>
                                        <p:cTn id="74" dur="1" fill="hold">
                                          <p:stCondLst>
                                            <p:cond delay="0"/>
                                          </p:stCondLst>
                                        </p:cTn>
                                        <p:tgtEl>
                                          <p:spTgt spid="48"/>
                                        </p:tgtEl>
                                        <p:attrNameLst>
                                          <p:attrName>style.visibility</p:attrName>
                                        </p:attrNameLst>
                                      </p:cBhvr>
                                      <p:to>
                                        <p:strVal val="visible"/>
                                      </p:to>
                                    </p:set>
                                    <p:anim calcmode="lin" valueType="num">
                                      <p:cBhvr additive="base">
                                        <p:cTn id="75" dur="2000" fill="hold"/>
                                        <p:tgtEl>
                                          <p:spTgt spid="48"/>
                                        </p:tgtEl>
                                        <p:attrNameLst>
                                          <p:attrName>ppt_x</p:attrName>
                                        </p:attrNameLst>
                                      </p:cBhvr>
                                      <p:tavLst>
                                        <p:tav tm="0">
                                          <p:val>
                                            <p:strVal val="#ppt_x"/>
                                          </p:val>
                                        </p:tav>
                                        <p:tav tm="100000">
                                          <p:val>
                                            <p:strVal val="#ppt_x"/>
                                          </p:val>
                                        </p:tav>
                                      </p:tavLst>
                                    </p:anim>
                                    <p:anim calcmode="lin" valueType="num">
                                      <p:cBhvr additive="base">
                                        <p:cTn id="76" dur="2000" fill="hold"/>
                                        <p:tgtEl>
                                          <p:spTgt spid="48"/>
                                        </p:tgtEl>
                                        <p:attrNameLst>
                                          <p:attrName>ppt_y</p:attrName>
                                        </p:attrNameLst>
                                      </p:cBhvr>
                                      <p:tavLst>
                                        <p:tav tm="0">
                                          <p:val>
                                            <p:strVal val="0-#ppt_h/2"/>
                                          </p:val>
                                        </p:tav>
                                        <p:tav tm="100000">
                                          <p:val>
                                            <p:strVal val="#ppt_y"/>
                                          </p:val>
                                        </p:tav>
                                      </p:tavLst>
                                    </p:anim>
                                  </p:childTnLst>
                                </p:cTn>
                              </p:par>
                              <p:par>
                                <p:cTn id="77" presetID="2" presetClass="entr" presetSubtype="1" decel="50000" fill="hold" grpId="0" nodeType="withEffect">
                                  <p:stCondLst>
                                    <p:cond delay="2000"/>
                                  </p:stCondLst>
                                  <p:childTnLst>
                                    <p:set>
                                      <p:cBhvr>
                                        <p:cTn id="78" dur="1" fill="hold">
                                          <p:stCondLst>
                                            <p:cond delay="0"/>
                                          </p:stCondLst>
                                        </p:cTn>
                                        <p:tgtEl>
                                          <p:spTgt spid="49"/>
                                        </p:tgtEl>
                                        <p:attrNameLst>
                                          <p:attrName>style.visibility</p:attrName>
                                        </p:attrNameLst>
                                      </p:cBhvr>
                                      <p:to>
                                        <p:strVal val="visible"/>
                                      </p:to>
                                    </p:set>
                                    <p:anim calcmode="lin" valueType="num">
                                      <p:cBhvr additive="base">
                                        <p:cTn id="79" dur="2000" fill="hold"/>
                                        <p:tgtEl>
                                          <p:spTgt spid="49"/>
                                        </p:tgtEl>
                                        <p:attrNameLst>
                                          <p:attrName>ppt_x</p:attrName>
                                        </p:attrNameLst>
                                      </p:cBhvr>
                                      <p:tavLst>
                                        <p:tav tm="0">
                                          <p:val>
                                            <p:strVal val="#ppt_x"/>
                                          </p:val>
                                        </p:tav>
                                        <p:tav tm="100000">
                                          <p:val>
                                            <p:strVal val="#ppt_x"/>
                                          </p:val>
                                        </p:tav>
                                      </p:tavLst>
                                    </p:anim>
                                    <p:anim calcmode="lin" valueType="num">
                                      <p:cBhvr additive="base">
                                        <p:cTn id="80" dur="2000" fill="hold"/>
                                        <p:tgtEl>
                                          <p:spTgt spid="49"/>
                                        </p:tgtEl>
                                        <p:attrNameLst>
                                          <p:attrName>ppt_y</p:attrName>
                                        </p:attrNameLst>
                                      </p:cBhvr>
                                      <p:tavLst>
                                        <p:tav tm="0">
                                          <p:val>
                                            <p:strVal val="0-#ppt_h/2"/>
                                          </p:val>
                                        </p:tav>
                                        <p:tav tm="100000">
                                          <p:val>
                                            <p:strVal val="#ppt_y"/>
                                          </p:val>
                                        </p:tav>
                                      </p:tavLst>
                                    </p:anim>
                                  </p:childTnLst>
                                </p:cTn>
                              </p:par>
                              <p:par>
                                <p:cTn id="81" presetID="2" presetClass="entr" presetSubtype="1" decel="50000" fill="hold" grpId="0" nodeType="withEffect">
                                  <p:stCondLst>
                                    <p:cond delay="1500"/>
                                  </p:stCondLst>
                                  <p:childTnLst>
                                    <p:set>
                                      <p:cBhvr>
                                        <p:cTn id="82" dur="1" fill="hold">
                                          <p:stCondLst>
                                            <p:cond delay="0"/>
                                          </p:stCondLst>
                                        </p:cTn>
                                        <p:tgtEl>
                                          <p:spTgt spid="50"/>
                                        </p:tgtEl>
                                        <p:attrNameLst>
                                          <p:attrName>style.visibility</p:attrName>
                                        </p:attrNameLst>
                                      </p:cBhvr>
                                      <p:to>
                                        <p:strVal val="visible"/>
                                      </p:to>
                                    </p:set>
                                    <p:anim calcmode="lin" valueType="num">
                                      <p:cBhvr additive="base">
                                        <p:cTn id="83" dur="2000" fill="hold"/>
                                        <p:tgtEl>
                                          <p:spTgt spid="50"/>
                                        </p:tgtEl>
                                        <p:attrNameLst>
                                          <p:attrName>ppt_x</p:attrName>
                                        </p:attrNameLst>
                                      </p:cBhvr>
                                      <p:tavLst>
                                        <p:tav tm="0">
                                          <p:val>
                                            <p:strVal val="#ppt_x"/>
                                          </p:val>
                                        </p:tav>
                                        <p:tav tm="100000">
                                          <p:val>
                                            <p:strVal val="#ppt_x"/>
                                          </p:val>
                                        </p:tav>
                                      </p:tavLst>
                                    </p:anim>
                                    <p:anim calcmode="lin" valueType="num">
                                      <p:cBhvr additive="base">
                                        <p:cTn id="84" dur="2000" fill="hold"/>
                                        <p:tgtEl>
                                          <p:spTgt spid="50"/>
                                        </p:tgtEl>
                                        <p:attrNameLst>
                                          <p:attrName>ppt_y</p:attrName>
                                        </p:attrNameLst>
                                      </p:cBhvr>
                                      <p:tavLst>
                                        <p:tav tm="0">
                                          <p:val>
                                            <p:strVal val="0-#ppt_h/2"/>
                                          </p:val>
                                        </p:tav>
                                        <p:tav tm="100000">
                                          <p:val>
                                            <p:strVal val="#ppt_y"/>
                                          </p:val>
                                        </p:tav>
                                      </p:tavLst>
                                    </p:anim>
                                  </p:childTnLst>
                                </p:cTn>
                              </p:par>
                              <p:par>
                                <p:cTn id="85" presetID="2" presetClass="entr" presetSubtype="1" decel="50000" fill="hold" grpId="0" nodeType="withEffect">
                                  <p:stCondLst>
                                    <p:cond delay="1500"/>
                                  </p:stCondLst>
                                  <p:childTnLst>
                                    <p:set>
                                      <p:cBhvr>
                                        <p:cTn id="86" dur="1" fill="hold">
                                          <p:stCondLst>
                                            <p:cond delay="0"/>
                                          </p:stCondLst>
                                        </p:cTn>
                                        <p:tgtEl>
                                          <p:spTgt spid="51"/>
                                        </p:tgtEl>
                                        <p:attrNameLst>
                                          <p:attrName>style.visibility</p:attrName>
                                        </p:attrNameLst>
                                      </p:cBhvr>
                                      <p:to>
                                        <p:strVal val="visible"/>
                                      </p:to>
                                    </p:set>
                                    <p:anim calcmode="lin" valueType="num">
                                      <p:cBhvr additive="base">
                                        <p:cTn id="87" dur="2000" fill="hold"/>
                                        <p:tgtEl>
                                          <p:spTgt spid="51"/>
                                        </p:tgtEl>
                                        <p:attrNameLst>
                                          <p:attrName>ppt_x</p:attrName>
                                        </p:attrNameLst>
                                      </p:cBhvr>
                                      <p:tavLst>
                                        <p:tav tm="0">
                                          <p:val>
                                            <p:strVal val="#ppt_x"/>
                                          </p:val>
                                        </p:tav>
                                        <p:tav tm="100000">
                                          <p:val>
                                            <p:strVal val="#ppt_x"/>
                                          </p:val>
                                        </p:tav>
                                      </p:tavLst>
                                    </p:anim>
                                    <p:anim calcmode="lin" valueType="num">
                                      <p:cBhvr additive="base">
                                        <p:cTn id="88" dur="2000" fill="hold"/>
                                        <p:tgtEl>
                                          <p:spTgt spid="51"/>
                                        </p:tgtEl>
                                        <p:attrNameLst>
                                          <p:attrName>ppt_y</p:attrName>
                                        </p:attrNameLst>
                                      </p:cBhvr>
                                      <p:tavLst>
                                        <p:tav tm="0">
                                          <p:val>
                                            <p:strVal val="0-#ppt_h/2"/>
                                          </p:val>
                                        </p:tav>
                                        <p:tav tm="100000">
                                          <p:val>
                                            <p:strVal val="#ppt_y"/>
                                          </p:val>
                                        </p:tav>
                                      </p:tavLst>
                                    </p:anim>
                                  </p:childTnLst>
                                </p:cTn>
                              </p:par>
                              <p:par>
                                <p:cTn id="89" presetID="2" presetClass="entr" presetSubtype="1" decel="50000" fill="hold" grpId="0" nodeType="withEffect">
                                  <p:stCondLst>
                                    <p:cond delay="2000"/>
                                  </p:stCondLst>
                                  <p:childTnLst>
                                    <p:set>
                                      <p:cBhvr>
                                        <p:cTn id="90" dur="1" fill="hold">
                                          <p:stCondLst>
                                            <p:cond delay="0"/>
                                          </p:stCondLst>
                                        </p:cTn>
                                        <p:tgtEl>
                                          <p:spTgt spid="52"/>
                                        </p:tgtEl>
                                        <p:attrNameLst>
                                          <p:attrName>style.visibility</p:attrName>
                                        </p:attrNameLst>
                                      </p:cBhvr>
                                      <p:to>
                                        <p:strVal val="visible"/>
                                      </p:to>
                                    </p:set>
                                    <p:anim calcmode="lin" valueType="num">
                                      <p:cBhvr additive="base">
                                        <p:cTn id="91" dur="2000" fill="hold"/>
                                        <p:tgtEl>
                                          <p:spTgt spid="52"/>
                                        </p:tgtEl>
                                        <p:attrNameLst>
                                          <p:attrName>ppt_x</p:attrName>
                                        </p:attrNameLst>
                                      </p:cBhvr>
                                      <p:tavLst>
                                        <p:tav tm="0">
                                          <p:val>
                                            <p:strVal val="#ppt_x"/>
                                          </p:val>
                                        </p:tav>
                                        <p:tav tm="100000">
                                          <p:val>
                                            <p:strVal val="#ppt_x"/>
                                          </p:val>
                                        </p:tav>
                                      </p:tavLst>
                                    </p:anim>
                                    <p:anim calcmode="lin" valueType="num">
                                      <p:cBhvr additive="base">
                                        <p:cTn id="92" dur="2000" fill="hold"/>
                                        <p:tgtEl>
                                          <p:spTgt spid="52"/>
                                        </p:tgtEl>
                                        <p:attrNameLst>
                                          <p:attrName>ppt_y</p:attrName>
                                        </p:attrNameLst>
                                      </p:cBhvr>
                                      <p:tavLst>
                                        <p:tav tm="0">
                                          <p:val>
                                            <p:strVal val="0-#ppt_h/2"/>
                                          </p:val>
                                        </p:tav>
                                        <p:tav tm="100000">
                                          <p:val>
                                            <p:strVal val="#ppt_y"/>
                                          </p:val>
                                        </p:tav>
                                      </p:tavLst>
                                    </p:anim>
                                  </p:childTnLst>
                                </p:cTn>
                              </p:par>
                              <p:par>
                                <p:cTn id="93" presetID="2" presetClass="entr" presetSubtype="1" decel="50000" fill="hold" grpId="0" nodeType="withEffect">
                                  <p:stCondLst>
                                    <p:cond delay="1500"/>
                                  </p:stCondLst>
                                  <p:childTnLst>
                                    <p:set>
                                      <p:cBhvr>
                                        <p:cTn id="94" dur="1" fill="hold">
                                          <p:stCondLst>
                                            <p:cond delay="0"/>
                                          </p:stCondLst>
                                        </p:cTn>
                                        <p:tgtEl>
                                          <p:spTgt spid="53"/>
                                        </p:tgtEl>
                                        <p:attrNameLst>
                                          <p:attrName>style.visibility</p:attrName>
                                        </p:attrNameLst>
                                      </p:cBhvr>
                                      <p:to>
                                        <p:strVal val="visible"/>
                                      </p:to>
                                    </p:set>
                                    <p:anim calcmode="lin" valueType="num">
                                      <p:cBhvr additive="base">
                                        <p:cTn id="95" dur="2000" fill="hold"/>
                                        <p:tgtEl>
                                          <p:spTgt spid="53"/>
                                        </p:tgtEl>
                                        <p:attrNameLst>
                                          <p:attrName>ppt_x</p:attrName>
                                        </p:attrNameLst>
                                      </p:cBhvr>
                                      <p:tavLst>
                                        <p:tav tm="0">
                                          <p:val>
                                            <p:strVal val="#ppt_x"/>
                                          </p:val>
                                        </p:tav>
                                        <p:tav tm="100000">
                                          <p:val>
                                            <p:strVal val="#ppt_x"/>
                                          </p:val>
                                        </p:tav>
                                      </p:tavLst>
                                    </p:anim>
                                    <p:anim calcmode="lin" valueType="num">
                                      <p:cBhvr additive="base">
                                        <p:cTn id="96" dur="2000" fill="hold"/>
                                        <p:tgtEl>
                                          <p:spTgt spid="53"/>
                                        </p:tgtEl>
                                        <p:attrNameLst>
                                          <p:attrName>ppt_y</p:attrName>
                                        </p:attrNameLst>
                                      </p:cBhvr>
                                      <p:tavLst>
                                        <p:tav tm="0">
                                          <p:val>
                                            <p:strVal val="0-#ppt_h/2"/>
                                          </p:val>
                                        </p:tav>
                                        <p:tav tm="100000">
                                          <p:val>
                                            <p:strVal val="#ppt_y"/>
                                          </p:val>
                                        </p:tav>
                                      </p:tavLst>
                                    </p:anim>
                                  </p:childTnLst>
                                </p:cTn>
                              </p:par>
                              <p:par>
                                <p:cTn id="97" presetID="2" presetClass="entr" presetSubtype="1" decel="50000" fill="hold" grpId="0" nodeType="withEffect">
                                  <p:stCondLst>
                                    <p:cond delay="2000"/>
                                  </p:stCondLst>
                                  <p:childTnLst>
                                    <p:set>
                                      <p:cBhvr>
                                        <p:cTn id="98" dur="1" fill="hold">
                                          <p:stCondLst>
                                            <p:cond delay="0"/>
                                          </p:stCondLst>
                                        </p:cTn>
                                        <p:tgtEl>
                                          <p:spTgt spid="54"/>
                                        </p:tgtEl>
                                        <p:attrNameLst>
                                          <p:attrName>style.visibility</p:attrName>
                                        </p:attrNameLst>
                                      </p:cBhvr>
                                      <p:to>
                                        <p:strVal val="visible"/>
                                      </p:to>
                                    </p:set>
                                    <p:anim calcmode="lin" valueType="num">
                                      <p:cBhvr additive="base">
                                        <p:cTn id="99" dur="2000" fill="hold"/>
                                        <p:tgtEl>
                                          <p:spTgt spid="54"/>
                                        </p:tgtEl>
                                        <p:attrNameLst>
                                          <p:attrName>ppt_x</p:attrName>
                                        </p:attrNameLst>
                                      </p:cBhvr>
                                      <p:tavLst>
                                        <p:tav tm="0">
                                          <p:val>
                                            <p:strVal val="#ppt_x"/>
                                          </p:val>
                                        </p:tav>
                                        <p:tav tm="100000">
                                          <p:val>
                                            <p:strVal val="#ppt_x"/>
                                          </p:val>
                                        </p:tav>
                                      </p:tavLst>
                                    </p:anim>
                                    <p:anim calcmode="lin" valueType="num">
                                      <p:cBhvr additive="base">
                                        <p:cTn id="100" dur="2000" fill="hold"/>
                                        <p:tgtEl>
                                          <p:spTgt spid="54"/>
                                        </p:tgtEl>
                                        <p:attrNameLst>
                                          <p:attrName>ppt_y</p:attrName>
                                        </p:attrNameLst>
                                      </p:cBhvr>
                                      <p:tavLst>
                                        <p:tav tm="0">
                                          <p:val>
                                            <p:strVal val="0-#ppt_h/2"/>
                                          </p:val>
                                        </p:tav>
                                        <p:tav tm="100000">
                                          <p:val>
                                            <p:strVal val="#ppt_y"/>
                                          </p:val>
                                        </p:tav>
                                      </p:tavLst>
                                    </p:anim>
                                  </p:childTnLst>
                                </p:cTn>
                              </p:par>
                              <p:par>
                                <p:cTn id="101" presetID="2" presetClass="entr" presetSubtype="1" decel="50000" fill="hold" grpId="0" nodeType="withEffect">
                                  <p:stCondLst>
                                    <p:cond delay="1500"/>
                                  </p:stCondLst>
                                  <p:childTnLst>
                                    <p:set>
                                      <p:cBhvr>
                                        <p:cTn id="102" dur="1" fill="hold">
                                          <p:stCondLst>
                                            <p:cond delay="0"/>
                                          </p:stCondLst>
                                        </p:cTn>
                                        <p:tgtEl>
                                          <p:spTgt spid="55"/>
                                        </p:tgtEl>
                                        <p:attrNameLst>
                                          <p:attrName>style.visibility</p:attrName>
                                        </p:attrNameLst>
                                      </p:cBhvr>
                                      <p:to>
                                        <p:strVal val="visible"/>
                                      </p:to>
                                    </p:set>
                                    <p:anim calcmode="lin" valueType="num">
                                      <p:cBhvr additive="base">
                                        <p:cTn id="103" dur="2000" fill="hold"/>
                                        <p:tgtEl>
                                          <p:spTgt spid="55"/>
                                        </p:tgtEl>
                                        <p:attrNameLst>
                                          <p:attrName>ppt_x</p:attrName>
                                        </p:attrNameLst>
                                      </p:cBhvr>
                                      <p:tavLst>
                                        <p:tav tm="0">
                                          <p:val>
                                            <p:strVal val="#ppt_x"/>
                                          </p:val>
                                        </p:tav>
                                        <p:tav tm="100000">
                                          <p:val>
                                            <p:strVal val="#ppt_x"/>
                                          </p:val>
                                        </p:tav>
                                      </p:tavLst>
                                    </p:anim>
                                    <p:anim calcmode="lin" valueType="num">
                                      <p:cBhvr additive="base">
                                        <p:cTn id="104" dur="2000" fill="hold"/>
                                        <p:tgtEl>
                                          <p:spTgt spid="55"/>
                                        </p:tgtEl>
                                        <p:attrNameLst>
                                          <p:attrName>ppt_y</p:attrName>
                                        </p:attrNameLst>
                                      </p:cBhvr>
                                      <p:tavLst>
                                        <p:tav tm="0">
                                          <p:val>
                                            <p:strVal val="0-#ppt_h/2"/>
                                          </p:val>
                                        </p:tav>
                                        <p:tav tm="100000">
                                          <p:val>
                                            <p:strVal val="#ppt_y"/>
                                          </p:val>
                                        </p:tav>
                                      </p:tavLst>
                                    </p:anim>
                                  </p:childTnLst>
                                </p:cTn>
                              </p:par>
                              <p:par>
                                <p:cTn id="105" presetID="2" presetClass="entr" presetSubtype="1" decel="50000" fill="hold" grpId="0" nodeType="withEffect">
                                  <p:stCondLst>
                                    <p:cond delay="1500"/>
                                  </p:stCondLst>
                                  <p:childTnLst>
                                    <p:set>
                                      <p:cBhvr>
                                        <p:cTn id="106" dur="1" fill="hold">
                                          <p:stCondLst>
                                            <p:cond delay="0"/>
                                          </p:stCondLst>
                                        </p:cTn>
                                        <p:tgtEl>
                                          <p:spTgt spid="56"/>
                                        </p:tgtEl>
                                        <p:attrNameLst>
                                          <p:attrName>style.visibility</p:attrName>
                                        </p:attrNameLst>
                                      </p:cBhvr>
                                      <p:to>
                                        <p:strVal val="visible"/>
                                      </p:to>
                                    </p:set>
                                    <p:anim calcmode="lin" valueType="num">
                                      <p:cBhvr additive="base">
                                        <p:cTn id="107" dur="2000" fill="hold"/>
                                        <p:tgtEl>
                                          <p:spTgt spid="56"/>
                                        </p:tgtEl>
                                        <p:attrNameLst>
                                          <p:attrName>ppt_x</p:attrName>
                                        </p:attrNameLst>
                                      </p:cBhvr>
                                      <p:tavLst>
                                        <p:tav tm="0">
                                          <p:val>
                                            <p:strVal val="#ppt_x"/>
                                          </p:val>
                                        </p:tav>
                                        <p:tav tm="100000">
                                          <p:val>
                                            <p:strVal val="#ppt_x"/>
                                          </p:val>
                                        </p:tav>
                                      </p:tavLst>
                                    </p:anim>
                                    <p:anim calcmode="lin" valueType="num">
                                      <p:cBhvr additive="base">
                                        <p:cTn id="108" dur="2000" fill="hold"/>
                                        <p:tgtEl>
                                          <p:spTgt spid="56"/>
                                        </p:tgtEl>
                                        <p:attrNameLst>
                                          <p:attrName>ppt_y</p:attrName>
                                        </p:attrNameLst>
                                      </p:cBhvr>
                                      <p:tavLst>
                                        <p:tav tm="0">
                                          <p:val>
                                            <p:strVal val="0-#ppt_h/2"/>
                                          </p:val>
                                        </p:tav>
                                        <p:tav tm="100000">
                                          <p:val>
                                            <p:strVal val="#ppt_y"/>
                                          </p:val>
                                        </p:tav>
                                      </p:tavLst>
                                    </p:anim>
                                  </p:childTnLst>
                                </p:cTn>
                              </p:par>
                              <p:par>
                                <p:cTn id="109" presetID="2" presetClass="entr" presetSubtype="1" decel="50000" fill="hold" grpId="0" nodeType="withEffect">
                                  <p:stCondLst>
                                    <p:cond delay="2500"/>
                                  </p:stCondLst>
                                  <p:childTnLst>
                                    <p:set>
                                      <p:cBhvr>
                                        <p:cTn id="110" dur="1" fill="hold">
                                          <p:stCondLst>
                                            <p:cond delay="0"/>
                                          </p:stCondLst>
                                        </p:cTn>
                                        <p:tgtEl>
                                          <p:spTgt spid="58"/>
                                        </p:tgtEl>
                                        <p:attrNameLst>
                                          <p:attrName>style.visibility</p:attrName>
                                        </p:attrNameLst>
                                      </p:cBhvr>
                                      <p:to>
                                        <p:strVal val="visible"/>
                                      </p:to>
                                    </p:set>
                                    <p:anim calcmode="lin" valueType="num">
                                      <p:cBhvr additive="base">
                                        <p:cTn id="111" dur="2000" fill="hold"/>
                                        <p:tgtEl>
                                          <p:spTgt spid="58"/>
                                        </p:tgtEl>
                                        <p:attrNameLst>
                                          <p:attrName>ppt_x</p:attrName>
                                        </p:attrNameLst>
                                      </p:cBhvr>
                                      <p:tavLst>
                                        <p:tav tm="0">
                                          <p:val>
                                            <p:strVal val="#ppt_x"/>
                                          </p:val>
                                        </p:tav>
                                        <p:tav tm="100000">
                                          <p:val>
                                            <p:strVal val="#ppt_x"/>
                                          </p:val>
                                        </p:tav>
                                      </p:tavLst>
                                    </p:anim>
                                    <p:anim calcmode="lin" valueType="num">
                                      <p:cBhvr additive="base">
                                        <p:cTn id="112" dur="2000" fill="hold"/>
                                        <p:tgtEl>
                                          <p:spTgt spid="58"/>
                                        </p:tgtEl>
                                        <p:attrNameLst>
                                          <p:attrName>ppt_y</p:attrName>
                                        </p:attrNameLst>
                                      </p:cBhvr>
                                      <p:tavLst>
                                        <p:tav tm="0">
                                          <p:val>
                                            <p:strVal val="0-#ppt_h/2"/>
                                          </p:val>
                                        </p:tav>
                                        <p:tav tm="100000">
                                          <p:val>
                                            <p:strVal val="#ppt_y"/>
                                          </p:val>
                                        </p:tav>
                                      </p:tavLst>
                                    </p:anim>
                                  </p:childTnLst>
                                </p:cTn>
                              </p:par>
                              <p:par>
                                <p:cTn id="113" presetID="2" presetClass="entr" presetSubtype="1" decel="50000" fill="hold" grpId="0" nodeType="withEffect">
                                  <p:stCondLst>
                                    <p:cond delay="2500"/>
                                  </p:stCondLst>
                                  <p:childTnLst>
                                    <p:set>
                                      <p:cBhvr>
                                        <p:cTn id="114" dur="1" fill="hold">
                                          <p:stCondLst>
                                            <p:cond delay="0"/>
                                          </p:stCondLst>
                                        </p:cTn>
                                        <p:tgtEl>
                                          <p:spTgt spid="59"/>
                                        </p:tgtEl>
                                        <p:attrNameLst>
                                          <p:attrName>style.visibility</p:attrName>
                                        </p:attrNameLst>
                                      </p:cBhvr>
                                      <p:to>
                                        <p:strVal val="visible"/>
                                      </p:to>
                                    </p:set>
                                    <p:anim calcmode="lin" valueType="num">
                                      <p:cBhvr additive="base">
                                        <p:cTn id="115" dur="2000" fill="hold"/>
                                        <p:tgtEl>
                                          <p:spTgt spid="59"/>
                                        </p:tgtEl>
                                        <p:attrNameLst>
                                          <p:attrName>ppt_x</p:attrName>
                                        </p:attrNameLst>
                                      </p:cBhvr>
                                      <p:tavLst>
                                        <p:tav tm="0">
                                          <p:val>
                                            <p:strVal val="#ppt_x"/>
                                          </p:val>
                                        </p:tav>
                                        <p:tav tm="100000">
                                          <p:val>
                                            <p:strVal val="#ppt_x"/>
                                          </p:val>
                                        </p:tav>
                                      </p:tavLst>
                                    </p:anim>
                                    <p:anim calcmode="lin" valueType="num">
                                      <p:cBhvr additive="base">
                                        <p:cTn id="116" dur="2000" fill="hold"/>
                                        <p:tgtEl>
                                          <p:spTgt spid="59"/>
                                        </p:tgtEl>
                                        <p:attrNameLst>
                                          <p:attrName>ppt_y</p:attrName>
                                        </p:attrNameLst>
                                      </p:cBhvr>
                                      <p:tavLst>
                                        <p:tav tm="0">
                                          <p:val>
                                            <p:strVal val="0-#ppt_h/2"/>
                                          </p:val>
                                        </p:tav>
                                        <p:tav tm="100000">
                                          <p:val>
                                            <p:strVal val="#ppt_y"/>
                                          </p:val>
                                        </p:tav>
                                      </p:tavLst>
                                    </p:anim>
                                  </p:childTnLst>
                                </p:cTn>
                              </p:par>
                              <p:par>
                                <p:cTn id="117" presetID="2" presetClass="entr" presetSubtype="1" decel="50000" fill="hold" grpId="0" nodeType="withEffect">
                                  <p:stCondLst>
                                    <p:cond delay="3000"/>
                                  </p:stCondLst>
                                  <p:childTnLst>
                                    <p:set>
                                      <p:cBhvr>
                                        <p:cTn id="118" dur="1" fill="hold">
                                          <p:stCondLst>
                                            <p:cond delay="0"/>
                                          </p:stCondLst>
                                        </p:cTn>
                                        <p:tgtEl>
                                          <p:spTgt spid="62"/>
                                        </p:tgtEl>
                                        <p:attrNameLst>
                                          <p:attrName>style.visibility</p:attrName>
                                        </p:attrNameLst>
                                      </p:cBhvr>
                                      <p:to>
                                        <p:strVal val="visible"/>
                                      </p:to>
                                    </p:set>
                                    <p:anim calcmode="lin" valueType="num">
                                      <p:cBhvr additive="base">
                                        <p:cTn id="119" dur="2000" fill="hold"/>
                                        <p:tgtEl>
                                          <p:spTgt spid="62"/>
                                        </p:tgtEl>
                                        <p:attrNameLst>
                                          <p:attrName>ppt_x</p:attrName>
                                        </p:attrNameLst>
                                      </p:cBhvr>
                                      <p:tavLst>
                                        <p:tav tm="0">
                                          <p:val>
                                            <p:strVal val="#ppt_x"/>
                                          </p:val>
                                        </p:tav>
                                        <p:tav tm="100000">
                                          <p:val>
                                            <p:strVal val="#ppt_x"/>
                                          </p:val>
                                        </p:tav>
                                      </p:tavLst>
                                    </p:anim>
                                    <p:anim calcmode="lin" valueType="num">
                                      <p:cBhvr additive="base">
                                        <p:cTn id="120" dur="2000" fill="hold"/>
                                        <p:tgtEl>
                                          <p:spTgt spid="62"/>
                                        </p:tgtEl>
                                        <p:attrNameLst>
                                          <p:attrName>ppt_y</p:attrName>
                                        </p:attrNameLst>
                                      </p:cBhvr>
                                      <p:tavLst>
                                        <p:tav tm="0">
                                          <p:val>
                                            <p:strVal val="0-#ppt_h/2"/>
                                          </p:val>
                                        </p:tav>
                                        <p:tav tm="100000">
                                          <p:val>
                                            <p:strVal val="#ppt_y"/>
                                          </p:val>
                                        </p:tav>
                                      </p:tavLst>
                                    </p:anim>
                                  </p:childTnLst>
                                </p:cTn>
                              </p:par>
                              <p:par>
                                <p:cTn id="121" presetID="2" presetClass="entr" presetSubtype="1" decel="50000" fill="hold" grpId="0" nodeType="withEffect">
                                  <p:stCondLst>
                                    <p:cond delay="2500"/>
                                  </p:stCondLst>
                                  <p:childTnLst>
                                    <p:set>
                                      <p:cBhvr>
                                        <p:cTn id="122" dur="1" fill="hold">
                                          <p:stCondLst>
                                            <p:cond delay="0"/>
                                          </p:stCondLst>
                                        </p:cTn>
                                        <p:tgtEl>
                                          <p:spTgt spid="63"/>
                                        </p:tgtEl>
                                        <p:attrNameLst>
                                          <p:attrName>style.visibility</p:attrName>
                                        </p:attrNameLst>
                                      </p:cBhvr>
                                      <p:to>
                                        <p:strVal val="visible"/>
                                      </p:to>
                                    </p:set>
                                    <p:anim calcmode="lin" valueType="num">
                                      <p:cBhvr additive="base">
                                        <p:cTn id="123" dur="2000" fill="hold"/>
                                        <p:tgtEl>
                                          <p:spTgt spid="63"/>
                                        </p:tgtEl>
                                        <p:attrNameLst>
                                          <p:attrName>ppt_x</p:attrName>
                                        </p:attrNameLst>
                                      </p:cBhvr>
                                      <p:tavLst>
                                        <p:tav tm="0">
                                          <p:val>
                                            <p:strVal val="#ppt_x"/>
                                          </p:val>
                                        </p:tav>
                                        <p:tav tm="100000">
                                          <p:val>
                                            <p:strVal val="#ppt_x"/>
                                          </p:val>
                                        </p:tav>
                                      </p:tavLst>
                                    </p:anim>
                                    <p:anim calcmode="lin" valueType="num">
                                      <p:cBhvr additive="base">
                                        <p:cTn id="124" dur="2000" fill="hold"/>
                                        <p:tgtEl>
                                          <p:spTgt spid="63"/>
                                        </p:tgtEl>
                                        <p:attrNameLst>
                                          <p:attrName>ppt_y</p:attrName>
                                        </p:attrNameLst>
                                      </p:cBhvr>
                                      <p:tavLst>
                                        <p:tav tm="0">
                                          <p:val>
                                            <p:strVal val="0-#ppt_h/2"/>
                                          </p:val>
                                        </p:tav>
                                        <p:tav tm="100000">
                                          <p:val>
                                            <p:strVal val="#ppt_y"/>
                                          </p:val>
                                        </p:tav>
                                      </p:tavLst>
                                    </p:anim>
                                  </p:childTnLst>
                                </p:cTn>
                              </p:par>
                              <p:par>
                                <p:cTn id="125" presetID="2" presetClass="entr" presetSubtype="1" decel="50000" fill="hold" grpId="0" nodeType="withEffect">
                                  <p:stCondLst>
                                    <p:cond delay="2500"/>
                                  </p:stCondLst>
                                  <p:childTnLst>
                                    <p:set>
                                      <p:cBhvr>
                                        <p:cTn id="126" dur="1" fill="hold">
                                          <p:stCondLst>
                                            <p:cond delay="0"/>
                                          </p:stCondLst>
                                        </p:cTn>
                                        <p:tgtEl>
                                          <p:spTgt spid="65"/>
                                        </p:tgtEl>
                                        <p:attrNameLst>
                                          <p:attrName>style.visibility</p:attrName>
                                        </p:attrNameLst>
                                      </p:cBhvr>
                                      <p:to>
                                        <p:strVal val="visible"/>
                                      </p:to>
                                    </p:set>
                                    <p:anim calcmode="lin" valueType="num">
                                      <p:cBhvr additive="base">
                                        <p:cTn id="127" dur="2000" fill="hold"/>
                                        <p:tgtEl>
                                          <p:spTgt spid="65"/>
                                        </p:tgtEl>
                                        <p:attrNameLst>
                                          <p:attrName>ppt_x</p:attrName>
                                        </p:attrNameLst>
                                      </p:cBhvr>
                                      <p:tavLst>
                                        <p:tav tm="0">
                                          <p:val>
                                            <p:strVal val="#ppt_x"/>
                                          </p:val>
                                        </p:tav>
                                        <p:tav tm="100000">
                                          <p:val>
                                            <p:strVal val="#ppt_x"/>
                                          </p:val>
                                        </p:tav>
                                      </p:tavLst>
                                    </p:anim>
                                    <p:anim calcmode="lin" valueType="num">
                                      <p:cBhvr additive="base">
                                        <p:cTn id="128" dur="2000" fill="hold"/>
                                        <p:tgtEl>
                                          <p:spTgt spid="65"/>
                                        </p:tgtEl>
                                        <p:attrNameLst>
                                          <p:attrName>ppt_y</p:attrName>
                                        </p:attrNameLst>
                                      </p:cBhvr>
                                      <p:tavLst>
                                        <p:tav tm="0">
                                          <p:val>
                                            <p:strVal val="0-#ppt_h/2"/>
                                          </p:val>
                                        </p:tav>
                                        <p:tav tm="100000">
                                          <p:val>
                                            <p:strVal val="#ppt_y"/>
                                          </p:val>
                                        </p:tav>
                                      </p:tavLst>
                                    </p:anim>
                                  </p:childTnLst>
                                </p:cTn>
                              </p:par>
                              <p:par>
                                <p:cTn id="129" presetID="2" presetClass="entr" presetSubtype="1" decel="50000" fill="hold" grpId="0" nodeType="withEffect">
                                  <p:stCondLst>
                                    <p:cond delay="2500"/>
                                  </p:stCondLst>
                                  <p:childTnLst>
                                    <p:set>
                                      <p:cBhvr>
                                        <p:cTn id="130" dur="1" fill="hold">
                                          <p:stCondLst>
                                            <p:cond delay="0"/>
                                          </p:stCondLst>
                                        </p:cTn>
                                        <p:tgtEl>
                                          <p:spTgt spid="66"/>
                                        </p:tgtEl>
                                        <p:attrNameLst>
                                          <p:attrName>style.visibility</p:attrName>
                                        </p:attrNameLst>
                                      </p:cBhvr>
                                      <p:to>
                                        <p:strVal val="visible"/>
                                      </p:to>
                                    </p:set>
                                    <p:anim calcmode="lin" valueType="num">
                                      <p:cBhvr additive="base">
                                        <p:cTn id="131" dur="2000" fill="hold"/>
                                        <p:tgtEl>
                                          <p:spTgt spid="66"/>
                                        </p:tgtEl>
                                        <p:attrNameLst>
                                          <p:attrName>ppt_x</p:attrName>
                                        </p:attrNameLst>
                                      </p:cBhvr>
                                      <p:tavLst>
                                        <p:tav tm="0">
                                          <p:val>
                                            <p:strVal val="#ppt_x"/>
                                          </p:val>
                                        </p:tav>
                                        <p:tav tm="100000">
                                          <p:val>
                                            <p:strVal val="#ppt_x"/>
                                          </p:val>
                                        </p:tav>
                                      </p:tavLst>
                                    </p:anim>
                                    <p:anim calcmode="lin" valueType="num">
                                      <p:cBhvr additive="base">
                                        <p:cTn id="132" dur="2000" fill="hold"/>
                                        <p:tgtEl>
                                          <p:spTgt spid="66"/>
                                        </p:tgtEl>
                                        <p:attrNameLst>
                                          <p:attrName>ppt_y</p:attrName>
                                        </p:attrNameLst>
                                      </p:cBhvr>
                                      <p:tavLst>
                                        <p:tav tm="0">
                                          <p:val>
                                            <p:strVal val="0-#ppt_h/2"/>
                                          </p:val>
                                        </p:tav>
                                        <p:tav tm="100000">
                                          <p:val>
                                            <p:strVal val="#ppt_y"/>
                                          </p:val>
                                        </p:tav>
                                      </p:tavLst>
                                    </p:anim>
                                  </p:childTnLst>
                                </p:cTn>
                              </p:par>
                              <p:par>
                                <p:cTn id="133" presetID="2" presetClass="entr" presetSubtype="1" decel="50000" fill="hold" grpId="0" nodeType="withEffect">
                                  <p:stCondLst>
                                    <p:cond delay="3000"/>
                                  </p:stCondLst>
                                  <p:childTnLst>
                                    <p:set>
                                      <p:cBhvr>
                                        <p:cTn id="134" dur="1" fill="hold">
                                          <p:stCondLst>
                                            <p:cond delay="0"/>
                                          </p:stCondLst>
                                        </p:cTn>
                                        <p:tgtEl>
                                          <p:spTgt spid="67"/>
                                        </p:tgtEl>
                                        <p:attrNameLst>
                                          <p:attrName>style.visibility</p:attrName>
                                        </p:attrNameLst>
                                      </p:cBhvr>
                                      <p:to>
                                        <p:strVal val="visible"/>
                                      </p:to>
                                    </p:set>
                                    <p:anim calcmode="lin" valueType="num">
                                      <p:cBhvr additive="base">
                                        <p:cTn id="135" dur="2000" fill="hold"/>
                                        <p:tgtEl>
                                          <p:spTgt spid="67"/>
                                        </p:tgtEl>
                                        <p:attrNameLst>
                                          <p:attrName>ppt_x</p:attrName>
                                        </p:attrNameLst>
                                      </p:cBhvr>
                                      <p:tavLst>
                                        <p:tav tm="0">
                                          <p:val>
                                            <p:strVal val="#ppt_x"/>
                                          </p:val>
                                        </p:tav>
                                        <p:tav tm="100000">
                                          <p:val>
                                            <p:strVal val="#ppt_x"/>
                                          </p:val>
                                        </p:tav>
                                      </p:tavLst>
                                    </p:anim>
                                    <p:anim calcmode="lin" valueType="num">
                                      <p:cBhvr additive="base">
                                        <p:cTn id="136" dur="2000" fill="hold"/>
                                        <p:tgtEl>
                                          <p:spTgt spid="67"/>
                                        </p:tgtEl>
                                        <p:attrNameLst>
                                          <p:attrName>ppt_y</p:attrName>
                                        </p:attrNameLst>
                                      </p:cBhvr>
                                      <p:tavLst>
                                        <p:tav tm="0">
                                          <p:val>
                                            <p:strVal val="0-#ppt_h/2"/>
                                          </p:val>
                                        </p:tav>
                                        <p:tav tm="100000">
                                          <p:val>
                                            <p:strVal val="#ppt_y"/>
                                          </p:val>
                                        </p:tav>
                                      </p:tavLst>
                                    </p:anim>
                                  </p:childTnLst>
                                </p:cTn>
                              </p:par>
                              <p:par>
                                <p:cTn id="137" presetID="2" presetClass="entr" presetSubtype="1" decel="50000" fill="hold" grpId="0" nodeType="withEffect">
                                  <p:stCondLst>
                                    <p:cond delay="2500"/>
                                  </p:stCondLst>
                                  <p:childTnLst>
                                    <p:set>
                                      <p:cBhvr>
                                        <p:cTn id="138" dur="1" fill="hold">
                                          <p:stCondLst>
                                            <p:cond delay="0"/>
                                          </p:stCondLst>
                                        </p:cTn>
                                        <p:tgtEl>
                                          <p:spTgt spid="68"/>
                                        </p:tgtEl>
                                        <p:attrNameLst>
                                          <p:attrName>style.visibility</p:attrName>
                                        </p:attrNameLst>
                                      </p:cBhvr>
                                      <p:to>
                                        <p:strVal val="visible"/>
                                      </p:to>
                                    </p:set>
                                    <p:anim calcmode="lin" valueType="num">
                                      <p:cBhvr additive="base">
                                        <p:cTn id="139" dur="2000" fill="hold"/>
                                        <p:tgtEl>
                                          <p:spTgt spid="68"/>
                                        </p:tgtEl>
                                        <p:attrNameLst>
                                          <p:attrName>ppt_x</p:attrName>
                                        </p:attrNameLst>
                                      </p:cBhvr>
                                      <p:tavLst>
                                        <p:tav tm="0">
                                          <p:val>
                                            <p:strVal val="#ppt_x"/>
                                          </p:val>
                                        </p:tav>
                                        <p:tav tm="100000">
                                          <p:val>
                                            <p:strVal val="#ppt_x"/>
                                          </p:val>
                                        </p:tav>
                                      </p:tavLst>
                                    </p:anim>
                                    <p:anim calcmode="lin" valueType="num">
                                      <p:cBhvr additive="base">
                                        <p:cTn id="140" dur="2000" fill="hold"/>
                                        <p:tgtEl>
                                          <p:spTgt spid="68"/>
                                        </p:tgtEl>
                                        <p:attrNameLst>
                                          <p:attrName>ppt_y</p:attrName>
                                        </p:attrNameLst>
                                      </p:cBhvr>
                                      <p:tavLst>
                                        <p:tav tm="0">
                                          <p:val>
                                            <p:strVal val="0-#ppt_h/2"/>
                                          </p:val>
                                        </p:tav>
                                        <p:tav tm="100000">
                                          <p:val>
                                            <p:strVal val="#ppt_y"/>
                                          </p:val>
                                        </p:tav>
                                      </p:tavLst>
                                    </p:anim>
                                  </p:childTnLst>
                                </p:cTn>
                              </p:par>
                              <p:par>
                                <p:cTn id="141" presetID="2" presetClass="entr" presetSubtype="1" decel="50000" fill="hold" grpId="0" nodeType="withEffect">
                                  <p:stCondLst>
                                    <p:cond delay="3000"/>
                                  </p:stCondLst>
                                  <p:childTnLst>
                                    <p:set>
                                      <p:cBhvr>
                                        <p:cTn id="142" dur="1" fill="hold">
                                          <p:stCondLst>
                                            <p:cond delay="0"/>
                                          </p:stCondLst>
                                        </p:cTn>
                                        <p:tgtEl>
                                          <p:spTgt spid="72"/>
                                        </p:tgtEl>
                                        <p:attrNameLst>
                                          <p:attrName>style.visibility</p:attrName>
                                        </p:attrNameLst>
                                      </p:cBhvr>
                                      <p:to>
                                        <p:strVal val="visible"/>
                                      </p:to>
                                    </p:set>
                                    <p:anim calcmode="lin" valueType="num">
                                      <p:cBhvr additive="base">
                                        <p:cTn id="143" dur="2000" fill="hold"/>
                                        <p:tgtEl>
                                          <p:spTgt spid="72"/>
                                        </p:tgtEl>
                                        <p:attrNameLst>
                                          <p:attrName>ppt_x</p:attrName>
                                        </p:attrNameLst>
                                      </p:cBhvr>
                                      <p:tavLst>
                                        <p:tav tm="0">
                                          <p:val>
                                            <p:strVal val="#ppt_x"/>
                                          </p:val>
                                        </p:tav>
                                        <p:tav tm="100000">
                                          <p:val>
                                            <p:strVal val="#ppt_x"/>
                                          </p:val>
                                        </p:tav>
                                      </p:tavLst>
                                    </p:anim>
                                    <p:anim calcmode="lin" valueType="num">
                                      <p:cBhvr additive="base">
                                        <p:cTn id="144" dur="2000" fill="hold"/>
                                        <p:tgtEl>
                                          <p:spTgt spid="72"/>
                                        </p:tgtEl>
                                        <p:attrNameLst>
                                          <p:attrName>ppt_y</p:attrName>
                                        </p:attrNameLst>
                                      </p:cBhvr>
                                      <p:tavLst>
                                        <p:tav tm="0">
                                          <p:val>
                                            <p:strVal val="0-#ppt_h/2"/>
                                          </p:val>
                                        </p:tav>
                                        <p:tav tm="100000">
                                          <p:val>
                                            <p:strVal val="#ppt_y"/>
                                          </p:val>
                                        </p:tav>
                                      </p:tavLst>
                                    </p:anim>
                                  </p:childTnLst>
                                </p:cTn>
                              </p:par>
                              <p:par>
                                <p:cTn id="145" presetID="2" presetClass="entr" presetSubtype="1" decel="50000" fill="hold" grpId="0" nodeType="withEffect">
                                  <p:stCondLst>
                                    <p:cond delay="3500"/>
                                  </p:stCondLst>
                                  <p:childTnLst>
                                    <p:set>
                                      <p:cBhvr>
                                        <p:cTn id="146" dur="1" fill="hold">
                                          <p:stCondLst>
                                            <p:cond delay="0"/>
                                          </p:stCondLst>
                                        </p:cTn>
                                        <p:tgtEl>
                                          <p:spTgt spid="75"/>
                                        </p:tgtEl>
                                        <p:attrNameLst>
                                          <p:attrName>style.visibility</p:attrName>
                                        </p:attrNameLst>
                                      </p:cBhvr>
                                      <p:to>
                                        <p:strVal val="visible"/>
                                      </p:to>
                                    </p:set>
                                    <p:anim calcmode="lin" valueType="num">
                                      <p:cBhvr additive="base">
                                        <p:cTn id="147" dur="2000" fill="hold"/>
                                        <p:tgtEl>
                                          <p:spTgt spid="75"/>
                                        </p:tgtEl>
                                        <p:attrNameLst>
                                          <p:attrName>ppt_x</p:attrName>
                                        </p:attrNameLst>
                                      </p:cBhvr>
                                      <p:tavLst>
                                        <p:tav tm="0">
                                          <p:val>
                                            <p:strVal val="#ppt_x"/>
                                          </p:val>
                                        </p:tav>
                                        <p:tav tm="100000">
                                          <p:val>
                                            <p:strVal val="#ppt_x"/>
                                          </p:val>
                                        </p:tav>
                                      </p:tavLst>
                                    </p:anim>
                                    <p:anim calcmode="lin" valueType="num">
                                      <p:cBhvr additive="base">
                                        <p:cTn id="148" dur="2000" fill="hold"/>
                                        <p:tgtEl>
                                          <p:spTgt spid="75"/>
                                        </p:tgtEl>
                                        <p:attrNameLst>
                                          <p:attrName>ppt_y</p:attrName>
                                        </p:attrNameLst>
                                      </p:cBhvr>
                                      <p:tavLst>
                                        <p:tav tm="0">
                                          <p:val>
                                            <p:strVal val="0-#ppt_h/2"/>
                                          </p:val>
                                        </p:tav>
                                        <p:tav tm="100000">
                                          <p:val>
                                            <p:strVal val="#ppt_y"/>
                                          </p:val>
                                        </p:tav>
                                      </p:tavLst>
                                    </p:anim>
                                  </p:childTnLst>
                                </p:cTn>
                              </p:par>
                              <p:par>
                                <p:cTn id="149" presetID="2" presetClass="entr" presetSubtype="1" decel="50000" fill="hold" grpId="0" nodeType="withEffect">
                                  <p:stCondLst>
                                    <p:cond delay="3000"/>
                                  </p:stCondLst>
                                  <p:childTnLst>
                                    <p:set>
                                      <p:cBhvr>
                                        <p:cTn id="150" dur="1" fill="hold">
                                          <p:stCondLst>
                                            <p:cond delay="0"/>
                                          </p:stCondLst>
                                        </p:cTn>
                                        <p:tgtEl>
                                          <p:spTgt spid="79"/>
                                        </p:tgtEl>
                                        <p:attrNameLst>
                                          <p:attrName>style.visibility</p:attrName>
                                        </p:attrNameLst>
                                      </p:cBhvr>
                                      <p:to>
                                        <p:strVal val="visible"/>
                                      </p:to>
                                    </p:set>
                                    <p:anim calcmode="lin" valueType="num">
                                      <p:cBhvr additive="base">
                                        <p:cTn id="151" dur="2000" fill="hold"/>
                                        <p:tgtEl>
                                          <p:spTgt spid="79"/>
                                        </p:tgtEl>
                                        <p:attrNameLst>
                                          <p:attrName>ppt_x</p:attrName>
                                        </p:attrNameLst>
                                      </p:cBhvr>
                                      <p:tavLst>
                                        <p:tav tm="0">
                                          <p:val>
                                            <p:strVal val="#ppt_x"/>
                                          </p:val>
                                        </p:tav>
                                        <p:tav tm="100000">
                                          <p:val>
                                            <p:strVal val="#ppt_x"/>
                                          </p:val>
                                        </p:tav>
                                      </p:tavLst>
                                    </p:anim>
                                    <p:anim calcmode="lin" valueType="num">
                                      <p:cBhvr additive="base">
                                        <p:cTn id="152" dur="2000" fill="hold"/>
                                        <p:tgtEl>
                                          <p:spTgt spid="79"/>
                                        </p:tgtEl>
                                        <p:attrNameLst>
                                          <p:attrName>ppt_y</p:attrName>
                                        </p:attrNameLst>
                                      </p:cBhvr>
                                      <p:tavLst>
                                        <p:tav tm="0">
                                          <p:val>
                                            <p:strVal val="0-#ppt_h/2"/>
                                          </p:val>
                                        </p:tav>
                                        <p:tav tm="100000">
                                          <p:val>
                                            <p:strVal val="#ppt_y"/>
                                          </p:val>
                                        </p:tav>
                                      </p:tavLst>
                                    </p:anim>
                                  </p:childTnLst>
                                </p:cTn>
                              </p:par>
                              <p:par>
                                <p:cTn id="153" presetID="2" presetClass="entr" presetSubtype="1" decel="50000" fill="hold" grpId="0" nodeType="withEffect">
                                  <p:stCondLst>
                                    <p:cond delay="4000"/>
                                  </p:stCondLst>
                                  <p:childTnLst>
                                    <p:set>
                                      <p:cBhvr>
                                        <p:cTn id="154" dur="1" fill="hold">
                                          <p:stCondLst>
                                            <p:cond delay="0"/>
                                          </p:stCondLst>
                                        </p:cTn>
                                        <p:tgtEl>
                                          <p:spTgt spid="85"/>
                                        </p:tgtEl>
                                        <p:attrNameLst>
                                          <p:attrName>style.visibility</p:attrName>
                                        </p:attrNameLst>
                                      </p:cBhvr>
                                      <p:to>
                                        <p:strVal val="visible"/>
                                      </p:to>
                                    </p:set>
                                    <p:anim calcmode="lin" valueType="num">
                                      <p:cBhvr additive="base">
                                        <p:cTn id="155" dur="2000" fill="hold"/>
                                        <p:tgtEl>
                                          <p:spTgt spid="85"/>
                                        </p:tgtEl>
                                        <p:attrNameLst>
                                          <p:attrName>ppt_x</p:attrName>
                                        </p:attrNameLst>
                                      </p:cBhvr>
                                      <p:tavLst>
                                        <p:tav tm="0">
                                          <p:val>
                                            <p:strVal val="#ppt_x"/>
                                          </p:val>
                                        </p:tav>
                                        <p:tav tm="100000">
                                          <p:val>
                                            <p:strVal val="#ppt_x"/>
                                          </p:val>
                                        </p:tav>
                                      </p:tavLst>
                                    </p:anim>
                                    <p:anim calcmode="lin" valueType="num">
                                      <p:cBhvr additive="base">
                                        <p:cTn id="156" dur="2000" fill="hold"/>
                                        <p:tgtEl>
                                          <p:spTgt spid="85"/>
                                        </p:tgtEl>
                                        <p:attrNameLst>
                                          <p:attrName>ppt_y</p:attrName>
                                        </p:attrNameLst>
                                      </p:cBhvr>
                                      <p:tavLst>
                                        <p:tav tm="0">
                                          <p:val>
                                            <p:strVal val="0-#ppt_h/2"/>
                                          </p:val>
                                        </p:tav>
                                        <p:tav tm="100000">
                                          <p:val>
                                            <p:strVal val="#ppt_y"/>
                                          </p:val>
                                        </p:tav>
                                      </p:tavLst>
                                    </p:anim>
                                  </p:childTnLst>
                                </p:cTn>
                              </p:par>
                              <p:par>
                                <p:cTn id="157" presetID="2" presetClass="entr" presetSubtype="1" decel="50000" fill="hold" grpId="0" nodeType="withEffect">
                                  <p:stCondLst>
                                    <p:cond delay="4500"/>
                                  </p:stCondLst>
                                  <p:childTnLst>
                                    <p:set>
                                      <p:cBhvr>
                                        <p:cTn id="158" dur="1" fill="hold">
                                          <p:stCondLst>
                                            <p:cond delay="0"/>
                                          </p:stCondLst>
                                        </p:cTn>
                                        <p:tgtEl>
                                          <p:spTgt spid="92"/>
                                        </p:tgtEl>
                                        <p:attrNameLst>
                                          <p:attrName>style.visibility</p:attrName>
                                        </p:attrNameLst>
                                      </p:cBhvr>
                                      <p:to>
                                        <p:strVal val="visible"/>
                                      </p:to>
                                    </p:set>
                                    <p:anim calcmode="lin" valueType="num">
                                      <p:cBhvr additive="base">
                                        <p:cTn id="159" dur="2000" fill="hold"/>
                                        <p:tgtEl>
                                          <p:spTgt spid="92"/>
                                        </p:tgtEl>
                                        <p:attrNameLst>
                                          <p:attrName>ppt_x</p:attrName>
                                        </p:attrNameLst>
                                      </p:cBhvr>
                                      <p:tavLst>
                                        <p:tav tm="0">
                                          <p:val>
                                            <p:strVal val="#ppt_x"/>
                                          </p:val>
                                        </p:tav>
                                        <p:tav tm="100000">
                                          <p:val>
                                            <p:strVal val="#ppt_x"/>
                                          </p:val>
                                        </p:tav>
                                      </p:tavLst>
                                    </p:anim>
                                    <p:anim calcmode="lin" valueType="num">
                                      <p:cBhvr additive="base">
                                        <p:cTn id="160" dur="2000" fill="hold"/>
                                        <p:tgtEl>
                                          <p:spTgt spid="92"/>
                                        </p:tgtEl>
                                        <p:attrNameLst>
                                          <p:attrName>ppt_y</p:attrName>
                                        </p:attrNameLst>
                                      </p:cBhvr>
                                      <p:tavLst>
                                        <p:tav tm="0">
                                          <p:val>
                                            <p:strVal val="0-#ppt_h/2"/>
                                          </p:val>
                                        </p:tav>
                                        <p:tav tm="100000">
                                          <p:val>
                                            <p:strVal val="#ppt_y"/>
                                          </p:val>
                                        </p:tav>
                                      </p:tavLst>
                                    </p:anim>
                                  </p:childTnLst>
                                </p:cTn>
                              </p:par>
                            </p:childTnLst>
                          </p:cTn>
                        </p:par>
                        <p:par>
                          <p:cTn id="161" fill="hold">
                            <p:stCondLst>
                              <p:cond delay="6500"/>
                            </p:stCondLst>
                            <p:childTnLst>
                              <p:par>
                                <p:cTn id="162" presetID="42" presetClass="entr" presetSubtype="0" repeatCount="0" fill="hold" grpId="0" nodeType="afterEffect">
                                  <p:stCondLst>
                                    <p:cond delay="0"/>
                                  </p:stCondLst>
                                  <p:childTnLst>
                                    <p:set>
                                      <p:cBhvr>
                                        <p:cTn id="163" dur="1" fill="hold">
                                          <p:stCondLst>
                                            <p:cond delay="0"/>
                                          </p:stCondLst>
                                        </p:cTn>
                                        <p:tgtEl>
                                          <p:spTgt spid="16"/>
                                        </p:tgtEl>
                                        <p:attrNameLst>
                                          <p:attrName>style.visibility</p:attrName>
                                        </p:attrNameLst>
                                      </p:cBhvr>
                                      <p:to>
                                        <p:strVal val="visible"/>
                                      </p:to>
                                    </p:set>
                                    <p:animEffect transition="in" filter="fade">
                                      <p:cBhvr>
                                        <p:cTn id="164" dur="1000"/>
                                        <p:tgtEl>
                                          <p:spTgt spid="16"/>
                                        </p:tgtEl>
                                      </p:cBhvr>
                                    </p:animEffect>
                                    <p:anim calcmode="lin" valueType="num">
                                      <p:cBhvr>
                                        <p:cTn id="165" dur="1000" fill="hold"/>
                                        <p:tgtEl>
                                          <p:spTgt spid="16"/>
                                        </p:tgtEl>
                                        <p:attrNameLst>
                                          <p:attrName>ppt_x</p:attrName>
                                        </p:attrNameLst>
                                      </p:cBhvr>
                                      <p:tavLst>
                                        <p:tav tm="0">
                                          <p:val>
                                            <p:strVal val="#ppt_x"/>
                                          </p:val>
                                        </p:tav>
                                        <p:tav tm="100000">
                                          <p:val>
                                            <p:strVal val="#ppt_x"/>
                                          </p:val>
                                        </p:tav>
                                      </p:tavLst>
                                    </p:anim>
                                    <p:anim calcmode="lin" valueType="num">
                                      <p:cBhvr>
                                        <p:cTn id="166" dur="1000" fill="hold"/>
                                        <p:tgtEl>
                                          <p:spTgt spid="16"/>
                                        </p:tgtEl>
                                        <p:attrNameLst>
                                          <p:attrName>ppt_y</p:attrName>
                                        </p:attrNameLst>
                                      </p:cBhvr>
                                      <p:tavLst>
                                        <p:tav tm="0">
                                          <p:val>
                                            <p:strVal val="#ppt_y+.1"/>
                                          </p:val>
                                        </p:tav>
                                        <p:tav tm="100000">
                                          <p:val>
                                            <p:strVal val="#ppt_y"/>
                                          </p:val>
                                        </p:tav>
                                      </p:tavLst>
                                    </p:anim>
                                  </p:childTnLst>
                                </p:cTn>
                              </p:par>
                            </p:childTnLst>
                          </p:cTn>
                        </p:par>
                        <p:par>
                          <p:cTn id="167" fill="hold">
                            <p:stCondLst>
                              <p:cond delay="7500"/>
                            </p:stCondLst>
                            <p:childTnLst>
                              <p:par>
                                <p:cTn id="168" presetID="10" presetClass="entr" presetSubtype="0" fill="hold" nodeType="afterEffect">
                                  <p:stCondLst>
                                    <p:cond delay="0"/>
                                  </p:stCondLst>
                                  <p:childTnLst>
                                    <p:set>
                                      <p:cBhvr>
                                        <p:cTn id="169" dur="1" fill="hold">
                                          <p:stCondLst>
                                            <p:cond delay="0"/>
                                          </p:stCondLst>
                                        </p:cTn>
                                        <p:tgtEl>
                                          <p:spTgt spid="7"/>
                                        </p:tgtEl>
                                        <p:attrNameLst>
                                          <p:attrName>style.visibility</p:attrName>
                                        </p:attrNameLst>
                                      </p:cBhvr>
                                      <p:to>
                                        <p:strVal val="visible"/>
                                      </p:to>
                                    </p:set>
                                    <p:animEffect transition="in" filter="fade">
                                      <p:cBhvr>
                                        <p:cTn id="170" dur="1000"/>
                                        <p:tgtEl>
                                          <p:spTgt spid="7"/>
                                        </p:tgtEl>
                                      </p:cBhvr>
                                    </p:animEffect>
                                  </p:childTnLst>
                                </p:cTn>
                              </p:par>
                            </p:childTnLst>
                          </p:cTn>
                        </p:par>
                        <p:par>
                          <p:cTn id="171" fill="hold">
                            <p:stCondLst>
                              <p:cond delay="8500"/>
                            </p:stCondLst>
                            <p:childTnLst>
                              <p:par>
                                <p:cTn id="172" presetID="10" presetClass="exit" presetSubtype="0" fill="hold" grpId="1" nodeType="afterEffect">
                                  <p:stCondLst>
                                    <p:cond delay="1000"/>
                                  </p:stCondLst>
                                  <p:childTnLst>
                                    <p:animEffect transition="out" filter="fade">
                                      <p:cBhvr>
                                        <p:cTn id="173" dur="3000"/>
                                        <p:tgtEl>
                                          <p:spTgt spid="3"/>
                                        </p:tgtEl>
                                      </p:cBhvr>
                                    </p:animEffect>
                                    <p:set>
                                      <p:cBhvr>
                                        <p:cTn id="174" dur="1" fill="hold">
                                          <p:stCondLst>
                                            <p:cond delay="2999"/>
                                          </p:stCondLst>
                                        </p:cTn>
                                        <p:tgtEl>
                                          <p:spTgt spid="3"/>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3000"/>
                                        <p:tgtEl>
                                          <p:spTgt spid="4"/>
                                        </p:tgtEl>
                                      </p:cBhvr>
                                    </p:animEffect>
                                    <p:set>
                                      <p:cBhvr>
                                        <p:cTn id="177" dur="1" fill="hold">
                                          <p:stCondLst>
                                            <p:cond delay="2999"/>
                                          </p:stCondLst>
                                        </p:cTn>
                                        <p:tgtEl>
                                          <p:spTgt spid="4"/>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3000"/>
                                        <p:tgtEl>
                                          <p:spTgt spid="5"/>
                                        </p:tgtEl>
                                      </p:cBhvr>
                                    </p:animEffect>
                                    <p:set>
                                      <p:cBhvr>
                                        <p:cTn id="180" dur="1" fill="hold">
                                          <p:stCondLst>
                                            <p:cond delay="2999"/>
                                          </p:stCondLst>
                                        </p:cTn>
                                        <p:tgtEl>
                                          <p:spTgt spid="5"/>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3000"/>
                                        <p:tgtEl>
                                          <p:spTgt spid="6"/>
                                        </p:tgtEl>
                                      </p:cBhvr>
                                    </p:animEffect>
                                    <p:set>
                                      <p:cBhvr>
                                        <p:cTn id="183" dur="1" fill="hold">
                                          <p:stCondLst>
                                            <p:cond delay="2999"/>
                                          </p:stCondLst>
                                        </p:cTn>
                                        <p:tgtEl>
                                          <p:spTgt spid="6"/>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3000"/>
                                        <p:tgtEl>
                                          <p:spTgt spid="9"/>
                                        </p:tgtEl>
                                      </p:cBhvr>
                                    </p:animEffect>
                                    <p:set>
                                      <p:cBhvr>
                                        <p:cTn id="186" dur="1" fill="hold">
                                          <p:stCondLst>
                                            <p:cond delay="2999"/>
                                          </p:stCondLst>
                                        </p:cTn>
                                        <p:tgtEl>
                                          <p:spTgt spid="9"/>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3000"/>
                                        <p:tgtEl>
                                          <p:spTgt spid="10"/>
                                        </p:tgtEl>
                                      </p:cBhvr>
                                    </p:animEffect>
                                    <p:set>
                                      <p:cBhvr>
                                        <p:cTn id="189" dur="1" fill="hold">
                                          <p:stCondLst>
                                            <p:cond delay="2999"/>
                                          </p:stCondLst>
                                        </p:cTn>
                                        <p:tgtEl>
                                          <p:spTgt spid="10"/>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3000"/>
                                        <p:tgtEl>
                                          <p:spTgt spid="11"/>
                                        </p:tgtEl>
                                      </p:cBhvr>
                                    </p:animEffect>
                                    <p:set>
                                      <p:cBhvr>
                                        <p:cTn id="192" dur="1" fill="hold">
                                          <p:stCondLst>
                                            <p:cond delay="2999"/>
                                          </p:stCondLst>
                                        </p:cTn>
                                        <p:tgtEl>
                                          <p:spTgt spid="11"/>
                                        </p:tgtEl>
                                        <p:attrNameLst>
                                          <p:attrName>style.visibility</p:attrName>
                                        </p:attrNameLst>
                                      </p:cBhvr>
                                      <p:to>
                                        <p:strVal val="hidden"/>
                                      </p:to>
                                    </p:set>
                                  </p:childTnLst>
                                </p:cTn>
                              </p:par>
                              <p:par>
                                <p:cTn id="193" presetID="10" presetClass="exit" presetSubtype="0" fill="hold" grpId="1" nodeType="withEffect">
                                  <p:stCondLst>
                                    <p:cond delay="0"/>
                                  </p:stCondLst>
                                  <p:childTnLst>
                                    <p:animEffect transition="out" filter="fade">
                                      <p:cBhvr>
                                        <p:cTn id="194" dur="3000"/>
                                        <p:tgtEl>
                                          <p:spTgt spid="12"/>
                                        </p:tgtEl>
                                      </p:cBhvr>
                                    </p:animEffect>
                                    <p:set>
                                      <p:cBhvr>
                                        <p:cTn id="195" dur="1" fill="hold">
                                          <p:stCondLst>
                                            <p:cond delay="2999"/>
                                          </p:stCondLst>
                                        </p:cTn>
                                        <p:tgtEl>
                                          <p:spTgt spid="12"/>
                                        </p:tgtEl>
                                        <p:attrNameLst>
                                          <p:attrName>style.visibility</p:attrName>
                                        </p:attrNameLst>
                                      </p:cBhvr>
                                      <p:to>
                                        <p:strVal val="hidden"/>
                                      </p:to>
                                    </p:set>
                                  </p:childTnLst>
                                </p:cTn>
                              </p:par>
                              <p:par>
                                <p:cTn id="196" presetID="10" presetClass="exit" presetSubtype="0" fill="hold" grpId="1" nodeType="withEffect">
                                  <p:stCondLst>
                                    <p:cond delay="0"/>
                                  </p:stCondLst>
                                  <p:childTnLst>
                                    <p:animEffect transition="out" filter="fade">
                                      <p:cBhvr>
                                        <p:cTn id="197" dur="3000"/>
                                        <p:tgtEl>
                                          <p:spTgt spid="13"/>
                                        </p:tgtEl>
                                      </p:cBhvr>
                                    </p:animEffect>
                                    <p:set>
                                      <p:cBhvr>
                                        <p:cTn id="198" dur="1" fill="hold">
                                          <p:stCondLst>
                                            <p:cond delay="2999"/>
                                          </p:stCondLst>
                                        </p:cTn>
                                        <p:tgtEl>
                                          <p:spTgt spid="13"/>
                                        </p:tgtEl>
                                        <p:attrNameLst>
                                          <p:attrName>style.visibility</p:attrName>
                                        </p:attrNameLst>
                                      </p:cBhvr>
                                      <p:to>
                                        <p:strVal val="hidden"/>
                                      </p:to>
                                    </p:set>
                                  </p:childTnLst>
                                </p:cTn>
                              </p:par>
                              <p:par>
                                <p:cTn id="199" presetID="10" presetClass="exit" presetSubtype="0" fill="hold" grpId="1" nodeType="withEffect">
                                  <p:stCondLst>
                                    <p:cond delay="0"/>
                                  </p:stCondLst>
                                  <p:childTnLst>
                                    <p:animEffect transition="out" filter="fade">
                                      <p:cBhvr>
                                        <p:cTn id="200" dur="3000"/>
                                        <p:tgtEl>
                                          <p:spTgt spid="14"/>
                                        </p:tgtEl>
                                      </p:cBhvr>
                                    </p:animEffect>
                                    <p:set>
                                      <p:cBhvr>
                                        <p:cTn id="201" dur="1" fill="hold">
                                          <p:stCondLst>
                                            <p:cond delay="2999"/>
                                          </p:stCondLst>
                                        </p:cTn>
                                        <p:tgtEl>
                                          <p:spTgt spid="14"/>
                                        </p:tgtEl>
                                        <p:attrNameLst>
                                          <p:attrName>style.visibility</p:attrName>
                                        </p:attrNameLst>
                                      </p:cBhvr>
                                      <p:to>
                                        <p:strVal val="hidden"/>
                                      </p:to>
                                    </p:set>
                                  </p:childTnLst>
                                </p:cTn>
                              </p:par>
                              <p:par>
                                <p:cTn id="202" presetID="10" presetClass="exit" presetSubtype="0" fill="hold" grpId="1" nodeType="withEffect">
                                  <p:stCondLst>
                                    <p:cond delay="0"/>
                                  </p:stCondLst>
                                  <p:childTnLst>
                                    <p:animEffect transition="out" filter="fade">
                                      <p:cBhvr>
                                        <p:cTn id="203" dur="3000"/>
                                        <p:tgtEl>
                                          <p:spTgt spid="15"/>
                                        </p:tgtEl>
                                      </p:cBhvr>
                                    </p:animEffect>
                                    <p:set>
                                      <p:cBhvr>
                                        <p:cTn id="204" dur="1" fill="hold">
                                          <p:stCondLst>
                                            <p:cond delay="2999"/>
                                          </p:stCondLst>
                                        </p:cTn>
                                        <p:tgtEl>
                                          <p:spTgt spid="15"/>
                                        </p:tgtEl>
                                        <p:attrNameLst>
                                          <p:attrName>style.visibility</p:attrName>
                                        </p:attrNameLst>
                                      </p:cBhvr>
                                      <p:to>
                                        <p:strVal val="hidden"/>
                                      </p:to>
                                    </p:set>
                                  </p:childTnLst>
                                </p:cTn>
                              </p:par>
                              <p:par>
                                <p:cTn id="205" presetID="10" presetClass="exit" presetSubtype="0" fill="hold" grpId="1" nodeType="withEffect">
                                  <p:stCondLst>
                                    <p:cond delay="0"/>
                                  </p:stCondLst>
                                  <p:childTnLst>
                                    <p:animEffect transition="out" filter="fade">
                                      <p:cBhvr>
                                        <p:cTn id="206" dur="3000"/>
                                        <p:tgtEl>
                                          <p:spTgt spid="17"/>
                                        </p:tgtEl>
                                      </p:cBhvr>
                                    </p:animEffect>
                                    <p:set>
                                      <p:cBhvr>
                                        <p:cTn id="207" dur="1" fill="hold">
                                          <p:stCondLst>
                                            <p:cond delay="2999"/>
                                          </p:stCondLst>
                                        </p:cTn>
                                        <p:tgtEl>
                                          <p:spTgt spid="17"/>
                                        </p:tgtEl>
                                        <p:attrNameLst>
                                          <p:attrName>style.visibility</p:attrName>
                                        </p:attrNameLst>
                                      </p:cBhvr>
                                      <p:to>
                                        <p:strVal val="hidden"/>
                                      </p:to>
                                    </p:set>
                                  </p:childTnLst>
                                </p:cTn>
                              </p:par>
                              <p:par>
                                <p:cTn id="208" presetID="10" presetClass="exit" presetSubtype="0" fill="hold" grpId="1" nodeType="withEffect">
                                  <p:stCondLst>
                                    <p:cond delay="0"/>
                                  </p:stCondLst>
                                  <p:childTnLst>
                                    <p:animEffect transition="out" filter="fade">
                                      <p:cBhvr>
                                        <p:cTn id="209" dur="3000"/>
                                        <p:tgtEl>
                                          <p:spTgt spid="45"/>
                                        </p:tgtEl>
                                      </p:cBhvr>
                                    </p:animEffect>
                                    <p:set>
                                      <p:cBhvr>
                                        <p:cTn id="210" dur="1" fill="hold">
                                          <p:stCondLst>
                                            <p:cond delay="2999"/>
                                          </p:stCondLst>
                                        </p:cTn>
                                        <p:tgtEl>
                                          <p:spTgt spid="45"/>
                                        </p:tgtEl>
                                        <p:attrNameLst>
                                          <p:attrName>style.visibility</p:attrName>
                                        </p:attrNameLst>
                                      </p:cBhvr>
                                      <p:to>
                                        <p:strVal val="hidden"/>
                                      </p:to>
                                    </p:set>
                                  </p:childTnLst>
                                </p:cTn>
                              </p:par>
                              <p:par>
                                <p:cTn id="211" presetID="10" presetClass="exit" presetSubtype="0" fill="hold" grpId="1" nodeType="withEffect">
                                  <p:stCondLst>
                                    <p:cond delay="0"/>
                                  </p:stCondLst>
                                  <p:childTnLst>
                                    <p:animEffect transition="out" filter="fade">
                                      <p:cBhvr>
                                        <p:cTn id="212" dur="3000"/>
                                        <p:tgtEl>
                                          <p:spTgt spid="46"/>
                                        </p:tgtEl>
                                      </p:cBhvr>
                                    </p:animEffect>
                                    <p:set>
                                      <p:cBhvr>
                                        <p:cTn id="213" dur="1" fill="hold">
                                          <p:stCondLst>
                                            <p:cond delay="2999"/>
                                          </p:stCondLst>
                                        </p:cTn>
                                        <p:tgtEl>
                                          <p:spTgt spid="46"/>
                                        </p:tgtEl>
                                        <p:attrNameLst>
                                          <p:attrName>style.visibility</p:attrName>
                                        </p:attrNameLst>
                                      </p:cBhvr>
                                      <p:to>
                                        <p:strVal val="hidden"/>
                                      </p:to>
                                    </p:set>
                                  </p:childTnLst>
                                </p:cTn>
                              </p:par>
                              <p:par>
                                <p:cTn id="214" presetID="10" presetClass="exit" presetSubtype="0" fill="hold" grpId="1" nodeType="withEffect">
                                  <p:stCondLst>
                                    <p:cond delay="0"/>
                                  </p:stCondLst>
                                  <p:childTnLst>
                                    <p:animEffect transition="out" filter="fade">
                                      <p:cBhvr>
                                        <p:cTn id="215" dur="3000"/>
                                        <p:tgtEl>
                                          <p:spTgt spid="47"/>
                                        </p:tgtEl>
                                      </p:cBhvr>
                                    </p:animEffect>
                                    <p:set>
                                      <p:cBhvr>
                                        <p:cTn id="216" dur="1" fill="hold">
                                          <p:stCondLst>
                                            <p:cond delay="2999"/>
                                          </p:stCondLst>
                                        </p:cTn>
                                        <p:tgtEl>
                                          <p:spTgt spid="47"/>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3000"/>
                                        <p:tgtEl>
                                          <p:spTgt spid="48"/>
                                        </p:tgtEl>
                                      </p:cBhvr>
                                    </p:animEffect>
                                    <p:set>
                                      <p:cBhvr>
                                        <p:cTn id="219" dur="1" fill="hold">
                                          <p:stCondLst>
                                            <p:cond delay="2999"/>
                                          </p:stCondLst>
                                        </p:cTn>
                                        <p:tgtEl>
                                          <p:spTgt spid="48"/>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3000"/>
                                        <p:tgtEl>
                                          <p:spTgt spid="49"/>
                                        </p:tgtEl>
                                      </p:cBhvr>
                                    </p:animEffect>
                                    <p:set>
                                      <p:cBhvr>
                                        <p:cTn id="222" dur="1" fill="hold">
                                          <p:stCondLst>
                                            <p:cond delay="2999"/>
                                          </p:stCondLst>
                                        </p:cTn>
                                        <p:tgtEl>
                                          <p:spTgt spid="49"/>
                                        </p:tgtEl>
                                        <p:attrNameLst>
                                          <p:attrName>style.visibility</p:attrName>
                                        </p:attrNameLst>
                                      </p:cBhvr>
                                      <p:to>
                                        <p:strVal val="hidden"/>
                                      </p:to>
                                    </p:set>
                                  </p:childTnLst>
                                </p:cTn>
                              </p:par>
                              <p:par>
                                <p:cTn id="223" presetID="10" presetClass="exit" presetSubtype="0" fill="hold" grpId="1" nodeType="withEffect">
                                  <p:stCondLst>
                                    <p:cond delay="0"/>
                                  </p:stCondLst>
                                  <p:childTnLst>
                                    <p:animEffect transition="out" filter="fade">
                                      <p:cBhvr>
                                        <p:cTn id="224" dur="3000"/>
                                        <p:tgtEl>
                                          <p:spTgt spid="50"/>
                                        </p:tgtEl>
                                      </p:cBhvr>
                                    </p:animEffect>
                                    <p:set>
                                      <p:cBhvr>
                                        <p:cTn id="225" dur="1" fill="hold">
                                          <p:stCondLst>
                                            <p:cond delay="2999"/>
                                          </p:stCondLst>
                                        </p:cTn>
                                        <p:tgtEl>
                                          <p:spTgt spid="50"/>
                                        </p:tgtEl>
                                        <p:attrNameLst>
                                          <p:attrName>style.visibility</p:attrName>
                                        </p:attrNameLst>
                                      </p:cBhvr>
                                      <p:to>
                                        <p:strVal val="hidden"/>
                                      </p:to>
                                    </p:set>
                                  </p:childTnLst>
                                </p:cTn>
                              </p:par>
                              <p:par>
                                <p:cTn id="226" presetID="10" presetClass="exit" presetSubtype="0" fill="hold" grpId="1" nodeType="withEffect">
                                  <p:stCondLst>
                                    <p:cond delay="0"/>
                                  </p:stCondLst>
                                  <p:childTnLst>
                                    <p:animEffect transition="out" filter="fade">
                                      <p:cBhvr>
                                        <p:cTn id="227" dur="3000"/>
                                        <p:tgtEl>
                                          <p:spTgt spid="51"/>
                                        </p:tgtEl>
                                      </p:cBhvr>
                                    </p:animEffect>
                                    <p:set>
                                      <p:cBhvr>
                                        <p:cTn id="228" dur="1" fill="hold">
                                          <p:stCondLst>
                                            <p:cond delay="2999"/>
                                          </p:stCondLst>
                                        </p:cTn>
                                        <p:tgtEl>
                                          <p:spTgt spid="51"/>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3000"/>
                                        <p:tgtEl>
                                          <p:spTgt spid="52"/>
                                        </p:tgtEl>
                                      </p:cBhvr>
                                    </p:animEffect>
                                    <p:set>
                                      <p:cBhvr>
                                        <p:cTn id="231" dur="1" fill="hold">
                                          <p:stCondLst>
                                            <p:cond delay="2999"/>
                                          </p:stCondLst>
                                        </p:cTn>
                                        <p:tgtEl>
                                          <p:spTgt spid="52"/>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3000"/>
                                        <p:tgtEl>
                                          <p:spTgt spid="53"/>
                                        </p:tgtEl>
                                      </p:cBhvr>
                                    </p:animEffect>
                                    <p:set>
                                      <p:cBhvr>
                                        <p:cTn id="234" dur="1" fill="hold">
                                          <p:stCondLst>
                                            <p:cond delay="2999"/>
                                          </p:stCondLst>
                                        </p:cTn>
                                        <p:tgtEl>
                                          <p:spTgt spid="53"/>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3000"/>
                                        <p:tgtEl>
                                          <p:spTgt spid="54"/>
                                        </p:tgtEl>
                                      </p:cBhvr>
                                    </p:animEffect>
                                    <p:set>
                                      <p:cBhvr>
                                        <p:cTn id="237" dur="1" fill="hold">
                                          <p:stCondLst>
                                            <p:cond delay="2999"/>
                                          </p:stCondLst>
                                        </p:cTn>
                                        <p:tgtEl>
                                          <p:spTgt spid="54"/>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3000"/>
                                        <p:tgtEl>
                                          <p:spTgt spid="55"/>
                                        </p:tgtEl>
                                      </p:cBhvr>
                                    </p:animEffect>
                                    <p:set>
                                      <p:cBhvr>
                                        <p:cTn id="240" dur="1" fill="hold">
                                          <p:stCondLst>
                                            <p:cond delay="2999"/>
                                          </p:stCondLst>
                                        </p:cTn>
                                        <p:tgtEl>
                                          <p:spTgt spid="55"/>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3000"/>
                                        <p:tgtEl>
                                          <p:spTgt spid="56"/>
                                        </p:tgtEl>
                                      </p:cBhvr>
                                    </p:animEffect>
                                    <p:set>
                                      <p:cBhvr>
                                        <p:cTn id="243" dur="1" fill="hold">
                                          <p:stCondLst>
                                            <p:cond delay="2999"/>
                                          </p:stCondLst>
                                        </p:cTn>
                                        <p:tgtEl>
                                          <p:spTgt spid="56"/>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3000"/>
                                        <p:tgtEl>
                                          <p:spTgt spid="58"/>
                                        </p:tgtEl>
                                      </p:cBhvr>
                                    </p:animEffect>
                                    <p:set>
                                      <p:cBhvr>
                                        <p:cTn id="246" dur="1" fill="hold">
                                          <p:stCondLst>
                                            <p:cond delay="2999"/>
                                          </p:stCondLst>
                                        </p:cTn>
                                        <p:tgtEl>
                                          <p:spTgt spid="58"/>
                                        </p:tgtEl>
                                        <p:attrNameLst>
                                          <p:attrName>style.visibility</p:attrName>
                                        </p:attrNameLst>
                                      </p:cBhvr>
                                      <p:to>
                                        <p:strVal val="hidden"/>
                                      </p:to>
                                    </p:set>
                                  </p:childTnLst>
                                </p:cTn>
                              </p:par>
                              <p:par>
                                <p:cTn id="247" presetID="10" presetClass="exit" presetSubtype="0" fill="hold" grpId="1" nodeType="withEffect">
                                  <p:stCondLst>
                                    <p:cond delay="0"/>
                                  </p:stCondLst>
                                  <p:childTnLst>
                                    <p:animEffect transition="out" filter="fade">
                                      <p:cBhvr>
                                        <p:cTn id="248" dur="3000"/>
                                        <p:tgtEl>
                                          <p:spTgt spid="59"/>
                                        </p:tgtEl>
                                      </p:cBhvr>
                                    </p:animEffect>
                                    <p:set>
                                      <p:cBhvr>
                                        <p:cTn id="249" dur="1" fill="hold">
                                          <p:stCondLst>
                                            <p:cond delay="2999"/>
                                          </p:stCondLst>
                                        </p:cTn>
                                        <p:tgtEl>
                                          <p:spTgt spid="59"/>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3000"/>
                                        <p:tgtEl>
                                          <p:spTgt spid="62"/>
                                        </p:tgtEl>
                                      </p:cBhvr>
                                    </p:animEffect>
                                    <p:set>
                                      <p:cBhvr>
                                        <p:cTn id="252" dur="1" fill="hold">
                                          <p:stCondLst>
                                            <p:cond delay="2999"/>
                                          </p:stCondLst>
                                        </p:cTn>
                                        <p:tgtEl>
                                          <p:spTgt spid="62"/>
                                        </p:tgtEl>
                                        <p:attrNameLst>
                                          <p:attrName>style.visibility</p:attrName>
                                        </p:attrNameLst>
                                      </p:cBhvr>
                                      <p:to>
                                        <p:strVal val="hidden"/>
                                      </p:to>
                                    </p:set>
                                  </p:childTnLst>
                                </p:cTn>
                              </p:par>
                              <p:par>
                                <p:cTn id="253" presetID="10" presetClass="exit" presetSubtype="0" fill="hold" grpId="1" nodeType="withEffect">
                                  <p:stCondLst>
                                    <p:cond delay="0"/>
                                  </p:stCondLst>
                                  <p:childTnLst>
                                    <p:animEffect transition="out" filter="fade">
                                      <p:cBhvr>
                                        <p:cTn id="254" dur="3000"/>
                                        <p:tgtEl>
                                          <p:spTgt spid="63"/>
                                        </p:tgtEl>
                                      </p:cBhvr>
                                    </p:animEffect>
                                    <p:set>
                                      <p:cBhvr>
                                        <p:cTn id="255" dur="1" fill="hold">
                                          <p:stCondLst>
                                            <p:cond delay="2999"/>
                                          </p:stCondLst>
                                        </p:cTn>
                                        <p:tgtEl>
                                          <p:spTgt spid="63"/>
                                        </p:tgtEl>
                                        <p:attrNameLst>
                                          <p:attrName>style.visibility</p:attrName>
                                        </p:attrNameLst>
                                      </p:cBhvr>
                                      <p:to>
                                        <p:strVal val="hidden"/>
                                      </p:to>
                                    </p:set>
                                  </p:childTnLst>
                                </p:cTn>
                              </p:par>
                              <p:par>
                                <p:cTn id="256" presetID="10" presetClass="exit" presetSubtype="0" fill="hold" grpId="1" nodeType="withEffect">
                                  <p:stCondLst>
                                    <p:cond delay="0"/>
                                  </p:stCondLst>
                                  <p:childTnLst>
                                    <p:animEffect transition="out" filter="fade">
                                      <p:cBhvr>
                                        <p:cTn id="257" dur="3000"/>
                                        <p:tgtEl>
                                          <p:spTgt spid="65"/>
                                        </p:tgtEl>
                                      </p:cBhvr>
                                    </p:animEffect>
                                    <p:set>
                                      <p:cBhvr>
                                        <p:cTn id="258" dur="1" fill="hold">
                                          <p:stCondLst>
                                            <p:cond delay="2999"/>
                                          </p:stCondLst>
                                        </p:cTn>
                                        <p:tgtEl>
                                          <p:spTgt spid="65"/>
                                        </p:tgtEl>
                                        <p:attrNameLst>
                                          <p:attrName>style.visibility</p:attrName>
                                        </p:attrNameLst>
                                      </p:cBhvr>
                                      <p:to>
                                        <p:strVal val="hidden"/>
                                      </p:to>
                                    </p:set>
                                  </p:childTnLst>
                                </p:cTn>
                              </p:par>
                              <p:par>
                                <p:cTn id="259" presetID="10" presetClass="exit" presetSubtype="0" fill="hold" grpId="1" nodeType="withEffect">
                                  <p:stCondLst>
                                    <p:cond delay="0"/>
                                  </p:stCondLst>
                                  <p:childTnLst>
                                    <p:animEffect transition="out" filter="fade">
                                      <p:cBhvr>
                                        <p:cTn id="260" dur="3000"/>
                                        <p:tgtEl>
                                          <p:spTgt spid="66"/>
                                        </p:tgtEl>
                                      </p:cBhvr>
                                    </p:animEffect>
                                    <p:set>
                                      <p:cBhvr>
                                        <p:cTn id="261" dur="1" fill="hold">
                                          <p:stCondLst>
                                            <p:cond delay="2999"/>
                                          </p:stCondLst>
                                        </p:cTn>
                                        <p:tgtEl>
                                          <p:spTgt spid="66"/>
                                        </p:tgtEl>
                                        <p:attrNameLst>
                                          <p:attrName>style.visibility</p:attrName>
                                        </p:attrNameLst>
                                      </p:cBhvr>
                                      <p:to>
                                        <p:strVal val="hidden"/>
                                      </p:to>
                                    </p:set>
                                  </p:childTnLst>
                                </p:cTn>
                              </p:par>
                              <p:par>
                                <p:cTn id="262" presetID="10" presetClass="exit" presetSubtype="0" fill="hold" grpId="1" nodeType="withEffect">
                                  <p:stCondLst>
                                    <p:cond delay="0"/>
                                  </p:stCondLst>
                                  <p:childTnLst>
                                    <p:animEffect transition="out" filter="fade">
                                      <p:cBhvr>
                                        <p:cTn id="263" dur="3000"/>
                                        <p:tgtEl>
                                          <p:spTgt spid="67"/>
                                        </p:tgtEl>
                                      </p:cBhvr>
                                    </p:animEffect>
                                    <p:set>
                                      <p:cBhvr>
                                        <p:cTn id="264" dur="1" fill="hold">
                                          <p:stCondLst>
                                            <p:cond delay="2999"/>
                                          </p:stCondLst>
                                        </p:cTn>
                                        <p:tgtEl>
                                          <p:spTgt spid="67"/>
                                        </p:tgtEl>
                                        <p:attrNameLst>
                                          <p:attrName>style.visibility</p:attrName>
                                        </p:attrNameLst>
                                      </p:cBhvr>
                                      <p:to>
                                        <p:strVal val="hidden"/>
                                      </p:to>
                                    </p:set>
                                  </p:childTnLst>
                                </p:cTn>
                              </p:par>
                              <p:par>
                                <p:cTn id="265" presetID="10" presetClass="exit" presetSubtype="0" fill="hold" grpId="1" nodeType="withEffect">
                                  <p:stCondLst>
                                    <p:cond delay="0"/>
                                  </p:stCondLst>
                                  <p:childTnLst>
                                    <p:animEffect transition="out" filter="fade">
                                      <p:cBhvr>
                                        <p:cTn id="266" dur="3000"/>
                                        <p:tgtEl>
                                          <p:spTgt spid="68"/>
                                        </p:tgtEl>
                                      </p:cBhvr>
                                    </p:animEffect>
                                    <p:set>
                                      <p:cBhvr>
                                        <p:cTn id="267" dur="1" fill="hold">
                                          <p:stCondLst>
                                            <p:cond delay="2999"/>
                                          </p:stCondLst>
                                        </p:cTn>
                                        <p:tgtEl>
                                          <p:spTgt spid="68"/>
                                        </p:tgtEl>
                                        <p:attrNameLst>
                                          <p:attrName>style.visibility</p:attrName>
                                        </p:attrNameLst>
                                      </p:cBhvr>
                                      <p:to>
                                        <p:strVal val="hidden"/>
                                      </p:to>
                                    </p:set>
                                  </p:childTnLst>
                                </p:cTn>
                              </p:par>
                              <p:par>
                                <p:cTn id="268" presetID="10" presetClass="exit" presetSubtype="0" fill="hold" grpId="1" nodeType="withEffect">
                                  <p:stCondLst>
                                    <p:cond delay="0"/>
                                  </p:stCondLst>
                                  <p:childTnLst>
                                    <p:animEffect transition="out" filter="fade">
                                      <p:cBhvr>
                                        <p:cTn id="269" dur="3000"/>
                                        <p:tgtEl>
                                          <p:spTgt spid="72"/>
                                        </p:tgtEl>
                                      </p:cBhvr>
                                    </p:animEffect>
                                    <p:set>
                                      <p:cBhvr>
                                        <p:cTn id="270" dur="1" fill="hold">
                                          <p:stCondLst>
                                            <p:cond delay="2999"/>
                                          </p:stCondLst>
                                        </p:cTn>
                                        <p:tgtEl>
                                          <p:spTgt spid="72"/>
                                        </p:tgtEl>
                                        <p:attrNameLst>
                                          <p:attrName>style.visibility</p:attrName>
                                        </p:attrNameLst>
                                      </p:cBhvr>
                                      <p:to>
                                        <p:strVal val="hidden"/>
                                      </p:to>
                                    </p:set>
                                  </p:childTnLst>
                                </p:cTn>
                              </p:par>
                              <p:par>
                                <p:cTn id="271" presetID="10" presetClass="exit" presetSubtype="0" fill="hold" grpId="1" nodeType="withEffect">
                                  <p:stCondLst>
                                    <p:cond delay="0"/>
                                  </p:stCondLst>
                                  <p:childTnLst>
                                    <p:animEffect transition="out" filter="fade">
                                      <p:cBhvr>
                                        <p:cTn id="272" dur="3000"/>
                                        <p:tgtEl>
                                          <p:spTgt spid="75"/>
                                        </p:tgtEl>
                                      </p:cBhvr>
                                    </p:animEffect>
                                    <p:set>
                                      <p:cBhvr>
                                        <p:cTn id="273" dur="1" fill="hold">
                                          <p:stCondLst>
                                            <p:cond delay="2999"/>
                                          </p:stCondLst>
                                        </p:cTn>
                                        <p:tgtEl>
                                          <p:spTgt spid="75"/>
                                        </p:tgtEl>
                                        <p:attrNameLst>
                                          <p:attrName>style.visibility</p:attrName>
                                        </p:attrNameLst>
                                      </p:cBhvr>
                                      <p:to>
                                        <p:strVal val="hidden"/>
                                      </p:to>
                                    </p:set>
                                  </p:childTnLst>
                                </p:cTn>
                              </p:par>
                              <p:par>
                                <p:cTn id="274" presetID="10" presetClass="exit" presetSubtype="0" fill="hold" grpId="1" nodeType="withEffect">
                                  <p:stCondLst>
                                    <p:cond delay="0"/>
                                  </p:stCondLst>
                                  <p:childTnLst>
                                    <p:animEffect transition="out" filter="fade">
                                      <p:cBhvr>
                                        <p:cTn id="275" dur="3000"/>
                                        <p:tgtEl>
                                          <p:spTgt spid="79"/>
                                        </p:tgtEl>
                                      </p:cBhvr>
                                    </p:animEffect>
                                    <p:set>
                                      <p:cBhvr>
                                        <p:cTn id="276" dur="1" fill="hold">
                                          <p:stCondLst>
                                            <p:cond delay="2999"/>
                                          </p:stCondLst>
                                        </p:cTn>
                                        <p:tgtEl>
                                          <p:spTgt spid="79"/>
                                        </p:tgtEl>
                                        <p:attrNameLst>
                                          <p:attrName>style.visibility</p:attrName>
                                        </p:attrNameLst>
                                      </p:cBhvr>
                                      <p:to>
                                        <p:strVal val="hidden"/>
                                      </p:to>
                                    </p:set>
                                  </p:childTnLst>
                                </p:cTn>
                              </p:par>
                              <p:par>
                                <p:cTn id="277" presetID="10" presetClass="exit" presetSubtype="0" fill="hold" grpId="1" nodeType="withEffect">
                                  <p:stCondLst>
                                    <p:cond delay="0"/>
                                  </p:stCondLst>
                                  <p:childTnLst>
                                    <p:animEffect transition="out" filter="fade">
                                      <p:cBhvr>
                                        <p:cTn id="278" dur="3000"/>
                                        <p:tgtEl>
                                          <p:spTgt spid="85"/>
                                        </p:tgtEl>
                                      </p:cBhvr>
                                    </p:animEffect>
                                    <p:set>
                                      <p:cBhvr>
                                        <p:cTn id="279" dur="1" fill="hold">
                                          <p:stCondLst>
                                            <p:cond delay="2999"/>
                                          </p:stCondLst>
                                        </p:cTn>
                                        <p:tgtEl>
                                          <p:spTgt spid="85"/>
                                        </p:tgtEl>
                                        <p:attrNameLst>
                                          <p:attrName>style.visibility</p:attrName>
                                        </p:attrNameLst>
                                      </p:cBhvr>
                                      <p:to>
                                        <p:strVal val="hidden"/>
                                      </p:to>
                                    </p:set>
                                  </p:childTnLst>
                                </p:cTn>
                              </p:par>
                              <p:par>
                                <p:cTn id="280" presetID="10" presetClass="exit" presetSubtype="0" fill="hold" grpId="1" nodeType="withEffect">
                                  <p:stCondLst>
                                    <p:cond delay="0"/>
                                  </p:stCondLst>
                                  <p:childTnLst>
                                    <p:animEffect transition="out" filter="fade">
                                      <p:cBhvr>
                                        <p:cTn id="281" dur="3000"/>
                                        <p:tgtEl>
                                          <p:spTgt spid="92"/>
                                        </p:tgtEl>
                                      </p:cBhvr>
                                    </p:animEffect>
                                    <p:set>
                                      <p:cBhvr>
                                        <p:cTn id="282" dur="1" fill="hold">
                                          <p:stCondLst>
                                            <p:cond delay="2999"/>
                                          </p:stCondLst>
                                        </p:cTn>
                                        <p:tgtEl>
                                          <p:spTgt spid="92"/>
                                        </p:tgtEl>
                                        <p:attrNameLst>
                                          <p:attrName>style.visibility</p:attrName>
                                        </p:attrNameLst>
                                      </p:cBhvr>
                                      <p:to>
                                        <p:strVal val="hidden"/>
                                      </p:to>
                                    </p:set>
                                  </p:childTnLst>
                                </p:cTn>
                              </p:par>
                              <p:par>
                                <p:cTn id="283" presetID="10" presetClass="exit" presetSubtype="0" fill="hold" grpId="1" nodeType="withEffect">
                                  <p:stCondLst>
                                    <p:cond delay="0"/>
                                  </p:stCondLst>
                                  <p:childTnLst>
                                    <p:animEffect transition="out" filter="fade">
                                      <p:cBhvr>
                                        <p:cTn id="284" dur="3000"/>
                                        <p:tgtEl>
                                          <p:spTgt spid="2"/>
                                        </p:tgtEl>
                                      </p:cBhvr>
                                    </p:animEffect>
                                    <p:set>
                                      <p:cBhvr>
                                        <p:cTn id="285" dur="1" fill="hold">
                                          <p:stCondLst>
                                            <p:cond delay="2999"/>
                                          </p:stCondLst>
                                        </p:cTn>
                                        <p:tgtEl>
                                          <p:spTgt spid="2"/>
                                        </p:tgtEl>
                                        <p:attrNameLst>
                                          <p:attrName>style.visibility</p:attrName>
                                        </p:attrNameLst>
                                      </p:cBhvr>
                                      <p:to>
                                        <p:strVal val="hidden"/>
                                      </p:to>
                                    </p:set>
                                  </p:childTnLst>
                                </p:cTn>
                              </p:par>
                              <p:par>
                                <p:cTn id="286" presetID="10" presetClass="exit" presetSubtype="0" fill="hold" grpId="1" nodeType="withEffect">
                                  <p:stCondLst>
                                    <p:cond delay="0"/>
                                  </p:stCondLst>
                                  <p:childTnLst>
                                    <p:animEffect transition="out" filter="fade">
                                      <p:cBhvr>
                                        <p:cTn id="287" dur="3000"/>
                                        <p:tgtEl>
                                          <p:spTgt spid="44"/>
                                        </p:tgtEl>
                                      </p:cBhvr>
                                    </p:animEffect>
                                    <p:set>
                                      <p:cBhvr>
                                        <p:cTn id="288" dur="1" fill="hold">
                                          <p:stCondLst>
                                            <p:cond delay="2999"/>
                                          </p:stCondLst>
                                        </p:cTn>
                                        <p:tgtEl>
                                          <p:spTgt spid="44"/>
                                        </p:tgtEl>
                                        <p:attrNameLst>
                                          <p:attrName>style.visibility</p:attrName>
                                        </p:attrNameLst>
                                      </p:cBhvr>
                                      <p:to>
                                        <p:strVal val="hidden"/>
                                      </p:to>
                                    </p:set>
                                  </p:childTnLst>
                                </p:cTn>
                              </p:par>
                              <p:par>
                                <p:cTn id="289" presetID="10" presetClass="entr" presetSubtype="0" fill="hold" nodeType="withEffect">
                                  <p:stCondLst>
                                    <p:cond delay="0"/>
                                  </p:stCondLst>
                                  <p:childTnLst>
                                    <p:set>
                                      <p:cBhvr>
                                        <p:cTn id="290" dur="1" fill="hold">
                                          <p:stCondLst>
                                            <p:cond delay="0"/>
                                          </p:stCondLst>
                                        </p:cTn>
                                        <p:tgtEl>
                                          <p:spTgt spid="98"/>
                                        </p:tgtEl>
                                        <p:attrNameLst>
                                          <p:attrName>style.visibility</p:attrName>
                                        </p:attrNameLst>
                                      </p:cBhvr>
                                      <p:to>
                                        <p:strVal val="visible"/>
                                      </p:to>
                                    </p:set>
                                    <p:animEffect transition="in" filter="fade">
                                      <p:cBhvr>
                                        <p:cTn id="291" dur="5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7" grpId="0" animBg="1"/>
      <p:bldP spid="17"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8" grpId="0" animBg="1"/>
      <p:bldP spid="58" grpId="1" animBg="1"/>
      <p:bldP spid="59" grpId="0" animBg="1"/>
      <p:bldP spid="59" grpId="1" animBg="1"/>
      <p:bldP spid="62" grpId="0" animBg="1"/>
      <p:bldP spid="62" grpId="1" animBg="1"/>
      <p:bldP spid="63" grpId="0" animBg="1"/>
      <p:bldP spid="63" grpId="1" animBg="1"/>
      <p:bldP spid="65" grpId="0" animBg="1"/>
      <p:bldP spid="65" grpId="1" animBg="1"/>
      <p:bldP spid="66" grpId="0" animBg="1"/>
      <p:bldP spid="66" grpId="1" animBg="1"/>
      <p:bldP spid="67" grpId="0" animBg="1"/>
      <p:bldP spid="67" grpId="1" animBg="1"/>
      <p:bldP spid="68" grpId="0" animBg="1"/>
      <p:bldP spid="68" grpId="1" animBg="1"/>
      <p:bldP spid="72" grpId="0" animBg="1"/>
      <p:bldP spid="72" grpId="1" animBg="1"/>
      <p:bldP spid="75" grpId="0" animBg="1"/>
      <p:bldP spid="75" grpId="1" animBg="1"/>
      <p:bldP spid="79" grpId="0" animBg="1"/>
      <p:bldP spid="79" grpId="1" animBg="1"/>
      <p:bldP spid="85" grpId="0" animBg="1"/>
      <p:bldP spid="85" grpId="1" animBg="1"/>
      <p:bldP spid="92" grpId="0" animBg="1"/>
      <p:bldP spid="92" grpId="1" animBg="1"/>
      <p:bldP spid="16" grpId="0"/>
      <p:bldP spid="2" grpId="0" animBg="1"/>
      <p:bldP spid="2" grpId="1" animBg="1"/>
      <p:bldP spid="44" grpId="0" animBg="1"/>
      <p:bldP spid="44" grpId="1"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alphaModFix amt="13000"/>
            <a:lum/>
            <a:extLst>
              <a:ext uri="{28A0092B-C50C-407E-A947-70E740481C1C}">
                <a14:useLocalDpi xmlns:a14="http://schemas.microsoft.com/office/drawing/2010/main"/>
              </a:ext>
            </a:extLst>
          </a:blip>
          <a:srcRect/>
          <a:tile tx="0" ty="781050" sx="40000" sy="40000" flip="x" algn="b"/>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A61B8F-54CE-C6CE-5A09-3E56CEF72F05}"/>
              </a:ext>
            </a:extLst>
          </p:cNvPr>
          <p:cNvSpPr/>
          <p:nvPr userDrawn="1"/>
        </p:nvSpPr>
        <p:spPr>
          <a:xfrm>
            <a:off x="940452" y="5923193"/>
            <a:ext cx="934806" cy="934807"/>
          </a:xfrm>
          <a:prstGeom prst="rect">
            <a:avLst/>
          </a:prstGeom>
          <a:solidFill>
            <a:schemeClr val="tx1">
              <a:lumMod val="9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11E44-964F-9EF5-065C-15C854B9B6DA}"/>
              </a:ext>
            </a:extLst>
          </p:cNvPr>
          <p:cNvSpPr/>
          <p:nvPr userDrawn="1"/>
        </p:nvSpPr>
        <p:spPr>
          <a:xfrm>
            <a:off x="1878081" y="5923193"/>
            <a:ext cx="934806" cy="934807"/>
          </a:xfrm>
          <a:prstGeom prst="rect">
            <a:avLst/>
          </a:prstGeom>
          <a:solidFill>
            <a:schemeClr val="tx1">
              <a:lumMod val="7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3E65BF-AEA8-839F-21E1-6FFF8CD654AB}"/>
              </a:ext>
            </a:extLst>
          </p:cNvPr>
          <p:cNvSpPr/>
          <p:nvPr userDrawn="1"/>
        </p:nvSpPr>
        <p:spPr>
          <a:xfrm>
            <a:off x="2815710" y="5923193"/>
            <a:ext cx="934806" cy="934807"/>
          </a:xfrm>
          <a:prstGeom prst="rect">
            <a:avLst/>
          </a:prstGeom>
          <a:solidFill>
            <a:schemeClr val="tx1">
              <a:lumMod val="9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84D7AED-A9A9-CD45-F711-2F96592CC7EB}"/>
              </a:ext>
            </a:extLst>
          </p:cNvPr>
          <p:cNvSpPr/>
          <p:nvPr userDrawn="1"/>
        </p:nvSpPr>
        <p:spPr>
          <a:xfrm>
            <a:off x="3753339" y="5923193"/>
            <a:ext cx="934806" cy="934807"/>
          </a:xfrm>
          <a:prstGeom prst="rect">
            <a:avLst/>
          </a:prstGeom>
          <a:solidFill>
            <a:schemeClr val="tx1">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0FAAB8A-77F6-E32D-D6D4-3CE92D822596}"/>
              </a:ext>
            </a:extLst>
          </p:cNvPr>
          <p:cNvSpPr/>
          <p:nvPr userDrawn="1"/>
        </p:nvSpPr>
        <p:spPr>
          <a:xfrm>
            <a:off x="4690968" y="5923193"/>
            <a:ext cx="934806" cy="934807"/>
          </a:xfrm>
          <a:prstGeom prst="rect">
            <a:avLst/>
          </a:prstGeom>
          <a:solidFill>
            <a:schemeClr val="tx1">
              <a:lumMod val="8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A7CFDFF-45F5-2A45-2794-FE846DDBEE24}"/>
              </a:ext>
            </a:extLst>
          </p:cNvPr>
          <p:cNvSpPr/>
          <p:nvPr userDrawn="1"/>
        </p:nvSpPr>
        <p:spPr>
          <a:xfrm>
            <a:off x="5628597" y="5923193"/>
            <a:ext cx="934806" cy="934807"/>
          </a:xfrm>
          <a:prstGeom prst="rect">
            <a:avLst/>
          </a:prstGeom>
          <a:solidFill>
            <a:schemeClr val="tx1">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7A96EC-8C03-418E-7BB9-2C5474B3A695}"/>
              </a:ext>
            </a:extLst>
          </p:cNvPr>
          <p:cNvSpPr/>
          <p:nvPr userDrawn="1"/>
        </p:nvSpPr>
        <p:spPr>
          <a:xfrm>
            <a:off x="6566226" y="5923193"/>
            <a:ext cx="934806" cy="934807"/>
          </a:xfrm>
          <a:prstGeom prst="rect">
            <a:avLst/>
          </a:prstGeom>
          <a:solidFill>
            <a:schemeClr val="tx1">
              <a:lumMod val="9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CE988B-E254-AE52-F707-8432E6045006}"/>
              </a:ext>
            </a:extLst>
          </p:cNvPr>
          <p:cNvSpPr/>
          <p:nvPr userDrawn="1"/>
        </p:nvSpPr>
        <p:spPr>
          <a:xfrm>
            <a:off x="7503855" y="5923193"/>
            <a:ext cx="934806" cy="934807"/>
          </a:xfrm>
          <a:prstGeom prst="rect">
            <a:avLst/>
          </a:prstGeom>
          <a:solidFill>
            <a:schemeClr val="tx1">
              <a:lumMod val="8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9090064-B5E5-7753-EBF9-A4E080403DEC}"/>
              </a:ext>
            </a:extLst>
          </p:cNvPr>
          <p:cNvSpPr/>
          <p:nvPr userDrawn="1"/>
        </p:nvSpPr>
        <p:spPr>
          <a:xfrm>
            <a:off x="8441484" y="5923193"/>
            <a:ext cx="934806" cy="934807"/>
          </a:xfrm>
          <a:prstGeom prst="rect">
            <a:avLst/>
          </a:prstGeom>
          <a:solidFill>
            <a:schemeClr val="tx1">
              <a:lumMod val="8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6DD8604-5AAA-CE27-06DA-567B0E86A672}"/>
              </a:ext>
            </a:extLst>
          </p:cNvPr>
          <p:cNvSpPr/>
          <p:nvPr userDrawn="1"/>
        </p:nvSpPr>
        <p:spPr>
          <a:xfrm>
            <a:off x="9379113" y="5923193"/>
            <a:ext cx="934806" cy="934807"/>
          </a:xfrm>
          <a:prstGeom prst="rect">
            <a:avLst/>
          </a:prstGeom>
          <a:solidFill>
            <a:schemeClr val="tx1">
              <a:lumMod val="9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DAFBFD-0C2D-2F79-F98B-368E00E012F9}"/>
              </a:ext>
            </a:extLst>
          </p:cNvPr>
          <p:cNvSpPr/>
          <p:nvPr userDrawn="1"/>
        </p:nvSpPr>
        <p:spPr>
          <a:xfrm>
            <a:off x="10316742" y="5923193"/>
            <a:ext cx="934806" cy="934807"/>
          </a:xfrm>
          <a:prstGeom prst="rect">
            <a:avLst/>
          </a:prstGeom>
          <a:solidFill>
            <a:schemeClr val="tx1">
              <a:lumMod val="7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F62E39-9DB1-364A-3506-752E130F5F70}"/>
              </a:ext>
            </a:extLst>
          </p:cNvPr>
          <p:cNvSpPr/>
          <p:nvPr userDrawn="1"/>
        </p:nvSpPr>
        <p:spPr>
          <a:xfrm>
            <a:off x="11254371" y="5923193"/>
            <a:ext cx="934806" cy="934807"/>
          </a:xfrm>
          <a:prstGeom prst="rect">
            <a:avLst/>
          </a:prstGeom>
          <a:solidFill>
            <a:schemeClr val="tx1">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00F68F-E249-ACA1-AE9C-20D3FC66D673}"/>
              </a:ext>
            </a:extLst>
          </p:cNvPr>
          <p:cNvSpPr/>
          <p:nvPr userDrawn="1"/>
        </p:nvSpPr>
        <p:spPr>
          <a:xfrm>
            <a:off x="937629" y="4988386"/>
            <a:ext cx="934806" cy="934807"/>
          </a:xfrm>
          <a:prstGeom prst="rect">
            <a:avLst/>
          </a:prstGeom>
          <a:solidFill>
            <a:schemeClr val="tx1">
              <a:lumMod val="8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B12A9CD-03CA-48DB-278D-F7B546BBA2E9}"/>
              </a:ext>
            </a:extLst>
          </p:cNvPr>
          <p:cNvSpPr/>
          <p:nvPr userDrawn="1"/>
        </p:nvSpPr>
        <p:spPr>
          <a:xfrm>
            <a:off x="1875258" y="4988386"/>
            <a:ext cx="934806" cy="934807"/>
          </a:xfrm>
          <a:prstGeom prst="rect">
            <a:avLst/>
          </a:prstGeom>
          <a:solidFill>
            <a:schemeClr val="tx1">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6782252-7940-358B-47A2-B2F272AEB515}"/>
              </a:ext>
            </a:extLst>
          </p:cNvPr>
          <p:cNvSpPr/>
          <p:nvPr userDrawn="1"/>
        </p:nvSpPr>
        <p:spPr>
          <a:xfrm>
            <a:off x="2812887" y="4988386"/>
            <a:ext cx="934806" cy="934807"/>
          </a:xfrm>
          <a:prstGeom prst="rect">
            <a:avLst/>
          </a:prstGeom>
          <a:solidFill>
            <a:srgbClr val="FFDFBE">
              <a:alpha val="246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3FD3F44-1D9A-0224-21D6-93EB18820CB3}"/>
              </a:ext>
            </a:extLst>
          </p:cNvPr>
          <p:cNvSpPr/>
          <p:nvPr userDrawn="1"/>
        </p:nvSpPr>
        <p:spPr>
          <a:xfrm>
            <a:off x="3750516" y="4988386"/>
            <a:ext cx="934806" cy="934807"/>
          </a:xfrm>
          <a:prstGeom prst="rect">
            <a:avLst/>
          </a:prstGeom>
          <a:solidFill>
            <a:schemeClr val="tx1">
              <a:lumMod val="9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EFA16D-23C0-66C6-7760-DB7118AD3D0D}"/>
              </a:ext>
            </a:extLst>
          </p:cNvPr>
          <p:cNvSpPr/>
          <p:nvPr userDrawn="1"/>
        </p:nvSpPr>
        <p:spPr>
          <a:xfrm>
            <a:off x="4688145" y="4988386"/>
            <a:ext cx="934806" cy="934807"/>
          </a:xfrm>
          <a:prstGeom prst="rect">
            <a:avLst/>
          </a:prstGeom>
          <a:solidFill>
            <a:schemeClr val="tx1">
              <a:lumMod val="6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3513E04-05E1-8F65-0838-A639477A3E12}"/>
              </a:ext>
            </a:extLst>
          </p:cNvPr>
          <p:cNvSpPr/>
          <p:nvPr userDrawn="1"/>
        </p:nvSpPr>
        <p:spPr>
          <a:xfrm>
            <a:off x="5625774" y="4988386"/>
            <a:ext cx="934806" cy="934807"/>
          </a:xfrm>
          <a:prstGeom prst="rect">
            <a:avLst/>
          </a:prstGeom>
          <a:solidFill>
            <a:schemeClr val="tx1">
              <a:lumMod val="9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8368ED9-5DED-F113-8A50-B04F702EFECC}"/>
              </a:ext>
            </a:extLst>
          </p:cNvPr>
          <p:cNvSpPr/>
          <p:nvPr userDrawn="1"/>
        </p:nvSpPr>
        <p:spPr>
          <a:xfrm>
            <a:off x="6563403" y="4988386"/>
            <a:ext cx="934806" cy="934807"/>
          </a:xfrm>
          <a:prstGeom prst="rect">
            <a:avLst/>
          </a:prstGeom>
          <a:solidFill>
            <a:schemeClr val="tx1">
              <a:lumMod val="8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1E5F008-58A9-67DF-EA5E-14DB4F94B7A8}"/>
              </a:ext>
            </a:extLst>
          </p:cNvPr>
          <p:cNvSpPr/>
          <p:nvPr userDrawn="1"/>
        </p:nvSpPr>
        <p:spPr>
          <a:xfrm>
            <a:off x="7501032" y="4988386"/>
            <a:ext cx="934806" cy="934807"/>
          </a:xfrm>
          <a:prstGeom prst="rect">
            <a:avLst/>
          </a:prstGeom>
          <a:solidFill>
            <a:schemeClr val="tx1">
              <a:lumMod val="9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AF079E8-A811-249F-9485-1959A9B71797}"/>
              </a:ext>
            </a:extLst>
          </p:cNvPr>
          <p:cNvSpPr/>
          <p:nvPr userDrawn="1"/>
        </p:nvSpPr>
        <p:spPr>
          <a:xfrm>
            <a:off x="8438661" y="4988386"/>
            <a:ext cx="934806" cy="934807"/>
          </a:xfrm>
          <a:prstGeom prst="rect">
            <a:avLst/>
          </a:prstGeom>
          <a:solidFill>
            <a:schemeClr val="tx1">
              <a:lumMod val="8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D008619-8B18-944F-7267-62B0A98C208F}"/>
              </a:ext>
            </a:extLst>
          </p:cNvPr>
          <p:cNvSpPr/>
          <p:nvPr userDrawn="1"/>
        </p:nvSpPr>
        <p:spPr>
          <a:xfrm>
            <a:off x="9376290" y="4988386"/>
            <a:ext cx="934806" cy="934807"/>
          </a:xfrm>
          <a:prstGeom prst="rect">
            <a:avLst/>
          </a:prstGeom>
          <a:solidFill>
            <a:schemeClr val="accent4">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90E0C5C-5851-FAFE-0A17-555E87359536}"/>
              </a:ext>
            </a:extLst>
          </p:cNvPr>
          <p:cNvSpPr/>
          <p:nvPr userDrawn="1"/>
        </p:nvSpPr>
        <p:spPr>
          <a:xfrm>
            <a:off x="10313919" y="4988386"/>
            <a:ext cx="934806" cy="934807"/>
          </a:xfrm>
          <a:prstGeom prst="rect">
            <a:avLst/>
          </a:prstGeom>
          <a:solidFill>
            <a:schemeClr val="tx1">
              <a:lumMod val="8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326C34-A7C3-ADBB-3F4D-22468C067BEC}"/>
              </a:ext>
            </a:extLst>
          </p:cNvPr>
          <p:cNvSpPr/>
          <p:nvPr userDrawn="1"/>
        </p:nvSpPr>
        <p:spPr>
          <a:xfrm>
            <a:off x="11251548" y="4988386"/>
            <a:ext cx="934806" cy="934807"/>
          </a:xfrm>
          <a:prstGeom prst="rect">
            <a:avLst/>
          </a:prstGeom>
          <a:solidFill>
            <a:schemeClr val="tx1">
              <a:lumMod val="7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5E2BCA5-D5AE-E901-078F-0CB3D47552FA}"/>
              </a:ext>
            </a:extLst>
          </p:cNvPr>
          <p:cNvSpPr/>
          <p:nvPr userDrawn="1"/>
        </p:nvSpPr>
        <p:spPr>
          <a:xfrm>
            <a:off x="934806" y="4053579"/>
            <a:ext cx="934806" cy="934807"/>
          </a:xfrm>
          <a:prstGeom prst="rect">
            <a:avLst/>
          </a:prstGeom>
          <a:solidFill>
            <a:schemeClr val="accent1">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A8A4B92-FD16-A683-3D91-909BB9CEFEAE}"/>
              </a:ext>
            </a:extLst>
          </p:cNvPr>
          <p:cNvSpPr/>
          <p:nvPr userDrawn="1"/>
        </p:nvSpPr>
        <p:spPr>
          <a:xfrm>
            <a:off x="1872435" y="4053579"/>
            <a:ext cx="934806" cy="934807"/>
          </a:xfrm>
          <a:prstGeom prst="rect">
            <a:avLst/>
          </a:prstGeom>
          <a:solidFill>
            <a:schemeClr val="tx1">
              <a:lumMod val="8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D7F54DE-5D5E-F1B0-57BC-DD9F2639E58D}"/>
              </a:ext>
            </a:extLst>
          </p:cNvPr>
          <p:cNvSpPr/>
          <p:nvPr userDrawn="1"/>
        </p:nvSpPr>
        <p:spPr>
          <a:xfrm>
            <a:off x="4685322" y="4053579"/>
            <a:ext cx="934806" cy="934807"/>
          </a:xfrm>
          <a:prstGeom prst="rect">
            <a:avLst/>
          </a:prstGeom>
          <a:solidFill>
            <a:schemeClr val="tx1">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909A6E4-43E7-E580-181B-634E1EEDF0DD}"/>
              </a:ext>
            </a:extLst>
          </p:cNvPr>
          <p:cNvSpPr/>
          <p:nvPr userDrawn="1"/>
        </p:nvSpPr>
        <p:spPr>
          <a:xfrm>
            <a:off x="5622951" y="4053579"/>
            <a:ext cx="934806" cy="934807"/>
          </a:xfrm>
          <a:prstGeom prst="rect">
            <a:avLst/>
          </a:prstGeom>
          <a:solidFill>
            <a:schemeClr val="tx1">
              <a:lumMod val="7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9982E6D-37A6-4355-E8E0-0046E10001FC}"/>
              </a:ext>
            </a:extLst>
          </p:cNvPr>
          <p:cNvSpPr/>
          <p:nvPr userDrawn="1"/>
        </p:nvSpPr>
        <p:spPr>
          <a:xfrm>
            <a:off x="7498209" y="4053579"/>
            <a:ext cx="934806" cy="934807"/>
          </a:xfrm>
          <a:prstGeom prst="rect">
            <a:avLst/>
          </a:prstGeom>
          <a:solidFill>
            <a:schemeClr val="accent6">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FCF5F32-D116-AA3B-D827-4C544258FA98}"/>
              </a:ext>
            </a:extLst>
          </p:cNvPr>
          <p:cNvSpPr/>
          <p:nvPr userDrawn="1"/>
        </p:nvSpPr>
        <p:spPr>
          <a:xfrm>
            <a:off x="8435838" y="4053579"/>
            <a:ext cx="934806" cy="934807"/>
          </a:xfrm>
          <a:prstGeom prst="rect">
            <a:avLst/>
          </a:prstGeom>
          <a:solidFill>
            <a:schemeClr val="tx1">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57B3B43-3391-6022-8CDA-DA02ABAABD98}"/>
              </a:ext>
            </a:extLst>
          </p:cNvPr>
          <p:cNvSpPr/>
          <p:nvPr userDrawn="1"/>
        </p:nvSpPr>
        <p:spPr>
          <a:xfrm>
            <a:off x="9373467" y="4053579"/>
            <a:ext cx="934806" cy="934807"/>
          </a:xfrm>
          <a:prstGeom prst="rect">
            <a:avLst/>
          </a:prstGeom>
          <a:solidFill>
            <a:schemeClr val="tx1">
              <a:lumMod val="8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3C72860-276E-D9B0-48F4-CEEAE4E0AF49}"/>
              </a:ext>
            </a:extLst>
          </p:cNvPr>
          <p:cNvSpPr/>
          <p:nvPr userDrawn="1"/>
        </p:nvSpPr>
        <p:spPr>
          <a:xfrm>
            <a:off x="10311096" y="4053579"/>
            <a:ext cx="934806" cy="934807"/>
          </a:xfrm>
          <a:prstGeom prst="rect">
            <a:avLst/>
          </a:prstGeom>
          <a:solidFill>
            <a:schemeClr val="tx1">
              <a:lumMod val="7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480D796-F014-8501-46D0-D85387584B94}"/>
              </a:ext>
            </a:extLst>
          </p:cNvPr>
          <p:cNvSpPr/>
          <p:nvPr userDrawn="1"/>
        </p:nvSpPr>
        <p:spPr>
          <a:xfrm>
            <a:off x="1880904" y="3118772"/>
            <a:ext cx="934806" cy="934807"/>
          </a:xfrm>
          <a:prstGeom prst="rect">
            <a:avLst/>
          </a:prstGeom>
          <a:solidFill>
            <a:schemeClr val="tx1">
              <a:lumMod val="9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7B749D2-AB0A-1CE1-3F66-24C3F602C80D}"/>
              </a:ext>
            </a:extLst>
          </p:cNvPr>
          <p:cNvSpPr/>
          <p:nvPr userDrawn="1"/>
        </p:nvSpPr>
        <p:spPr>
          <a:xfrm>
            <a:off x="4693791" y="3118772"/>
            <a:ext cx="934806" cy="934807"/>
          </a:xfrm>
          <a:prstGeom prst="rect">
            <a:avLst/>
          </a:prstGeom>
          <a:solidFill>
            <a:schemeClr val="accent2">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5924856-9047-C394-E920-EECE6CB673AD}"/>
              </a:ext>
            </a:extLst>
          </p:cNvPr>
          <p:cNvSpPr/>
          <p:nvPr userDrawn="1"/>
        </p:nvSpPr>
        <p:spPr>
          <a:xfrm>
            <a:off x="8444307" y="3118772"/>
            <a:ext cx="934806" cy="934807"/>
          </a:xfrm>
          <a:prstGeom prst="rect">
            <a:avLst/>
          </a:prstGeom>
          <a:solidFill>
            <a:schemeClr val="tx1">
              <a:lumMod val="9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7074EF3-3480-07FC-D1A5-76D03419EBF2}"/>
              </a:ext>
            </a:extLst>
          </p:cNvPr>
          <p:cNvSpPr/>
          <p:nvPr userDrawn="1"/>
        </p:nvSpPr>
        <p:spPr>
          <a:xfrm>
            <a:off x="1880904" y="2186003"/>
            <a:ext cx="934806" cy="934807"/>
          </a:xfrm>
          <a:prstGeom prst="rect">
            <a:avLst/>
          </a:prstGeom>
          <a:solidFill>
            <a:schemeClr val="accent3">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3A4A4FD-DBBF-1C26-FFE3-C33F836DAFD3}"/>
              </a:ext>
            </a:extLst>
          </p:cNvPr>
          <p:cNvSpPr/>
          <p:nvPr userDrawn="1"/>
        </p:nvSpPr>
        <p:spPr>
          <a:xfrm>
            <a:off x="8444307" y="2186003"/>
            <a:ext cx="934806" cy="934807"/>
          </a:xfrm>
          <a:prstGeom prst="rect">
            <a:avLst/>
          </a:prstGeom>
          <a:solidFill>
            <a:schemeClr val="accent5">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7EB79C6-892A-50E6-0430-0EF7D6AFBDCD}"/>
              </a:ext>
            </a:extLst>
          </p:cNvPr>
          <p:cNvSpPr/>
          <p:nvPr userDrawn="1"/>
        </p:nvSpPr>
        <p:spPr>
          <a:xfrm>
            <a:off x="2823" y="5923193"/>
            <a:ext cx="934806" cy="934807"/>
          </a:xfrm>
          <a:prstGeom prst="rect">
            <a:avLst/>
          </a:prstGeom>
          <a:solidFill>
            <a:schemeClr val="tx1">
              <a:lumMod val="8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7B45B66-3119-9524-4563-4BC28B61D215}"/>
              </a:ext>
            </a:extLst>
          </p:cNvPr>
          <p:cNvSpPr/>
          <p:nvPr userDrawn="1"/>
        </p:nvSpPr>
        <p:spPr>
          <a:xfrm>
            <a:off x="0" y="4988386"/>
            <a:ext cx="934806" cy="934807"/>
          </a:xfrm>
          <a:prstGeom prst="rect">
            <a:avLst/>
          </a:prstGeom>
          <a:solidFill>
            <a:schemeClr val="tx1">
              <a:lumMod val="7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810001" y="1449147"/>
            <a:ext cx="10572000" cy="2971051"/>
          </a:xfrm>
        </p:spPr>
        <p:txBody>
          <a:bodyPr/>
          <a:lstStyle>
            <a:lvl1pPr>
              <a:defRPr sz="5400">
                <a:solidFill>
                  <a:schemeClr val="bg1"/>
                </a:solidFill>
              </a:defRPr>
            </a:lvl1pPr>
          </a:lstStyle>
          <a:p>
            <a:r>
              <a:rPr lang="en-US" dirty="0"/>
              <a:t>Click To Edit Master Title Style</a:t>
            </a:r>
          </a:p>
        </p:txBody>
      </p:sp>
      <p:sp>
        <p:nvSpPr>
          <p:cNvPr id="3" name="Subtitle 2"/>
          <p:cNvSpPr>
            <a:spLocks noGrp="1"/>
          </p:cNvSpPr>
          <p:nvPr userDrawn="1">
            <p:ph type="subTitle" idx="1"/>
          </p:nvPr>
        </p:nvSpPr>
        <p:spPr>
          <a:xfrm>
            <a:off x="810001" y="5280847"/>
            <a:ext cx="10572000" cy="434974"/>
          </a:xfrm>
        </p:spPr>
        <p:txBody>
          <a:bodyPr anchor="t"/>
          <a:lstStyle>
            <a:lvl1pPr marL="0" indent="0" algn="l">
              <a:buNone/>
              <a:defRPr>
                <a:solidFill>
                  <a:schemeClr val="tx2">
                    <a:lumMod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userDrawn="1">
            <p:ph type="ftr" sz="quarter" idx="11"/>
          </p:nvPr>
        </p:nvSpPr>
        <p:spPr/>
        <p:txBody>
          <a:bodyPr/>
          <a:lstStyle/>
          <a:p>
            <a:endParaRPr lang="en-US" dirty="0"/>
          </a:p>
        </p:txBody>
      </p:sp>
      <p:sp>
        <p:nvSpPr>
          <p:cNvPr id="6" name="Slide Number Placeholder 5"/>
          <p:cNvSpPr>
            <a:spLocks noGrp="1"/>
          </p:cNvSpPr>
          <p:nvPr userDrawn="1">
            <p:ph type="sldNum" sz="quarter" idx="12"/>
          </p:nvPr>
        </p:nvSpPr>
        <p:spPr>
          <a:xfrm>
            <a:off x="10678331" y="6041362"/>
            <a:ext cx="1062155" cy="365125"/>
          </a:xfrm>
          <a:prstGeom prst="rect">
            <a:avLst/>
          </a:prstGeom>
        </p:spPr>
        <p:txBody>
          <a:bodyPr/>
          <a:lstStyle/>
          <a:p>
            <a:fld id="{D57F1E4F-1CFF-5643-939E-217C01CDF565}" type="slidenum">
              <a:rPr lang="en-US" dirty="0"/>
              <a:pPr/>
              <a:t>‹#›</a:t>
            </a:fld>
            <a:endParaRPr lang="en-US" dirty="0"/>
          </a:p>
        </p:txBody>
      </p:sp>
      <p:pic>
        <p:nvPicPr>
          <p:cNvPr id="10" name="Picture 9" descr="A blue and green logo&#10;&#10;Description automatically generated">
            <a:extLst>
              <a:ext uri="{FF2B5EF4-FFF2-40B4-BE49-F238E27FC236}">
                <a16:creationId xmlns:a16="http://schemas.microsoft.com/office/drawing/2014/main" id="{B9CDB6E4-282C-6B1C-E57F-E8F0A9A747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67905" y="263378"/>
            <a:ext cx="1483005" cy="681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in Title - No Animation">
    <p:bg>
      <p:bgPr>
        <a:blipFill dpi="0" rotWithShape="1">
          <a:blip r:embed="rId2">
            <a:alphaModFix amt="24779"/>
            <a:lum/>
          </a:blip>
          <a:srcRect/>
          <a:tile tx="0" ty="781050" sx="40000" sy="40000" flip="x" algn="b"/>
        </a:blipFill>
        <a:effectLst/>
      </p:bgPr>
    </p:bg>
    <p:spTree>
      <p:nvGrpSpPr>
        <p:cNvPr id="1" name=""/>
        <p:cNvGrpSpPr/>
        <p:nvPr/>
      </p:nvGrpSpPr>
      <p:grpSpPr>
        <a:xfrm>
          <a:off x="0" y="0"/>
          <a:ext cx="0" cy="0"/>
          <a:chOff x="0" y="0"/>
          <a:chExt cx="0" cy="0"/>
        </a:xfrm>
      </p:grpSpPr>
      <p:pic>
        <p:nvPicPr>
          <p:cNvPr id="7" name="Picture 6" descr="A blue and green logo&#10;&#10;Description automatically generated">
            <a:extLst>
              <a:ext uri="{FF2B5EF4-FFF2-40B4-BE49-F238E27FC236}">
                <a16:creationId xmlns:a16="http://schemas.microsoft.com/office/drawing/2014/main" id="{4A3F17ED-B041-60F1-8DFC-5FCD548A01DE}"/>
              </a:ext>
            </a:extLst>
          </p:cNvPr>
          <p:cNvPicPr>
            <a:picLocks noChangeAspect="1"/>
          </p:cNvPicPr>
          <p:nvPr userDrawn="1"/>
        </p:nvPicPr>
        <p:blipFill>
          <a:blip r:embed="rId3"/>
          <a:stretch>
            <a:fillRect/>
          </a:stretch>
        </p:blipFill>
        <p:spPr>
          <a:xfrm>
            <a:off x="8748198" y="467404"/>
            <a:ext cx="3120149" cy="934806"/>
          </a:xfrm>
          <a:prstGeom prst="rect">
            <a:avLst/>
          </a:prstGeom>
        </p:spPr>
      </p:pic>
      <p:pic>
        <p:nvPicPr>
          <p:cNvPr id="98" name="Picture 97" descr="A green building with white windows&#10;&#10;Description automatically generated">
            <a:extLst>
              <a:ext uri="{FF2B5EF4-FFF2-40B4-BE49-F238E27FC236}">
                <a16:creationId xmlns:a16="http://schemas.microsoft.com/office/drawing/2014/main" id="{94DC6C50-0D1C-469A-906C-BF47F291CC0D}"/>
              </a:ext>
            </a:extLst>
          </p:cNvPr>
          <p:cNvPicPr>
            <a:picLocks noChangeAspect="1"/>
          </p:cNvPicPr>
          <p:nvPr userDrawn="1"/>
        </p:nvPicPr>
        <p:blipFill>
          <a:blip r:embed="rId4"/>
          <a:stretch>
            <a:fillRect/>
          </a:stretch>
        </p:blipFill>
        <p:spPr>
          <a:xfrm>
            <a:off x="2209800" y="5651176"/>
            <a:ext cx="7772400" cy="1359025"/>
          </a:xfrm>
          <a:prstGeom prst="rect">
            <a:avLst/>
          </a:prstGeom>
        </p:spPr>
      </p:pic>
      <p:sp>
        <p:nvSpPr>
          <p:cNvPr id="8" name="Title 1">
            <a:extLst>
              <a:ext uri="{FF2B5EF4-FFF2-40B4-BE49-F238E27FC236}">
                <a16:creationId xmlns:a16="http://schemas.microsoft.com/office/drawing/2014/main" id="{BDABBDCC-CE4E-3397-0F39-7CD9531A6BA4}"/>
              </a:ext>
            </a:extLst>
          </p:cNvPr>
          <p:cNvSpPr txBox="1">
            <a:spLocks/>
          </p:cNvSpPr>
          <p:nvPr userDrawn="1"/>
        </p:nvSpPr>
        <p:spPr>
          <a:xfrm>
            <a:off x="1957116" y="1691639"/>
            <a:ext cx="8379360" cy="3374243"/>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lang="en-US" sz="7000" b="1" kern="1200" cap="none" spc="0">
                <a:ln>
                  <a:noFill/>
                </a:ln>
                <a:solidFill>
                  <a:schemeClr val="bg1"/>
                </a:solidFill>
                <a:effectLst/>
                <a:latin typeface="Poppins" pitchFamily="2" charset="77"/>
                <a:ea typeface="+mj-ea"/>
                <a:cs typeface="Poppins" pitchFamily="2" charset="77"/>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8000" dirty="0"/>
              <a:t>Kentucky Housing Supply Gap Analysis</a:t>
            </a:r>
          </a:p>
        </p:txBody>
      </p:sp>
    </p:spTree>
    <p:extLst>
      <p:ext uri="{BB962C8B-B14F-4D97-AF65-F5344CB8AC3E}">
        <p14:creationId xmlns:p14="http://schemas.microsoft.com/office/powerpoint/2010/main" val="370434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13000"/>
            <a:lum/>
          </a:blip>
          <a:srcRect/>
          <a:tile tx="0" ty="781050" sx="40000" sy="40000" flip="x" algn="b"/>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A61B8F-54CE-C6CE-5A09-3E56CEF72F05}"/>
              </a:ext>
            </a:extLst>
          </p:cNvPr>
          <p:cNvSpPr/>
          <p:nvPr userDrawn="1"/>
        </p:nvSpPr>
        <p:spPr>
          <a:xfrm>
            <a:off x="940452" y="5923193"/>
            <a:ext cx="934806" cy="934807"/>
          </a:xfrm>
          <a:prstGeom prst="rect">
            <a:avLst/>
          </a:prstGeom>
          <a:solidFill>
            <a:schemeClr val="tx1">
              <a:lumMod val="9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11E44-964F-9EF5-065C-15C854B9B6DA}"/>
              </a:ext>
            </a:extLst>
          </p:cNvPr>
          <p:cNvSpPr/>
          <p:nvPr userDrawn="1"/>
        </p:nvSpPr>
        <p:spPr>
          <a:xfrm>
            <a:off x="1878081" y="5923193"/>
            <a:ext cx="934806" cy="934807"/>
          </a:xfrm>
          <a:prstGeom prst="rect">
            <a:avLst/>
          </a:prstGeom>
          <a:solidFill>
            <a:schemeClr val="tx1">
              <a:lumMod val="7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3E65BF-AEA8-839F-21E1-6FFF8CD654AB}"/>
              </a:ext>
            </a:extLst>
          </p:cNvPr>
          <p:cNvSpPr/>
          <p:nvPr userDrawn="1"/>
        </p:nvSpPr>
        <p:spPr>
          <a:xfrm>
            <a:off x="2815710" y="5923193"/>
            <a:ext cx="934806" cy="934807"/>
          </a:xfrm>
          <a:prstGeom prst="rect">
            <a:avLst/>
          </a:prstGeom>
          <a:solidFill>
            <a:schemeClr val="tx1">
              <a:lumMod val="9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84D7AED-A9A9-CD45-F711-2F96592CC7EB}"/>
              </a:ext>
            </a:extLst>
          </p:cNvPr>
          <p:cNvSpPr/>
          <p:nvPr userDrawn="1"/>
        </p:nvSpPr>
        <p:spPr>
          <a:xfrm>
            <a:off x="3753339" y="5923193"/>
            <a:ext cx="934806" cy="934807"/>
          </a:xfrm>
          <a:prstGeom prst="rect">
            <a:avLst/>
          </a:prstGeom>
          <a:solidFill>
            <a:schemeClr val="tx1">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0FAAB8A-77F6-E32D-D6D4-3CE92D822596}"/>
              </a:ext>
            </a:extLst>
          </p:cNvPr>
          <p:cNvSpPr/>
          <p:nvPr userDrawn="1"/>
        </p:nvSpPr>
        <p:spPr>
          <a:xfrm>
            <a:off x="4690968" y="5923193"/>
            <a:ext cx="934806" cy="934807"/>
          </a:xfrm>
          <a:prstGeom prst="rect">
            <a:avLst/>
          </a:prstGeom>
          <a:solidFill>
            <a:schemeClr val="tx1">
              <a:lumMod val="8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A7CFDFF-45F5-2A45-2794-FE846DDBEE24}"/>
              </a:ext>
            </a:extLst>
          </p:cNvPr>
          <p:cNvSpPr/>
          <p:nvPr userDrawn="1"/>
        </p:nvSpPr>
        <p:spPr>
          <a:xfrm>
            <a:off x="5628597" y="5923193"/>
            <a:ext cx="934806" cy="934807"/>
          </a:xfrm>
          <a:prstGeom prst="rect">
            <a:avLst/>
          </a:prstGeom>
          <a:solidFill>
            <a:schemeClr val="tx1">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7A96EC-8C03-418E-7BB9-2C5474B3A695}"/>
              </a:ext>
            </a:extLst>
          </p:cNvPr>
          <p:cNvSpPr/>
          <p:nvPr userDrawn="1"/>
        </p:nvSpPr>
        <p:spPr>
          <a:xfrm>
            <a:off x="6566226" y="5923193"/>
            <a:ext cx="934806" cy="934807"/>
          </a:xfrm>
          <a:prstGeom prst="rect">
            <a:avLst/>
          </a:prstGeom>
          <a:solidFill>
            <a:schemeClr val="tx1">
              <a:lumMod val="9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CE988B-E254-AE52-F707-8432E6045006}"/>
              </a:ext>
            </a:extLst>
          </p:cNvPr>
          <p:cNvSpPr/>
          <p:nvPr userDrawn="1"/>
        </p:nvSpPr>
        <p:spPr>
          <a:xfrm>
            <a:off x="7503855" y="5923193"/>
            <a:ext cx="934806" cy="934807"/>
          </a:xfrm>
          <a:prstGeom prst="rect">
            <a:avLst/>
          </a:prstGeom>
          <a:solidFill>
            <a:schemeClr val="tx1">
              <a:lumMod val="8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9090064-B5E5-7753-EBF9-A4E080403DEC}"/>
              </a:ext>
            </a:extLst>
          </p:cNvPr>
          <p:cNvSpPr/>
          <p:nvPr userDrawn="1"/>
        </p:nvSpPr>
        <p:spPr>
          <a:xfrm>
            <a:off x="8441484" y="5923193"/>
            <a:ext cx="934806" cy="934807"/>
          </a:xfrm>
          <a:prstGeom prst="rect">
            <a:avLst/>
          </a:prstGeom>
          <a:solidFill>
            <a:schemeClr val="tx1">
              <a:lumMod val="8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6DD8604-5AAA-CE27-06DA-567B0E86A672}"/>
              </a:ext>
            </a:extLst>
          </p:cNvPr>
          <p:cNvSpPr/>
          <p:nvPr userDrawn="1"/>
        </p:nvSpPr>
        <p:spPr>
          <a:xfrm>
            <a:off x="9379113" y="5923193"/>
            <a:ext cx="934806" cy="934807"/>
          </a:xfrm>
          <a:prstGeom prst="rect">
            <a:avLst/>
          </a:prstGeom>
          <a:solidFill>
            <a:schemeClr val="tx1">
              <a:lumMod val="9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DAFBFD-0C2D-2F79-F98B-368E00E012F9}"/>
              </a:ext>
            </a:extLst>
          </p:cNvPr>
          <p:cNvSpPr/>
          <p:nvPr userDrawn="1"/>
        </p:nvSpPr>
        <p:spPr>
          <a:xfrm>
            <a:off x="10316742" y="5923193"/>
            <a:ext cx="934806" cy="934807"/>
          </a:xfrm>
          <a:prstGeom prst="rect">
            <a:avLst/>
          </a:prstGeom>
          <a:solidFill>
            <a:schemeClr val="tx1">
              <a:lumMod val="7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F62E39-9DB1-364A-3506-752E130F5F70}"/>
              </a:ext>
            </a:extLst>
          </p:cNvPr>
          <p:cNvSpPr/>
          <p:nvPr userDrawn="1"/>
        </p:nvSpPr>
        <p:spPr>
          <a:xfrm>
            <a:off x="11254371" y="5923193"/>
            <a:ext cx="934806" cy="934807"/>
          </a:xfrm>
          <a:prstGeom prst="rect">
            <a:avLst/>
          </a:prstGeom>
          <a:solidFill>
            <a:schemeClr val="tx1">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00F68F-E249-ACA1-AE9C-20D3FC66D673}"/>
              </a:ext>
            </a:extLst>
          </p:cNvPr>
          <p:cNvSpPr/>
          <p:nvPr userDrawn="1"/>
        </p:nvSpPr>
        <p:spPr>
          <a:xfrm>
            <a:off x="937629" y="4988386"/>
            <a:ext cx="934806" cy="934807"/>
          </a:xfrm>
          <a:prstGeom prst="rect">
            <a:avLst/>
          </a:prstGeom>
          <a:solidFill>
            <a:schemeClr val="tx1">
              <a:lumMod val="8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B12A9CD-03CA-48DB-278D-F7B546BBA2E9}"/>
              </a:ext>
            </a:extLst>
          </p:cNvPr>
          <p:cNvSpPr/>
          <p:nvPr userDrawn="1"/>
        </p:nvSpPr>
        <p:spPr>
          <a:xfrm>
            <a:off x="1875258" y="4988386"/>
            <a:ext cx="934806" cy="934807"/>
          </a:xfrm>
          <a:prstGeom prst="rect">
            <a:avLst/>
          </a:prstGeom>
          <a:solidFill>
            <a:schemeClr val="tx1">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6782252-7940-358B-47A2-B2F272AEB515}"/>
              </a:ext>
            </a:extLst>
          </p:cNvPr>
          <p:cNvSpPr/>
          <p:nvPr userDrawn="1"/>
        </p:nvSpPr>
        <p:spPr>
          <a:xfrm>
            <a:off x="2812887" y="4988386"/>
            <a:ext cx="934806" cy="934807"/>
          </a:xfrm>
          <a:prstGeom prst="rect">
            <a:avLst/>
          </a:prstGeom>
          <a:solidFill>
            <a:srgbClr val="FFDFBE">
              <a:alpha val="246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3FD3F44-1D9A-0224-21D6-93EB18820CB3}"/>
              </a:ext>
            </a:extLst>
          </p:cNvPr>
          <p:cNvSpPr/>
          <p:nvPr userDrawn="1"/>
        </p:nvSpPr>
        <p:spPr>
          <a:xfrm>
            <a:off x="3750516" y="4988386"/>
            <a:ext cx="934806" cy="934807"/>
          </a:xfrm>
          <a:prstGeom prst="rect">
            <a:avLst/>
          </a:prstGeom>
          <a:solidFill>
            <a:schemeClr val="tx1">
              <a:lumMod val="9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EFA16D-23C0-66C6-7760-DB7118AD3D0D}"/>
              </a:ext>
            </a:extLst>
          </p:cNvPr>
          <p:cNvSpPr/>
          <p:nvPr userDrawn="1"/>
        </p:nvSpPr>
        <p:spPr>
          <a:xfrm>
            <a:off x="4688145" y="4988386"/>
            <a:ext cx="934806" cy="934807"/>
          </a:xfrm>
          <a:prstGeom prst="rect">
            <a:avLst/>
          </a:prstGeom>
          <a:solidFill>
            <a:schemeClr val="tx1">
              <a:lumMod val="6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3513E04-05E1-8F65-0838-A639477A3E12}"/>
              </a:ext>
            </a:extLst>
          </p:cNvPr>
          <p:cNvSpPr/>
          <p:nvPr userDrawn="1"/>
        </p:nvSpPr>
        <p:spPr>
          <a:xfrm>
            <a:off x="5625774" y="4988386"/>
            <a:ext cx="934806" cy="934807"/>
          </a:xfrm>
          <a:prstGeom prst="rect">
            <a:avLst/>
          </a:prstGeom>
          <a:solidFill>
            <a:schemeClr val="tx1">
              <a:lumMod val="9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8368ED9-5DED-F113-8A50-B04F702EFECC}"/>
              </a:ext>
            </a:extLst>
          </p:cNvPr>
          <p:cNvSpPr/>
          <p:nvPr userDrawn="1"/>
        </p:nvSpPr>
        <p:spPr>
          <a:xfrm>
            <a:off x="6563403" y="4988386"/>
            <a:ext cx="934806" cy="934807"/>
          </a:xfrm>
          <a:prstGeom prst="rect">
            <a:avLst/>
          </a:prstGeom>
          <a:solidFill>
            <a:schemeClr val="tx1">
              <a:lumMod val="8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1E5F008-58A9-67DF-EA5E-14DB4F94B7A8}"/>
              </a:ext>
            </a:extLst>
          </p:cNvPr>
          <p:cNvSpPr/>
          <p:nvPr userDrawn="1"/>
        </p:nvSpPr>
        <p:spPr>
          <a:xfrm>
            <a:off x="7501032" y="4988386"/>
            <a:ext cx="934806" cy="934807"/>
          </a:xfrm>
          <a:prstGeom prst="rect">
            <a:avLst/>
          </a:prstGeom>
          <a:solidFill>
            <a:schemeClr val="tx1">
              <a:lumMod val="9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AF079E8-A811-249F-9485-1959A9B71797}"/>
              </a:ext>
            </a:extLst>
          </p:cNvPr>
          <p:cNvSpPr/>
          <p:nvPr userDrawn="1"/>
        </p:nvSpPr>
        <p:spPr>
          <a:xfrm>
            <a:off x="8438661" y="4988386"/>
            <a:ext cx="934806" cy="934807"/>
          </a:xfrm>
          <a:prstGeom prst="rect">
            <a:avLst/>
          </a:prstGeom>
          <a:solidFill>
            <a:schemeClr val="tx1">
              <a:lumMod val="8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D008619-8B18-944F-7267-62B0A98C208F}"/>
              </a:ext>
            </a:extLst>
          </p:cNvPr>
          <p:cNvSpPr/>
          <p:nvPr userDrawn="1"/>
        </p:nvSpPr>
        <p:spPr>
          <a:xfrm>
            <a:off x="9376290" y="4988386"/>
            <a:ext cx="934806" cy="934807"/>
          </a:xfrm>
          <a:prstGeom prst="rect">
            <a:avLst/>
          </a:prstGeom>
          <a:solidFill>
            <a:schemeClr val="accent4">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90E0C5C-5851-FAFE-0A17-555E87359536}"/>
              </a:ext>
            </a:extLst>
          </p:cNvPr>
          <p:cNvSpPr/>
          <p:nvPr userDrawn="1"/>
        </p:nvSpPr>
        <p:spPr>
          <a:xfrm>
            <a:off x="10313919" y="4988386"/>
            <a:ext cx="934806" cy="934807"/>
          </a:xfrm>
          <a:prstGeom prst="rect">
            <a:avLst/>
          </a:prstGeom>
          <a:solidFill>
            <a:schemeClr val="tx1">
              <a:lumMod val="8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326C34-A7C3-ADBB-3F4D-22468C067BEC}"/>
              </a:ext>
            </a:extLst>
          </p:cNvPr>
          <p:cNvSpPr/>
          <p:nvPr userDrawn="1"/>
        </p:nvSpPr>
        <p:spPr>
          <a:xfrm>
            <a:off x="11251548" y="4988386"/>
            <a:ext cx="934806" cy="934807"/>
          </a:xfrm>
          <a:prstGeom prst="rect">
            <a:avLst/>
          </a:prstGeom>
          <a:solidFill>
            <a:schemeClr val="tx1">
              <a:lumMod val="7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5E2BCA5-D5AE-E901-078F-0CB3D47552FA}"/>
              </a:ext>
            </a:extLst>
          </p:cNvPr>
          <p:cNvSpPr/>
          <p:nvPr userDrawn="1"/>
        </p:nvSpPr>
        <p:spPr>
          <a:xfrm>
            <a:off x="934806" y="4053579"/>
            <a:ext cx="934806" cy="934807"/>
          </a:xfrm>
          <a:prstGeom prst="rect">
            <a:avLst/>
          </a:prstGeom>
          <a:solidFill>
            <a:schemeClr val="accent1">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A8A4B92-FD16-A683-3D91-909BB9CEFEAE}"/>
              </a:ext>
            </a:extLst>
          </p:cNvPr>
          <p:cNvSpPr/>
          <p:nvPr userDrawn="1"/>
        </p:nvSpPr>
        <p:spPr>
          <a:xfrm>
            <a:off x="1872435" y="4053579"/>
            <a:ext cx="934806" cy="934807"/>
          </a:xfrm>
          <a:prstGeom prst="rect">
            <a:avLst/>
          </a:prstGeom>
          <a:solidFill>
            <a:schemeClr val="tx1">
              <a:lumMod val="8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D7F54DE-5D5E-F1B0-57BC-DD9F2639E58D}"/>
              </a:ext>
            </a:extLst>
          </p:cNvPr>
          <p:cNvSpPr/>
          <p:nvPr userDrawn="1"/>
        </p:nvSpPr>
        <p:spPr>
          <a:xfrm>
            <a:off x="4685322" y="4053579"/>
            <a:ext cx="934806" cy="934807"/>
          </a:xfrm>
          <a:prstGeom prst="rect">
            <a:avLst/>
          </a:prstGeom>
          <a:solidFill>
            <a:schemeClr val="tx1">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909A6E4-43E7-E580-181B-634E1EEDF0DD}"/>
              </a:ext>
            </a:extLst>
          </p:cNvPr>
          <p:cNvSpPr/>
          <p:nvPr userDrawn="1"/>
        </p:nvSpPr>
        <p:spPr>
          <a:xfrm>
            <a:off x="5622951" y="4053579"/>
            <a:ext cx="934806" cy="934807"/>
          </a:xfrm>
          <a:prstGeom prst="rect">
            <a:avLst/>
          </a:prstGeom>
          <a:solidFill>
            <a:schemeClr val="tx1">
              <a:lumMod val="7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9982E6D-37A6-4355-E8E0-0046E10001FC}"/>
              </a:ext>
            </a:extLst>
          </p:cNvPr>
          <p:cNvSpPr/>
          <p:nvPr userDrawn="1"/>
        </p:nvSpPr>
        <p:spPr>
          <a:xfrm>
            <a:off x="7498209" y="4053579"/>
            <a:ext cx="934806" cy="934807"/>
          </a:xfrm>
          <a:prstGeom prst="rect">
            <a:avLst/>
          </a:prstGeom>
          <a:solidFill>
            <a:schemeClr val="accent6">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FCF5F32-D116-AA3B-D827-4C544258FA98}"/>
              </a:ext>
            </a:extLst>
          </p:cNvPr>
          <p:cNvSpPr/>
          <p:nvPr userDrawn="1"/>
        </p:nvSpPr>
        <p:spPr>
          <a:xfrm>
            <a:off x="8435838" y="4053579"/>
            <a:ext cx="934806" cy="934807"/>
          </a:xfrm>
          <a:prstGeom prst="rect">
            <a:avLst/>
          </a:prstGeom>
          <a:solidFill>
            <a:schemeClr val="tx1">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57B3B43-3391-6022-8CDA-DA02ABAABD98}"/>
              </a:ext>
            </a:extLst>
          </p:cNvPr>
          <p:cNvSpPr/>
          <p:nvPr userDrawn="1"/>
        </p:nvSpPr>
        <p:spPr>
          <a:xfrm>
            <a:off x="9373467" y="4053579"/>
            <a:ext cx="934806" cy="934807"/>
          </a:xfrm>
          <a:prstGeom prst="rect">
            <a:avLst/>
          </a:prstGeom>
          <a:solidFill>
            <a:schemeClr val="tx1">
              <a:lumMod val="8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3C72860-276E-D9B0-48F4-CEEAE4E0AF49}"/>
              </a:ext>
            </a:extLst>
          </p:cNvPr>
          <p:cNvSpPr/>
          <p:nvPr userDrawn="1"/>
        </p:nvSpPr>
        <p:spPr>
          <a:xfrm>
            <a:off x="10311096" y="4053579"/>
            <a:ext cx="934806" cy="934807"/>
          </a:xfrm>
          <a:prstGeom prst="rect">
            <a:avLst/>
          </a:prstGeom>
          <a:solidFill>
            <a:schemeClr val="tx1">
              <a:lumMod val="7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480D796-F014-8501-46D0-D85387584B94}"/>
              </a:ext>
            </a:extLst>
          </p:cNvPr>
          <p:cNvSpPr/>
          <p:nvPr userDrawn="1"/>
        </p:nvSpPr>
        <p:spPr>
          <a:xfrm>
            <a:off x="1880904" y="3118772"/>
            <a:ext cx="934806" cy="934807"/>
          </a:xfrm>
          <a:prstGeom prst="rect">
            <a:avLst/>
          </a:prstGeom>
          <a:solidFill>
            <a:schemeClr val="tx1">
              <a:lumMod val="9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7B749D2-AB0A-1CE1-3F66-24C3F602C80D}"/>
              </a:ext>
            </a:extLst>
          </p:cNvPr>
          <p:cNvSpPr/>
          <p:nvPr userDrawn="1"/>
        </p:nvSpPr>
        <p:spPr>
          <a:xfrm>
            <a:off x="4693791" y="3118772"/>
            <a:ext cx="934806" cy="934807"/>
          </a:xfrm>
          <a:prstGeom prst="rect">
            <a:avLst/>
          </a:prstGeom>
          <a:solidFill>
            <a:schemeClr val="accent2">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5924856-9047-C394-E920-EECE6CB673AD}"/>
              </a:ext>
            </a:extLst>
          </p:cNvPr>
          <p:cNvSpPr/>
          <p:nvPr userDrawn="1"/>
        </p:nvSpPr>
        <p:spPr>
          <a:xfrm>
            <a:off x="8444307" y="3118772"/>
            <a:ext cx="934806" cy="934807"/>
          </a:xfrm>
          <a:prstGeom prst="rect">
            <a:avLst/>
          </a:prstGeom>
          <a:solidFill>
            <a:schemeClr val="tx1">
              <a:lumMod val="9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7074EF3-3480-07FC-D1A5-76D03419EBF2}"/>
              </a:ext>
            </a:extLst>
          </p:cNvPr>
          <p:cNvSpPr/>
          <p:nvPr userDrawn="1"/>
        </p:nvSpPr>
        <p:spPr>
          <a:xfrm>
            <a:off x="1880904" y="2186003"/>
            <a:ext cx="934806" cy="934807"/>
          </a:xfrm>
          <a:prstGeom prst="rect">
            <a:avLst/>
          </a:prstGeom>
          <a:solidFill>
            <a:schemeClr val="accent3">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3A4A4FD-DBBF-1C26-FFE3-C33F836DAFD3}"/>
              </a:ext>
            </a:extLst>
          </p:cNvPr>
          <p:cNvSpPr/>
          <p:nvPr userDrawn="1"/>
        </p:nvSpPr>
        <p:spPr>
          <a:xfrm>
            <a:off x="8444307" y="2186003"/>
            <a:ext cx="934806" cy="934807"/>
          </a:xfrm>
          <a:prstGeom prst="rect">
            <a:avLst/>
          </a:prstGeom>
          <a:solidFill>
            <a:schemeClr val="accent5">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7EB79C6-892A-50E6-0430-0EF7D6AFBDCD}"/>
              </a:ext>
            </a:extLst>
          </p:cNvPr>
          <p:cNvSpPr/>
          <p:nvPr userDrawn="1"/>
        </p:nvSpPr>
        <p:spPr>
          <a:xfrm>
            <a:off x="2823" y="5923193"/>
            <a:ext cx="934806" cy="934807"/>
          </a:xfrm>
          <a:prstGeom prst="rect">
            <a:avLst/>
          </a:prstGeom>
          <a:solidFill>
            <a:schemeClr val="tx1">
              <a:lumMod val="8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7B45B66-3119-9524-4563-4BC28B61D215}"/>
              </a:ext>
            </a:extLst>
          </p:cNvPr>
          <p:cNvSpPr/>
          <p:nvPr userDrawn="1"/>
        </p:nvSpPr>
        <p:spPr>
          <a:xfrm>
            <a:off x="0" y="4988386"/>
            <a:ext cx="934806" cy="934807"/>
          </a:xfrm>
          <a:prstGeom prst="rect">
            <a:avLst/>
          </a:prstGeom>
          <a:solidFill>
            <a:schemeClr val="tx1">
              <a:lumMod val="75000"/>
              <a:alpha val="246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810001" y="1449147"/>
            <a:ext cx="10572000" cy="2971051"/>
          </a:xfrm>
        </p:spPr>
        <p:txBody>
          <a:bodyPr/>
          <a:lstStyle>
            <a:lvl1pPr>
              <a:defRPr sz="5400">
                <a:solidFill>
                  <a:schemeClr val="bg1"/>
                </a:solidFill>
              </a:defRPr>
            </a:lvl1pPr>
          </a:lstStyle>
          <a:p>
            <a:r>
              <a:rPr lang="en-US" dirty="0"/>
              <a:t>Click To Edit Master Title Style</a:t>
            </a:r>
          </a:p>
        </p:txBody>
      </p:sp>
      <p:sp>
        <p:nvSpPr>
          <p:cNvPr id="3" name="Subtitle 2"/>
          <p:cNvSpPr>
            <a:spLocks noGrp="1"/>
          </p:cNvSpPr>
          <p:nvPr userDrawn="1">
            <p:ph type="subTitle" idx="1"/>
          </p:nvPr>
        </p:nvSpPr>
        <p:spPr>
          <a:xfrm>
            <a:off x="810001" y="5280847"/>
            <a:ext cx="10572000" cy="434974"/>
          </a:xfrm>
        </p:spPr>
        <p:txBody>
          <a:bodyPr anchor="t"/>
          <a:lstStyle>
            <a:lvl1pPr marL="0" indent="0" algn="l">
              <a:buNone/>
              <a:defRPr>
                <a:solidFill>
                  <a:schemeClr val="tx2">
                    <a:lumMod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userDrawn="1">
            <p:ph type="ftr" sz="quarter" idx="11"/>
          </p:nvPr>
        </p:nvSpPr>
        <p:spPr/>
        <p:txBody>
          <a:bodyPr/>
          <a:lstStyle/>
          <a:p>
            <a:endParaRPr lang="en-US" dirty="0"/>
          </a:p>
        </p:txBody>
      </p:sp>
      <p:sp>
        <p:nvSpPr>
          <p:cNvPr id="6" name="Slide Number Placeholder 5"/>
          <p:cNvSpPr>
            <a:spLocks noGrp="1"/>
          </p:cNvSpPr>
          <p:nvPr userDrawn="1">
            <p:ph type="sldNum" sz="quarter" idx="12"/>
          </p:nvPr>
        </p:nvSpPr>
        <p:spPr/>
        <p:txBody>
          <a:bodyPr/>
          <a:lstStyle/>
          <a:p>
            <a:fld id="{D57F1E4F-1CFF-5643-939E-217C01CDF565}" type="slidenum">
              <a:rPr lang="en-US" dirty="0"/>
              <a:pPr/>
              <a:t>‹#›</a:t>
            </a:fld>
            <a:endParaRPr lang="en-US" dirty="0"/>
          </a:p>
        </p:txBody>
      </p:sp>
      <p:pic>
        <p:nvPicPr>
          <p:cNvPr id="10" name="Picture 9" descr="A blue and green logo&#10;&#10;Description automatically generated">
            <a:extLst>
              <a:ext uri="{FF2B5EF4-FFF2-40B4-BE49-F238E27FC236}">
                <a16:creationId xmlns:a16="http://schemas.microsoft.com/office/drawing/2014/main" id="{B9CDB6E4-282C-6B1C-E57F-E8F0A9A747EE}"/>
              </a:ext>
            </a:extLst>
          </p:cNvPr>
          <p:cNvPicPr>
            <a:picLocks noChangeAspect="1"/>
          </p:cNvPicPr>
          <p:nvPr userDrawn="1"/>
        </p:nvPicPr>
        <p:blipFill>
          <a:blip r:embed="rId3"/>
          <a:stretch>
            <a:fillRect/>
          </a:stretch>
        </p:blipFill>
        <p:spPr>
          <a:xfrm>
            <a:off x="10467905" y="263378"/>
            <a:ext cx="1483005" cy="681999"/>
          </a:xfrm>
          <a:prstGeom prst="rect">
            <a:avLst/>
          </a:prstGeom>
        </p:spPr>
      </p:pic>
    </p:spTree>
    <p:extLst>
      <p:ext uri="{BB962C8B-B14F-4D97-AF65-F5344CB8AC3E}">
        <p14:creationId xmlns:p14="http://schemas.microsoft.com/office/powerpoint/2010/main" val="186059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F28FCD4-0D45-227A-6B0F-BAD5FC0AE395}"/>
              </a:ext>
            </a:extLst>
          </p:cNvPr>
          <p:cNvSpPr/>
          <p:nvPr userDrawn="1"/>
        </p:nvSpPr>
        <p:spPr>
          <a:xfrm>
            <a:off x="934806" y="5942971"/>
            <a:ext cx="934806" cy="934807"/>
          </a:xfrm>
          <a:prstGeom prst="rect">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BDBA56-70DE-FF73-4711-6F21DE8BF207}"/>
              </a:ext>
            </a:extLst>
          </p:cNvPr>
          <p:cNvSpPr/>
          <p:nvPr userDrawn="1"/>
        </p:nvSpPr>
        <p:spPr>
          <a:xfrm>
            <a:off x="1872435" y="5942971"/>
            <a:ext cx="934806" cy="934807"/>
          </a:xfrm>
          <a:prstGeom prst="rect">
            <a:avLst/>
          </a:prstGeom>
          <a:solidFill>
            <a:schemeClr val="tx1">
              <a:lumMod val="8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D3C35C4-A134-99DF-5B1B-CC3CE3B8212F}"/>
              </a:ext>
            </a:extLst>
          </p:cNvPr>
          <p:cNvSpPr/>
          <p:nvPr userDrawn="1"/>
        </p:nvSpPr>
        <p:spPr>
          <a:xfrm>
            <a:off x="4685322"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540BC6F-0F3D-5B53-7E66-67E4B05FA3BD}"/>
              </a:ext>
            </a:extLst>
          </p:cNvPr>
          <p:cNvSpPr/>
          <p:nvPr userDrawn="1"/>
        </p:nvSpPr>
        <p:spPr>
          <a:xfrm>
            <a:off x="5622951" y="5942971"/>
            <a:ext cx="934806" cy="934807"/>
          </a:xfrm>
          <a:prstGeom prst="rect">
            <a:avLst/>
          </a:prstGeom>
          <a:solidFill>
            <a:srgbClr val="FFDFBE">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4D087A8-1C88-FECE-72ED-D2AE4F9253ED}"/>
              </a:ext>
            </a:extLst>
          </p:cNvPr>
          <p:cNvSpPr/>
          <p:nvPr userDrawn="1"/>
        </p:nvSpPr>
        <p:spPr>
          <a:xfrm>
            <a:off x="7498209" y="5942971"/>
            <a:ext cx="934806" cy="934807"/>
          </a:xfrm>
          <a:prstGeom prst="rect">
            <a:avLst/>
          </a:prstGeom>
          <a:solidFill>
            <a:schemeClr val="accent6">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FF198B0-0B39-C001-FDD1-CB1F89A97196}"/>
              </a:ext>
            </a:extLst>
          </p:cNvPr>
          <p:cNvSpPr/>
          <p:nvPr userDrawn="1"/>
        </p:nvSpPr>
        <p:spPr>
          <a:xfrm>
            <a:off x="8435838"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B9BF6A2-0E71-13E0-B546-90B2FD1AA83F}"/>
              </a:ext>
            </a:extLst>
          </p:cNvPr>
          <p:cNvSpPr/>
          <p:nvPr userDrawn="1"/>
        </p:nvSpPr>
        <p:spPr>
          <a:xfrm>
            <a:off x="9373467" y="5942971"/>
            <a:ext cx="934806" cy="934807"/>
          </a:xfrm>
          <a:prstGeom prst="rect">
            <a:avLst/>
          </a:prstGeom>
          <a:solidFill>
            <a:schemeClr val="accent4">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F03B318-B09D-8332-B78D-7178DAA971B3}"/>
              </a:ext>
            </a:extLst>
          </p:cNvPr>
          <p:cNvSpPr/>
          <p:nvPr userDrawn="1"/>
        </p:nvSpPr>
        <p:spPr>
          <a:xfrm>
            <a:off x="10311096" y="5942971"/>
            <a:ext cx="934806" cy="934807"/>
          </a:xfrm>
          <a:prstGeom prst="rect">
            <a:avLst/>
          </a:prstGeom>
          <a:solidFill>
            <a:schemeClr val="tx1">
              <a:lumMod val="7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C7723D7-D271-4EF0-0A50-7AEA90A1B6E5}"/>
              </a:ext>
            </a:extLst>
          </p:cNvPr>
          <p:cNvSpPr/>
          <p:nvPr userDrawn="1"/>
        </p:nvSpPr>
        <p:spPr>
          <a:xfrm>
            <a:off x="1880904"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5E25E63-994A-3A4C-4446-BF80ADCCF3E5}"/>
              </a:ext>
            </a:extLst>
          </p:cNvPr>
          <p:cNvSpPr/>
          <p:nvPr userDrawn="1"/>
        </p:nvSpPr>
        <p:spPr>
          <a:xfrm>
            <a:off x="4693791" y="5008164"/>
            <a:ext cx="934806" cy="934807"/>
          </a:xfrm>
          <a:prstGeom prst="rect">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FFD15A1-A86D-EB25-42EA-F0175F537EDA}"/>
              </a:ext>
            </a:extLst>
          </p:cNvPr>
          <p:cNvSpPr/>
          <p:nvPr userDrawn="1"/>
        </p:nvSpPr>
        <p:spPr>
          <a:xfrm>
            <a:off x="8444307"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9D1981-134B-94C9-C57F-93D17D33B028}"/>
              </a:ext>
            </a:extLst>
          </p:cNvPr>
          <p:cNvSpPr/>
          <p:nvPr userDrawn="1"/>
        </p:nvSpPr>
        <p:spPr>
          <a:xfrm>
            <a:off x="1880904" y="4075395"/>
            <a:ext cx="934806" cy="934807"/>
          </a:xfrm>
          <a:prstGeom prst="rect">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91A9148-D97E-1E52-D7E0-0253A56710DE}"/>
              </a:ext>
            </a:extLst>
          </p:cNvPr>
          <p:cNvSpPr/>
          <p:nvPr userDrawn="1"/>
        </p:nvSpPr>
        <p:spPr>
          <a:xfrm>
            <a:off x="8444307" y="4075395"/>
            <a:ext cx="934806" cy="934807"/>
          </a:xfrm>
          <a:prstGeom prst="rect">
            <a:avLst/>
          </a:prstGeom>
          <a:solidFill>
            <a:schemeClr val="accent5">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10000" y="447188"/>
            <a:ext cx="10571998" cy="970450"/>
          </a:xfrm>
        </p:spPr>
        <p:txBody>
          <a:bodyPr/>
          <a:lstStyle/>
          <a:p>
            <a:r>
              <a:rPr lang="en-US" dirty="0"/>
              <a:t>Click To Edit Master Title Style</a:t>
            </a:r>
          </a:p>
        </p:txBody>
      </p:sp>
      <p:sp>
        <p:nvSpPr>
          <p:cNvPr id="3" name="Content Placeholder 2"/>
          <p:cNvSpPr>
            <a:spLocks noGrp="1"/>
          </p:cNvSpPr>
          <p:nvPr>
            <p:ph idx="1"/>
          </p:nvPr>
        </p:nvSpPr>
        <p:spPr>
          <a:xfrm>
            <a:off x="818712" y="1597689"/>
            <a:ext cx="10554574" cy="426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7993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13000"/>
            <a:lum/>
          </a:blip>
          <a:srcRect/>
          <a:tile tx="0" ty="781050" sx="40000" sy="40000" flip="x" algn="b"/>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E89A5E8-0641-CB7A-88F9-010D596DA2E3}"/>
              </a:ext>
            </a:extLst>
          </p:cNvPr>
          <p:cNvSpPr/>
          <p:nvPr userDrawn="1"/>
        </p:nvSpPr>
        <p:spPr>
          <a:xfrm>
            <a:off x="937629" y="5923193"/>
            <a:ext cx="934806" cy="934807"/>
          </a:xfrm>
          <a:prstGeom prst="rect">
            <a:avLst/>
          </a:prstGeom>
          <a:solidFill>
            <a:schemeClr val="tx1">
              <a:lumMod val="8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07BAE0-69F0-98C7-29FE-0D058528B70C}"/>
              </a:ext>
            </a:extLst>
          </p:cNvPr>
          <p:cNvSpPr/>
          <p:nvPr userDrawn="1"/>
        </p:nvSpPr>
        <p:spPr>
          <a:xfrm>
            <a:off x="1875258" y="5923193"/>
            <a:ext cx="934806" cy="934807"/>
          </a:xfrm>
          <a:prstGeom prst="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F91922A-5B87-60D2-A8D7-CE02F449AE1B}"/>
              </a:ext>
            </a:extLst>
          </p:cNvPr>
          <p:cNvSpPr/>
          <p:nvPr userDrawn="1"/>
        </p:nvSpPr>
        <p:spPr>
          <a:xfrm>
            <a:off x="2812887" y="5923193"/>
            <a:ext cx="934806" cy="934807"/>
          </a:xfrm>
          <a:prstGeom prst="rect">
            <a:avLst/>
          </a:prstGeom>
          <a:solidFill>
            <a:srgbClr val="FFDFBE">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2DF84CA-EF3F-7BB5-4806-F23172316B3D}"/>
              </a:ext>
            </a:extLst>
          </p:cNvPr>
          <p:cNvSpPr/>
          <p:nvPr userDrawn="1"/>
        </p:nvSpPr>
        <p:spPr>
          <a:xfrm>
            <a:off x="3750516" y="5923193"/>
            <a:ext cx="934806" cy="934807"/>
          </a:xfrm>
          <a:prstGeom prst="rect">
            <a:avLst/>
          </a:prstGeom>
          <a:solidFill>
            <a:schemeClr val="tx1">
              <a:lumMod val="9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EBE45E7-071D-7A22-68D8-AB56BF2F401F}"/>
              </a:ext>
            </a:extLst>
          </p:cNvPr>
          <p:cNvSpPr/>
          <p:nvPr userDrawn="1"/>
        </p:nvSpPr>
        <p:spPr>
          <a:xfrm>
            <a:off x="4688145" y="5923193"/>
            <a:ext cx="934806" cy="934807"/>
          </a:xfrm>
          <a:prstGeom prst="rect">
            <a:avLst/>
          </a:prstGeom>
          <a:solidFill>
            <a:schemeClr val="tx1">
              <a:lumMod val="6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C233B3D-C9CD-6D97-F9D1-A74184D3A6C2}"/>
              </a:ext>
            </a:extLst>
          </p:cNvPr>
          <p:cNvSpPr/>
          <p:nvPr userDrawn="1"/>
        </p:nvSpPr>
        <p:spPr>
          <a:xfrm>
            <a:off x="5625774" y="5923193"/>
            <a:ext cx="934806" cy="934807"/>
          </a:xfrm>
          <a:prstGeom prst="rect">
            <a:avLst/>
          </a:prstGeom>
          <a:solidFill>
            <a:schemeClr val="tx1">
              <a:lumMod val="9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7ED7331-124D-FB9A-F0CD-4DAB6C7D8692}"/>
              </a:ext>
            </a:extLst>
          </p:cNvPr>
          <p:cNvSpPr/>
          <p:nvPr userDrawn="1"/>
        </p:nvSpPr>
        <p:spPr>
          <a:xfrm>
            <a:off x="6563403" y="5923193"/>
            <a:ext cx="934806" cy="934807"/>
          </a:xfrm>
          <a:prstGeom prst="rect">
            <a:avLst/>
          </a:prstGeom>
          <a:solidFill>
            <a:schemeClr val="tx1">
              <a:lumMod val="8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E3F4911-E541-09B5-B813-F4A3FF4A7E5D}"/>
              </a:ext>
            </a:extLst>
          </p:cNvPr>
          <p:cNvSpPr/>
          <p:nvPr userDrawn="1"/>
        </p:nvSpPr>
        <p:spPr>
          <a:xfrm>
            <a:off x="7501032" y="5923193"/>
            <a:ext cx="934806" cy="934807"/>
          </a:xfrm>
          <a:prstGeom prst="rect">
            <a:avLst/>
          </a:prstGeom>
          <a:solidFill>
            <a:schemeClr val="tx1">
              <a:lumMod val="9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9A0CF8D-4D4F-FAA3-FED3-579A09D192C4}"/>
              </a:ext>
            </a:extLst>
          </p:cNvPr>
          <p:cNvSpPr/>
          <p:nvPr userDrawn="1"/>
        </p:nvSpPr>
        <p:spPr>
          <a:xfrm>
            <a:off x="8438661" y="5923193"/>
            <a:ext cx="934806" cy="934807"/>
          </a:xfrm>
          <a:prstGeom prst="rect">
            <a:avLst/>
          </a:prstGeom>
          <a:solidFill>
            <a:schemeClr val="tx1">
              <a:lumMod val="8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6D62510-57C6-38F1-E3CC-BEA7E7455F40}"/>
              </a:ext>
            </a:extLst>
          </p:cNvPr>
          <p:cNvSpPr/>
          <p:nvPr userDrawn="1"/>
        </p:nvSpPr>
        <p:spPr>
          <a:xfrm>
            <a:off x="9376290" y="5923193"/>
            <a:ext cx="934806" cy="934807"/>
          </a:xfrm>
          <a:prstGeom prst="rect">
            <a:avLst/>
          </a:prstGeom>
          <a:solidFill>
            <a:schemeClr val="accent4">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39C8DE2-8538-DBFD-E708-7B58749A5C7B}"/>
              </a:ext>
            </a:extLst>
          </p:cNvPr>
          <p:cNvSpPr/>
          <p:nvPr userDrawn="1"/>
        </p:nvSpPr>
        <p:spPr>
          <a:xfrm>
            <a:off x="10313919" y="5923193"/>
            <a:ext cx="934806" cy="934807"/>
          </a:xfrm>
          <a:prstGeom prst="rect">
            <a:avLst/>
          </a:prstGeom>
          <a:solidFill>
            <a:schemeClr val="tx1">
              <a:lumMod val="8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D9C4E1C-55D8-1897-5E2E-A9C4F1F0272C}"/>
              </a:ext>
            </a:extLst>
          </p:cNvPr>
          <p:cNvSpPr/>
          <p:nvPr userDrawn="1"/>
        </p:nvSpPr>
        <p:spPr>
          <a:xfrm>
            <a:off x="11251548" y="5923193"/>
            <a:ext cx="934806" cy="934807"/>
          </a:xfrm>
          <a:prstGeom prst="rect">
            <a:avLst/>
          </a:prstGeom>
          <a:solidFill>
            <a:schemeClr val="tx1">
              <a:lumMod val="7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EC55C01-EC68-AF0E-5A73-EC77C8961AA6}"/>
              </a:ext>
            </a:extLst>
          </p:cNvPr>
          <p:cNvSpPr/>
          <p:nvPr userDrawn="1"/>
        </p:nvSpPr>
        <p:spPr>
          <a:xfrm>
            <a:off x="934806" y="4988386"/>
            <a:ext cx="934806" cy="934807"/>
          </a:xfrm>
          <a:prstGeom prst="rect">
            <a:avLst/>
          </a:pr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0465296-9EAB-64EC-63E7-D31CE785E375}"/>
              </a:ext>
            </a:extLst>
          </p:cNvPr>
          <p:cNvSpPr/>
          <p:nvPr userDrawn="1"/>
        </p:nvSpPr>
        <p:spPr>
          <a:xfrm>
            <a:off x="1872435" y="4988386"/>
            <a:ext cx="934806" cy="934807"/>
          </a:xfrm>
          <a:prstGeom prst="rect">
            <a:avLst/>
          </a:prstGeom>
          <a:solidFill>
            <a:schemeClr val="tx1">
              <a:lumMod val="8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5724ADB-33AD-2329-F7BE-D1237D89D64A}"/>
              </a:ext>
            </a:extLst>
          </p:cNvPr>
          <p:cNvSpPr/>
          <p:nvPr userDrawn="1"/>
        </p:nvSpPr>
        <p:spPr>
          <a:xfrm>
            <a:off x="4685322" y="4988386"/>
            <a:ext cx="934806" cy="934807"/>
          </a:xfrm>
          <a:prstGeom prst="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5D4EF1B-CA25-7E33-7921-F2481EE48C6D}"/>
              </a:ext>
            </a:extLst>
          </p:cNvPr>
          <p:cNvSpPr/>
          <p:nvPr userDrawn="1"/>
        </p:nvSpPr>
        <p:spPr>
          <a:xfrm>
            <a:off x="5622951" y="4988386"/>
            <a:ext cx="934806" cy="934807"/>
          </a:xfrm>
          <a:prstGeom prst="rect">
            <a:avLst/>
          </a:prstGeom>
          <a:solidFill>
            <a:schemeClr val="tx1">
              <a:lumMod val="7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245084B-1626-A8B0-E8E6-AF207C682F24}"/>
              </a:ext>
            </a:extLst>
          </p:cNvPr>
          <p:cNvSpPr/>
          <p:nvPr userDrawn="1"/>
        </p:nvSpPr>
        <p:spPr>
          <a:xfrm>
            <a:off x="7498209" y="4988386"/>
            <a:ext cx="934806" cy="934807"/>
          </a:xfrm>
          <a:prstGeom prst="rect">
            <a:avLst/>
          </a:prstGeom>
          <a:solidFill>
            <a:schemeClr val="accent6">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CE08A1F-F1CA-ED42-E94F-676B1E024E52}"/>
              </a:ext>
            </a:extLst>
          </p:cNvPr>
          <p:cNvSpPr/>
          <p:nvPr userDrawn="1"/>
        </p:nvSpPr>
        <p:spPr>
          <a:xfrm>
            <a:off x="8435838" y="4988386"/>
            <a:ext cx="934806" cy="934807"/>
          </a:xfrm>
          <a:prstGeom prst="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2FFDDE8-C541-12AE-6F6C-59B316554CB2}"/>
              </a:ext>
            </a:extLst>
          </p:cNvPr>
          <p:cNvSpPr/>
          <p:nvPr userDrawn="1"/>
        </p:nvSpPr>
        <p:spPr>
          <a:xfrm>
            <a:off x="9373467" y="4988386"/>
            <a:ext cx="934806" cy="934807"/>
          </a:xfrm>
          <a:prstGeom prst="rect">
            <a:avLst/>
          </a:prstGeom>
          <a:solidFill>
            <a:schemeClr val="tx1">
              <a:lumMod val="8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CD6FA8A-E842-768C-4CA5-4B3A7DBAC7EA}"/>
              </a:ext>
            </a:extLst>
          </p:cNvPr>
          <p:cNvSpPr/>
          <p:nvPr userDrawn="1"/>
        </p:nvSpPr>
        <p:spPr>
          <a:xfrm>
            <a:off x="10311096" y="4988386"/>
            <a:ext cx="934806" cy="934807"/>
          </a:xfrm>
          <a:prstGeom prst="rect">
            <a:avLst/>
          </a:prstGeom>
          <a:solidFill>
            <a:schemeClr val="tx1">
              <a:lumMod val="7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471552A-08FE-0BB1-41BB-92FC6905C6DD}"/>
              </a:ext>
            </a:extLst>
          </p:cNvPr>
          <p:cNvSpPr/>
          <p:nvPr userDrawn="1"/>
        </p:nvSpPr>
        <p:spPr>
          <a:xfrm>
            <a:off x="1880904" y="4053579"/>
            <a:ext cx="934806" cy="934807"/>
          </a:xfrm>
          <a:prstGeom prst="rect">
            <a:avLst/>
          </a:prstGeom>
          <a:solidFill>
            <a:schemeClr val="tx1">
              <a:lumMod val="9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4CA1AD1-4E37-0E28-BE3F-9A728776DA14}"/>
              </a:ext>
            </a:extLst>
          </p:cNvPr>
          <p:cNvSpPr/>
          <p:nvPr userDrawn="1"/>
        </p:nvSpPr>
        <p:spPr>
          <a:xfrm>
            <a:off x="4693791" y="4053579"/>
            <a:ext cx="934806" cy="934807"/>
          </a:xfrm>
          <a:prstGeom prst="rect">
            <a:avLst/>
          </a:prstGeom>
          <a:solidFill>
            <a:schemeClr val="accent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5183EE9-E676-FB92-8588-81DA628DD081}"/>
              </a:ext>
            </a:extLst>
          </p:cNvPr>
          <p:cNvSpPr/>
          <p:nvPr userDrawn="1"/>
        </p:nvSpPr>
        <p:spPr>
          <a:xfrm>
            <a:off x="8444307" y="4053579"/>
            <a:ext cx="934806" cy="934807"/>
          </a:xfrm>
          <a:prstGeom prst="rect">
            <a:avLst/>
          </a:prstGeom>
          <a:solidFill>
            <a:schemeClr val="tx1">
              <a:lumMod val="9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30275FF-5F2D-E103-B406-716E11014417}"/>
              </a:ext>
            </a:extLst>
          </p:cNvPr>
          <p:cNvSpPr/>
          <p:nvPr userDrawn="1"/>
        </p:nvSpPr>
        <p:spPr>
          <a:xfrm>
            <a:off x="1880904" y="3120810"/>
            <a:ext cx="934806" cy="934807"/>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60F6270-4586-2935-5E19-7682A1B63458}"/>
              </a:ext>
            </a:extLst>
          </p:cNvPr>
          <p:cNvSpPr/>
          <p:nvPr userDrawn="1"/>
        </p:nvSpPr>
        <p:spPr>
          <a:xfrm>
            <a:off x="8444307" y="3120810"/>
            <a:ext cx="934806" cy="934807"/>
          </a:xfrm>
          <a:prstGeom prst="rect">
            <a:avLst/>
          </a:prstGeom>
          <a:solidFill>
            <a:schemeClr val="accent5">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C341FA8-0461-9A5B-A118-ED81F97DDAB9}"/>
              </a:ext>
            </a:extLst>
          </p:cNvPr>
          <p:cNvSpPr/>
          <p:nvPr userDrawn="1"/>
        </p:nvSpPr>
        <p:spPr>
          <a:xfrm>
            <a:off x="0" y="5923193"/>
            <a:ext cx="934806" cy="934807"/>
          </a:xfrm>
          <a:prstGeom prst="rect">
            <a:avLst/>
          </a:prstGeom>
          <a:solidFill>
            <a:schemeClr val="tx1">
              <a:lumMod val="7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10000" y="1901069"/>
            <a:ext cx="10561418" cy="1468800"/>
          </a:xfrm>
        </p:spPr>
        <p:txBody>
          <a:bodyPr anchor="b"/>
          <a:lstStyle>
            <a:lvl1pPr algn="r">
              <a:defRPr sz="4800" b="0" cap="none">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810000" y="4325561"/>
            <a:ext cx="10561418" cy="1389595"/>
          </a:xfrm>
        </p:spPr>
        <p:txBody>
          <a:bodyPr anchor="t">
            <a:noAutofit/>
          </a:bodyPr>
          <a:lstStyle>
            <a:lvl1pPr marL="0" indent="0" algn="r">
              <a:buNone/>
              <a:defRPr sz="3600" b="1">
                <a:solidFill>
                  <a:schemeClr val="bg2"/>
                </a:solidFill>
                <a:latin typeface="Poppins" pitchFamily="2" charset="77"/>
                <a:cs typeface="Poppins" pitchFamily="2" charset="77"/>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SECTION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7" name="Picture 6" descr="A blue and green logo&#10;&#10;Description automatically generated">
            <a:extLst>
              <a:ext uri="{FF2B5EF4-FFF2-40B4-BE49-F238E27FC236}">
                <a16:creationId xmlns:a16="http://schemas.microsoft.com/office/drawing/2014/main" id="{2CC0AA0C-9BEC-C251-5F70-DC7F87CFC39C}"/>
              </a:ext>
            </a:extLst>
          </p:cNvPr>
          <p:cNvPicPr>
            <a:picLocks noChangeAspect="1"/>
          </p:cNvPicPr>
          <p:nvPr userDrawn="1"/>
        </p:nvPicPr>
        <p:blipFill>
          <a:blip r:embed="rId3"/>
          <a:stretch>
            <a:fillRect/>
          </a:stretch>
        </p:blipFill>
        <p:spPr>
          <a:xfrm>
            <a:off x="10467905" y="263378"/>
            <a:ext cx="1483005" cy="681999"/>
          </a:xfrm>
          <a:prstGeom prst="rect">
            <a:avLst/>
          </a:prstGeom>
        </p:spPr>
      </p:pic>
    </p:spTree>
    <p:extLst>
      <p:ext uri="{BB962C8B-B14F-4D97-AF65-F5344CB8AC3E}">
        <p14:creationId xmlns:p14="http://schemas.microsoft.com/office/powerpoint/2010/main" val="381659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8F7F1C-1E5B-75E2-4116-02E195ED31AA}"/>
              </a:ext>
            </a:extLst>
          </p:cNvPr>
          <p:cNvSpPr/>
          <p:nvPr userDrawn="1"/>
        </p:nvSpPr>
        <p:spPr>
          <a:xfrm>
            <a:off x="934806" y="5942971"/>
            <a:ext cx="934806" cy="934807"/>
          </a:xfrm>
          <a:prstGeom prst="rect">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97D965-7D99-FB3B-3962-22AFE0FD613F}"/>
              </a:ext>
            </a:extLst>
          </p:cNvPr>
          <p:cNvSpPr/>
          <p:nvPr userDrawn="1"/>
        </p:nvSpPr>
        <p:spPr>
          <a:xfrm>
            <a:off x="1872435" y="5942971"/>
            <a:ext cx="934806" cy="934807"/>
          </a:xfrm>
          <a:prstGeom prst="rect">
            <a:avLst/>
          </a:prstGeom>
          <a:solidFill>
            <a:schemeClr val="tx1">
              <a:lumMod val="8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2BCA1-89C8-4FF6-9307-3172528B2922}"/>
              </a:ext>
            </a:extLst>
          </p:cNvPr>
          <p:cNvSpPr/>
          <p:nvPr userDrawn="1"/>
        </p:nvSpPr>
        <p:spPr>
          <a:xfrm>
            <a:off x="4685322"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A93C95-9986-BC97-BDB8-E74126439016}"/>
              </a:ext>
            </a:extLst>
          </p:cNvPr>
          <p:cNvSpPr/>
          <p:nvPr userDrawn="1"/>
        </p:nvSpPr>
        <p:spPr>
          <a:xfrm>
            <a:off x="5622951" y="5942971"/>
            <a:ext cx="934806" cy="934807"/>
          </a:xfrm>
          <a:prstGeom prst="rect">
            <a:avLst/>
          </a:prstGeom>
          <a:solidFill>
            <a:srgbClr val="FFDFBE">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7B1102-A443-B8FA-BEDB-AD9A1A81127F}"/>
              </a:ext>
            </a:extLst>
          </p:cNvPr>
          <p:cNvSpPr/>
          <p:nvPr userDrawn="1"/>
        </p:nvSpPr>
        <p:spPr>
          <a:xfrm>
            <a:off x="7498209" y="5942971"/>
            <a:ext cx="934806" cy="934807"/>
          </a:xfrm>
          <a:prstGeom prst="rect">
            <a:avLst/>
          </a:prstGeom>
          <a:solidFill>
            <a:schemeClr val="accent6">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1BF79B4-0B1D-2C80-DDCF-36E72CF5D81A}"/>
              </a:ext>
            </a:extLst>
          </p:cNvPr>
          <p:cNvSpPr/>
          <p:nvPr userDrawn="1"/>
        </p:nvSpPr>
        <p:spPr>
          <a:xfrm>
            <a:off x="8435838"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4CBCAF5-D538-8A9A-A3C6-D363A181789E}"/>
              </a:ext>
            </a:extLst>
          </p:cNvPr>
          <p:cNvSpPr/>
          <p:nvPr userDrawn="1"/>
        </p:nvSpPr>
        <p:spPr>
          <a:xfrm>
            <a:off x="9373467" y="5942971"/>
            <a:ext cx="934806" cy="934807"/>
          </a:xfrm>
          <a:prstGeom prst="rect">
            <a:avLst/>
          </a:prstGeom>
          <a:solidFill>
            <a:schemeClr val="accent4">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806298-18EB-CF3E-C0FC-B580CCDF8921}"/>
              </a:ext>
            </a:extLst>
          </p:cNvPr>
          <p:cNvSpPr/>
          <p:nvPr userDrawn="1"/>
        </p:nvSpPr>
        <p:spPr>
          <a:xfrm>
            <a:off x="10311096" y="5942971"/>
            <a:ext cx="934806" cy="934807"/>
          </a:xfrm>
          <a:prstGeom prst="rect">
            <a:avLst/>
          </a:prstGeom>
          <a:solidFill>
            <a:schemeClr val="tx1">
              <a:lumMod val="7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49EDA05-84F7-6993-4585-69477503E404}"/>
              </a:ext>
            </a:extLst>
          </p:cNvPr>
          <p:cNvSpPr/>
          <p:nvPr userDrawn="1"/>
        </p:nvSpPr>
        <p:spPr>
          <a:xfrm>
            <a:off x="1880904"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D57A6DE-0AAB-CC12-AAB2-A056756B8F78}"/>
              </a:ext>
            </a:extLst>
          </p:cNvPr>
          <p:cNvSpPr/>
          <p:nvPr userDrawn="1"/>
        </p:nvSpPr>
        <p:spPr>
          <a:xfrm>
            <a:off x="4693791" y="5008164"/>
            <a:ext cx="934806" cy="934807"/>
          </a:xfrm>
          <a:prstGeom prst="rect">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E3ED103-669C-3EB9-092B-683358D2DA0B}"/>
              </a:ext>
            </a:extLst>
          </p:cNvPr>
          <p:cNvSpPr/>
          <p:nvPr userDrawn="1"/>
        </p:nvSpPr>
        <p:spPr>
          <a:xfrm>
            <a:off x="8444307"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920DDE-D0A1-130C-6E1C-44105D85CA69}"/>
              </a:ext>
            </a:extLst>
          </p:cNvPr>
          <p:cNvSpPr/>
          <p:nvPr userDrawn="1"/>
        </p:nvSpPr>
        <p:spPr>
          <a:xfrm>
            <a:off x="1880904" y="4075395"/>
            <a:ext cx="934806" cy="934807"/>
          </a:xfrm>
          <a:prstGeom prst="rect">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B6739C0-E354-DBDB-45CE-71A89C90D070}"/>
              </a:ext>
            </a:extLst>
          </p:cNvPr>
          <p:cNvSpPr/>
          <p:nvPr userDrawn="1"/>
        </p:nvSpPr>
        <p:spPr>
          <a:xfrm>
            <a:off x="8444307" y="4075395"/>
            <a:ext cx="934806" cy="934807"/>
          </a:xfrm>
          <a:prstGeom prst="rect">
            <a:avLst/>
          </a:prstGeom>
          <a:solidFill>
            <a:schemeClr val="accent5">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18712" y="1597689"/>
            <a:ext cx="5185873" cy="426336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1597688"/>
            <a:ext cx="5194583" cy="42633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9137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216EDD-E149-39B3-991C-A57F090E870D}"/>
              </a:ext>
            </a:extLst>
          </p:cNvPr>
          <p:cNvSpPr/>
          <p:nvPr userDrawn="1"/>
        </p:nvSpPr>
        <p:spPr>
          <a:xfrm>
            <a:off x="934806" y="5942971"/>
            <a:ext cx="934806" cy="934807"/>
          </a:xfrm>
          <a:prstGeom prst="rect">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7949BB-F5F4-9BF0-4EF2-A55B51DB4EFD}"/>
              </a:ext>
            </a:extLst>
          </p:cNvPr>
          <p:cNvSpPr/>
          <p:nvPr userDrawn="1"/>
        </p:nvSpPr>
        <p:spPr>
          <a:xfrm>
            <a:off x="1872435" y="5942971"/>
            <a:ext cx="934806" cy="934807"/>
          </a:xfrm>
          <a:prstGeom prst="rect">
            <a:avLst/>
          </a:prstGeom>
          <a:solidFill>
            <a:schemeClr val="tx1">
              <a:lumMod val="8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B1DBF8-18A3-C40F-1EE4-6DA03CDD3487}"/>
              </a:ext>
            </a:extLst>
          </p:cNvPr>
          <p:cNvSpPr/>
          <p:nvPr userDrawn="1"/>
        </p:nvSpPr>
        <p:spPr>
          <a:xfrm>
            <a:off x="4685322"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756D12-DF09-9544-9DC9-FCE7856C530D}"/>
              </a:ext>
            </a:extLst>
          </p:cNvPr>
          <p:cNvSpPr/>
          <p:nvPr userDrawn="1"/>
        </p:nvSpPr>
        <p:spPr>
          <a:xfrm>
            <a:off x="5622951" y="5942971"/>
            <a:ext cx="934806" cy="934807"/>
          </a:xfrm>
          <a:prstGeom prst="rect">
            <a:avLst/>
          </a:prstGeom>
          <a:solidFill>
            <a:srgbClr val="FFDFBE">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84501CF-8B90-7292-A9C2-FDDBB3D44FC9}"/>
              </a:ext>
            </a:extLst>
          </p:cNvPr>
          <p:cNvSpPr/>
          <p:nvPr userDrawn="1"/>
        </p:nvSpPr>
        <p:spPr>
          <a:xfrm>
            <a:off x="7498209" y="5942971"/>
            <a:ext cx="934806" cy="934807"/>
          </a:xfrm>
          <a:prstGeom prst="rect">
            <a:avLst/>
          </a:prstGeom>
          <a:solidFill>
            <a:schemeClr val="accent6">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9251D6E-4D7E-5E9D-1CE8-6C99A1ECF18C}"/>
              </a:ext>
            </a:extLst>
          </p:cNvPr>
          <p:cNvSpPr/>
          <p:nvPr userDrawn="1"/>
        </p:nvSpPr>
        <p:spPr>
          <a:xfrm>
            <a:off x="8435838"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A070212-7269-EF82-2BF3-A3A3A755E235}"/>
              </a:ext>
            </a:extLst>
          </p:cNvPr>
          <p:cNvSpPr/>
          <p:nvPr userDrawn="1"/>
        </p:nvSpPr>
        <p:spPr>
          <a:xfrm>
            <a:off x="9373467" y="5942971"/>
            <a:ext cx="934806" cy="934807"/>
          </a:xfrm>
          <a:prstGeom prst="rect">
            <a:avLst/>
          </a:prstGeom>
          <a:solidFill>
            <a:schemeClr val="accent4">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2D2488-417B-4E70-4009-A823A8286925}"/>
              </a:ext>
            </a:extLst>
          </p:cNvPr>
          <p:cNvSpPr/>
          <p:nvPr userDrawn="1"/>
        </p:nvSpPr>
        <p:spPr>
          <a:xfrm>
            <a:off x="10311096" y="5942971"/>
            <a:ext cx="934806" cy="934807"/>
          </a:xfrm>
          <a:prstGeom prst="rect">
            <a:avLst/>
          </a:prstGeom>
          <a:solidFill>
            <a:schemeClr val="tx1">
              <a:lumMod val="7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4CA8120-E050-168C-DCDB-96AF5A2967B8}"/>
              </a:ext>
            </a:extLst>
          </p:cNvPr>
          <p:cNvSpPr/>
          <p:nvPr userDrawn="1"/>
        </p:nvSpPr>
        <p:spPr>
          <a:xfrm>
            <a:off x="1880904"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7DCA24-FFD5-34D6-EA2C-84107E5DF065}"/>
              </a:ext>
            </a:extLst>
          </p:cNvPr>
          <p:cNvSpPr/>
          <p:nvPr userDrawn="1"/>
        </p:nvSpPr>
        <p:spPr>
          <a:xfrm>
            <a:off x="4693791" y="5008164"/>
            <a:ext cx="934806" cy="934807"/>
          </a:xfrm>
          <a:prstGeom prst="rect">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9985DD4-9525-0E89-12B2-BA646FD6AE2A}"/>
              </a:ext>
            </a:extLst>
          </p:cNvPr>
          <p:cNvSpPr/>
          <p:nvPr userDrawn="1"/>
        </p:nvSpPr>
        <p:spPr>
          <a:xfrm>
            <a:off x="8444307"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87C26CA-59C6-D26A-25AA-C8324BF5A698}"/>
              </a:ext>
            </a:extLst>
          </p:cNvPr>
          <p:cNvSpPr/>
          <p:nvPr userDrawn="1"/>
        </p:nvSpPr>
        <p:spPr>
          <a:xfrm>
            <a:off x="1880904" y="4075395"/>
            <a:ext cx="934806" cy="934807"/>
          </a:xfrm>
          <a:prstGeom prst="rect">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CB927B4-A6E4-F589-D1A9-67AD952595E4}"/>
              </a:ext>
            </a:extLst>
          </p:cNvPr>
          <p:cNvSpPr/>
          <p:nvPr userDrawn="1"/>
        </p:nvSpPr>
        <p:spPr>
          <a:xfrm>
            <a:off x="8444307" y="4075395"/>
            <a:ext cx="934806" cy="934807"/>
          </a:xfrm>
          <a:prstGeom prst="rect">
            <a:avLst/>
          </a:prstGeom>
          <a:solidFill>
            <a:schemeClr val="accent5">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hasCustomPrompt="1"/>
          </p:nvPr>
        </p:nvSpPr>
        <p:spPr>
          <a:xfrm>
            <a:off x="814728" y="1598281"/>
            <a:ext cx="5189857" cy="576262"/>
          </a:xfrm>
        </p:spPr>
        <p:txBody>
          <a:bodyPr anchor="b">
            <a:noAutofit/>
          </a:bodyPr>
          <a:lstStyle>
            <a:lvl1pPr marL="0" indent="0" algn="ctr">
              <a:buNone/>
              <a:defRPr sz="2000" b="0" u="none">
                <a:solidFill>
                  <a:schemeClr val="bg2"/>
                </a:solidFill>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14729" y="2174544"/>
            <a:ext cx="5189856" cy="3686507"/>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87415" y="1598281"/>
            <a:ext cx="5194583" cy="576262"/>
          </a:xfrm>
        </p:spPr>
        <p:txBody>
          <a:bodyPr anchor="b">
            <a:noAutofit/>
          </a:bodyPr>
          <a:lstStyle>
            <a:lvl1pPr marL="0" indent="0" algn="ctr">
              <a:buNone/>
              <a:defRPr sz="2000" b="0" u="none">
                <a:solidFill>
                  <a:schemeClr val="bg2"/>
                </a:solidFill>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7415" y="2174544"/>
            <a:ext cx="5194583" cy="368650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7242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FAA4A3-5624-B0A9-EC5E-8E8CE4AF5072}"/>
              </a:ext>
            </a:extLst>
          </p:cNvPr>
          <p:cNvSpPr/>
          <p:nvPr userDrawn="1"/>
        </p:nvSpPr>
        <p:spPr>
          <a:xfrm>
            <a:off x="934806" y="5942971"/>
            <a:ext cx="934806" cy="934807"/>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CA7630-CA91-3759-A492-06F1EB7E4275}"/>
              </a:ext>
            </a:extLst>
          </p:cNvPr>
          <p:cNvSpPr/>
          <p:nvPr userDrawn="1"/>
        </p:nvSpPr>
        <p:spPr>
          <a:xfrm>
            <a:off x="1872435" y="5942971"/>
            <a:ext cx="934806" cy="934807"/>
          </a:xfrm>
          <a:prstGeom prst="rect">
            <a:avLst/>
          </a:prstGeom>
          <a:solidFill>
            <a:schemeClr val="tx1">
              <a:lumMod val="8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E5E8717-ECB6-AB6E-AA32-2E6230B6558C}"/>
              </a:ext>
            </a:extLst>
          </p:cNvPr>
          <p:cNvSpPr/>
          <p:nvPr userDrawn="1"/>
        </p:nvSpPr>
        <p:spPr>
          <a:xfrm>
            <a:off x="4685322" y="5942971"/>
            <a:ext cx="934806" cy="934807"/>
          </a:xfrm>
          <a:prstGeom prst="rect">
            <a:avLst/>
          </a:prstGeom>
          <a:solidFill>
            <a:schemeClr val="tx1">
              <a:alpha val="2486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1A95151-DDF1-B880-FF24-931762B7F5FF}"/>
              </a:ext>
            </a:extLst>
          </p:cNvPr>
          <p:cNvSpPr/>
          <p:nvPr userDrawn="1"/>
        </p:nvSpPr>
        <p:spPr>
          <a:xfrm>
            <a:off x="5622951" y="5942971"/>
            <a:ext cx="934806" cy="934807"/>
          </a:xfrm>
          <a:prstGeom prst="rect">
            <a:avLst/>
          </a:prstGeom>
          <a:solidFill>
            <a:srgbClr val="FFDFBE">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68FFD6-4CF5-747C-A9E7-2EE840688244}"/>
              </a:ext>
            </a:extLst>
          </p:cNvPr>
          <p:cNvSpPr/>
          <p:nvPr userDrawn="1"/>
        </p:nvSpPr>
        <p:spPr>
          <a:xfrm>
            <a:off x="7498209" y="5942971"/>
            <a:ext cx="934806" cy="934807"/>
          </a:xfrm>
          <a:prstGeom prst="rect">
            <a:avLst/>
          </a:prstGeom>
          <a:solidFill>
            <a:schemeClr val="accent6">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CC087D-A960-C8C6-4562-D230C1066E00}"/>
              </a:ext>
            </a:extLst>
          </p:cNvPr>
          <p:cNvSpPr/>
          <p:nvPr userDrawn="1"/>
        </p:nvSpPr>
        <p:spPr>
          <a:xfrm>
            <a:off x="8435838" y="5942971"/>
            <a:ext cx="934806" cy="934807"/>
          </a:xfrm>
          <a:prstGeom prst="rect">
            <a:avLst/>
          </a:prstGeom>
          <a:solidFill>
            <a:schemeClr val="tx1">
              <a:alpha val="2486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11C93A-F8D8-642B-EAFB-9472DF8DA5AE}"/>
              </a:ext>
            </a:extLst>
          </p:cNvPr>
          <p:cNvSpPr/>
          <p:nvPr userDrawn="1"/>
        </p:nvSpPr>
        <p:spPr>
          <a:xfrm>
            <a:off x="9373467" y="5942971"/>
            <a:ext cx="934806" cy="934807"/>
          </a:xfrm>
          <a:prstGeom prst="rect">
            <a:avLst/>
          </a:prstGeom>
          <a:solidFill>
            <a:schemeClr val="accent4">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A70456-E81D-ACDA-5FB5-287D0A15D57F}"/>
              </a:ext>
            </a:extLst>
          </p:cNvPr>
          <p:cNvSpPr/>
          <p:nvPr userDrawn="1"/>
        </p:nvSpPr>
        <p:spPr>
          <a:xfrm>
            <a:off x="10311096" y="5942971"/>
            <a:ext cx="934806" cy="934807"/>
          </a:xfrm>
          <a:prstGeom prst="rect">
            <a:avLst/>
          </a:prstGeom>
          <a:solidFill>
            <a:schemeClr val="tx1">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88B0E8B-211D-1F31-F02C-1B0BD9AEA29F}"/>
              </a:ext>
            </a:extLst>
          </p:cNvPr>
          <p:cNvSpPr/>
          <p:nvPr userDrawn="1"/>
        </p:nvSpPr>
        <p:spPr>
          <a:xfrm>
            <a:off x="1880904" y="5008164"/>
            <a:ext cx="934806" cy="934807"/>
          </a:xfrm>
          <a:prstGeom prst="rect">
            <a:avLst/>
          </a:prstGeom>
          <a:solidFill>
            <a:schemeClr val="tx1">
              <a:lumMod val="95000"/>
              <a:alpha val="2486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CB42766-BDE0-9977-A3B9-773A583F7FE8}"/>
              </a:ext>
            </a:extLst>
          </p:cNvPr>
          <p:cNvSpPr/>
          <p:nvPr userDrawn="1"/>
        </p:nvSpPr>
        <p:spPr>
          <a:xfrm>
            <a:off x="4693791" y="5008164"/>
            <a:ext cx="934806" cy="934807"/>
          </a:xfrm>
          <a:prstGeom prst="rect">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51C2B2-8B41-67A2-D2F5-890CB2A6DDBE}"/>
              </a:ext>
            </a:extLst>
          </p:cNvPr>
          <p:cNvSpPr/>
          <p:nvPr userDrawn="1"/>
        </p:nvSpPr>
        <p:spPr>
          <a:xfrm>
            <a:off x="8444307" y="5008164"/>
            <a:ext cx="934806" cy="934807"/>
          </a:xfrm>
          <a:prstGeom prst="rect">
            <a:avLst/>
          </a:prstGeom>
          <a:solidFill>
            <a:schemeClr val="tx1">
              <a:lumMod val="95000"/>
              <a:alpha val="2486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743CBF5-D0C2-2604-60D4-2794BC6DF073}"/>
              </a:ext>
            </a:extLst>
          </p:cNvPr>
          <p:cNvSpPr/>
          <p:nvPr userDrawn="1"/>
        </p:nvSpPr>
        <p:spPr>
          <a:xfrm>
            <a:off x="1880904" y="4075395"/>
            <a:ext cx="934806" cy="934807"/>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77805A5-9EA6-E756-CBC6-D81E1DDD6FD5}"/>
              </a:ext>
            </a:extLst>
          </p:cNvPr>
          <p:cNvSpPr/>
          <p:nvPr userDrawn="1"/>
        </p:nvSpPr>
        <p:spPr>
          <a:xfrm>
            <a:off x="8444307" y="4075395"/>
            <a:ext cx="934806" cy="934807"/>
          </a:xfrm>
          <a:prstGeom prst="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8971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20000"/>
            <a:lum/>
          </a:blip>
          <a:srcRect/>
          <a:tile tx="0" ty="781050" sx="40000" sy="40000" flip="x" algn="b"/>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pic>
        <p:nvPicPr>
          <p:cNvPr id="5" name="Picture 4" descr="A blue and green logo&#10;&#10;Description automatically generated">
            <a:extLst>
              <a:ext uri="{FF2B5EF4-FFF2-40B4-BE49-F238E27FC236}">
                <a16:creationId xmlns:a16="http://schemas.microsoft.com/office/drawing/2014/main" id="{0B13158F-FB5B-764A-1AEB-99BC8E65FAAD}"/>
              </a:ext>
            </a:extLst>
          </p:cNvPr>
          <p:cNvPicPr>
            <a:picLocks noChangeAspect="1"/>
          </p:cNvPicPr>
          <p:nvPr userDrawn="1"/>
        </p:nvPicPr>
        <p:blipFill>
          <a:blip r:embed="rId3"/>
          <a:stretch>
            <a:fillRect/>
          </a:stretch>
        </p:blipFill>
        <p:spPr>
          <a:xfrm>
            <a:off x="10467905" y="263378"/>
            <a:ext cx="1483005" cy="681999"/>
          </a:xfrm>
          <a:prstGeom prst="rect">
            <a:avLst/>
          </a:prstGeom>
        </p:spPr>
      </p:pic>
    </p:spTree>
    <p:extLst>
      <p:ext uri="{BB962C8B-B14F-4D97-AF65-F5344CB8AC3E}">
        <p14:creationId xmlns:p14="http://schemas.microsoft.com/office/powerpoint/2010/main" val="68554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3C0B8F-1ED0-9C5D-FC16-0A977CE1D826}"/>
              </a:ext>
            </a:extLst>
          </p:cNvPr>
          <p:cNvSpPr/>
          <p:nvPr userDrawn="1"/>
        </p:nvSpPr>
        <p:spPr>
          <a:xfrm>
            <a:off x="934806" y="5942971"/>
            <a:ext cx="934806" cy="934807"/>
          </a:xfrm>
          <a:prstGeom prst="rect">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C46C4E-2A1F-3844-7B2C-19F720478CDC}"/>
              </a:ext>
            </a:extLst>
          </p:cNvPr>
          <p:cNvSpPr/>
          <p:nvPr userDrawn="1"/>
        </p:nvSpPr>
        <p:spPr>
          <a:xfrm>
            <a:off x="1872435" y="5942971"/>
            <a:ext cx="934806" cy="934807"/>
          </a:xfrm>
          <a:prstGeom prst="rect">
            <a:avLst/>
          </a:prstGeom>
          <a:solidFill>
            <a:schemeClr val="tx1">
              <a:lumMod val="8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BDE3F6-176C-8EF0-6B5F-1AB58BC5D349}"/>
              </a:ext>
            </a:extLst>
          </p:cNvPr>
          <p:cNvSpPr/>
          <p:nvPr userDrawn="1"/>
        </p:nvSpPr>
        <p:spPr>
          <a:xfrm>
            <a:off x="4685322"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773F7E-B572-30EF-B72B-8AF158642958}"/>
              </a:ext>
            </a:extLst>
          </p:cNvPr>
          <p:cNvSpPr/>
          <p:nvPr userDrawn="1"/>
        </p:nvSpPr>
        <p:spPr>
          <a:xfrm>
            <a:off x="5622951" y="5942971"/>
            <a:ext cx="934806" cy="934807"/>
          </a:xfrm>
          <a:prstGeom prst="rect">
            <a:avLst/>
          </a:prstGeom>
          <a:solidFill>
            <a:srgbClr val="FFDFBE">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324E067-B395-A8F7-B3FC-AEC495425C91}"/>
              </a:ext>
            </a:extLst>
          </p:cNvPr>
          <p:cNvSpPr/>
          <p:nvPr userDrawn="1"/>
        </p:nvSpPr>
        <p:spPr>
          <a:xfrm>
            <a:off x="7498209" y="5942971"/>
            <a:ext cx="934806" cy="934807"/>
          </a:xfrm>
          <a:prstGeom prst="rect">
            <a:avLst/>
          </a:prstGeom>
          <a:solidFill>
            <a:schemeClr val="accent6">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E707347-4659-59A2-858E-B2E1D98D2068}"/>
              </a:ext>
            </a:extLst>
          </p:cNvPr>
          <p:cNvSpPr/>
          <p:nvPr userDrawn="1"/>
        </p:nvSpPr>
        <p:spPr>
          <a:xfrm>
            <a:off x="8435838"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9F841C-8E0D-9322-CE28-783E182206E5}"/>
              </a:ext>
            </a:extLst>
          </p:cNvPr>
          <p:cNvSpPr/>
          <p:nvPr userDrawn="1"/>
        </p:nvSpPr>
        <p:spPr>
          <a:xfrm>
            <a:off x="9373467" y="5942971"/>
            <a:ext cx="934806" cy="934807"/>
          </a:xfrm>
          <a:prstGeom prst="rect">
            <a:avLst/>
          </a:prstGeom>
          <a:solidFill>
            <a:schemeClr val="accent4">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4699530-1B4D-1890-5415-C5FB6DAF0713}"/>
              </a:ext>
            </a:extLst>
          </p:cNvPr>
          <p:cNvSpPr/>
          <p:nvPr userDrawn="1"/>
        </p:nvSpPr>
        <p:spPr>
          <a:xfrm>
            <a:off x="10311096" y="5942971"/>
            <a:ext cx="934806" cy="934807"/>
          </a:xfrm>
          <a:prstGeom prst="rect">
            <a:avLst/>
          </a:prstGeom>
          <a:solidFill>
            <a:schemeClr val="tx1">
              <a:lumMod val="7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B7A66C9-B337-3E70-0C9E-FC6B7E2425FB}"/>
              </a:ext>
            </a:extLst>
          </p:cNvPr>
          <p:cNvSpPr/>
          <p:nvPr userDrawn="1"/>
        </p:nvSpPr>
        <p:spPr>
          <a:xfrm>
            <a:off x="1880904"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92E6228-3011-3137-34B2-272C64AA3EC2}"/>
              </a:ext>
            </a:extLst>
          </p:cNvPr>
          <p:cNvSpPr/>
          <p:nvPr userDrawn="1"/>
        </p:nvSpPr>
        <p:spPr>
          <a:xfrm>
            <a:off x="4693791" y="5008164"/>
            <a:ext cx="934806" cy="934807"/>
          </a:xfrm>
          <a:prstGeom prst="rect">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CFA23C-B4EB-75BA-619D-AB5464C37F74}"/>
              </a:ext>
            </a:extLst>
          </p:cNvPr>
          <p:cNvSpPr/>
          <p:nvPr userDrawn="1"/>
        </p:nvSpPr>
        <p:spPr>
          <a:xfrm>
            <a:off x="8444307"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C5F8EC-B47E-76FC-3FD1-69BB5B3C23E1}"/>
              </a:ext>
            </a:extLst>
          </p:cNvPr>
          <p:cNvSpPr/>
          <p:nvPr userDrawn="1"/>
        </p:nvSpPr>
        <p:spPr>
          <a:xfrm>
            <a:off x="1880904" y="4075395"/>
            <a:ext cx="934806" cy="934807"/>
          </a:xfrm>
          <a:prstGeom prst="rect">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CFA2616-2176-08D5-84F9-97C16A2DF284}"/>
              </a:ext>
            </a:extLst>
          </p:cNvPr>
          <p:cNvSpPr/>
          <p:nvPr userDrawn="1"/>
        </p:nvSpPr>
        <p:spPr>
          <a:xfrm>
            <a:off x="8444307" y="4075395"/>
            <a:ext cx="934806" cy="934807"/>
          </a:xfrm>
          <a:prstGeom prst="rect">
            <a:avLst/>
          </a:prstGeom>
          <a:solidFill>
            <a:schemeClr val="accent5">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073151" y="446088"/>
            <a:ext cx="3547533" cy="1618396"/>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1073151" y="2260738"/>
            <a:ext cx="3547533" cy="3600311"/>
          </a:xfrm>
        </p:spPr>
        <p:txBody>
          <a:bodyPr/>
          <a:lstStyle>
            <a:lvl1pPr marL="0" indent="0">
              <a:buNone/>
              <a:defRPr sz="1400">
                <a:solidFill>
                  <a:schemeClr val="bg2"/>
                </a:solidFill>
                <a:latin typeface="Poppins" pitchFamily="2" charset="77"/>
                <a:cs typeface="Poppins" pitchFamily="2" charset="77"/>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1714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96CE54-393A-AA6A-6B36-654473A83DAF}"/>
              </a:ext>
            </a:extLst>
          </p:cNvPr>
          <p:cNvSpPr/>
          <p:nvPr userDrawn="1"/>
        </p:nvSpPr>
        <p:spPr>
          <a:xfrm>
            <a:off x="934806" y="5942971"/>
            <a:ext cx="934806" cy="934807"/>
          </a:xfrm>
          <a:prstGeom prst="rect">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B011B-D226-CB8A-112C-E83AB5CE3DBC}"/>
              </a:ext>
            </a:extLst>
          </p:cNvPr>
          <p:cNvSpPr/>
          <p:nvPr userDrawn="1"/>
        </p:nvSpPr>
        <p:spPr>
          <a:xfrm>
            <a:off x="1872435" y="5942971"/>
            <a:ext cx="934806" cy="934807"/>
          </a:xfrm>
          <a:prstGeom prst="rect">
            <a:avLst/>
          </a:prstGeom>
          <a:solidFill>
            <a:schemeClr val="tx1">
              <a:lumMod val="8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F340C3-FC28-0D5A-21F9-3BD850245FE2}"/>
              </a:ext>
            </a:extLst>
          </p:cNvPr>
          <p:cNvSpPr/>
          <p:nvPr userDrawn="1"/>
        </p:nvSpPr>
        <p:spPr>
          <a:xfrm>
            <a:off x="4685322"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BFCC149-F98E-0C61-9547-5E470F4FCE2F}"/>
              </a:ext>
            </a:extLst>
          </p:cNvPr>
          <p:cNvSpPr/>
          <p:nvPr userDrawn="1"/>
        </p:nvSpPr>
        <p:spPr>
          <a:xfrm>
            <a:off x="5622951" y="5942971"/>
            <a:ext cx="934806" cy="934807"/>
          </a:xfrm>
          <a:prstGeom prst="rect">
            <a:avLst/>
          </a:prstGeom>
          <a:solidFill>
            <a:srgbClr val="FFDFBE">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91F38F-EED6-E5A7-EE60-43592410D7D3}"/>
              </a:ext>
            </a:extLst>
          </p:cNvPr>
          <p:cNvSpPr/>
          <p:nvPr userDrawn="1"/>
        </p:nvSpPr>
        <p:spPr>
          <a:xfrm>
            <a:off x="7498209" y="5942971"/>
            <a:ext cx="934806" cy="934807"/>
          </a:xfrm>
          <a:prstGeom prst="rect">
            <a:avLst/>
          </a:prstGeom>
          <a:solidFill>
            <a:schemeClr val="accent6">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4B5B35-19F3-B286-D0C7-A06C407AE894}"/>
              </a:ext>
            </a:extLst>
          </p:cNvPr>
          <p:cNvSpPr/>
          <p:nvPr userDrawn="1"/>
        </p:nvSpPr>
        <p:spPr>
          <a:xfrm>
            <a:off x="8435838"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3105FFA-10EF-68E4-524E-82426C4BB052}"/>
              </a:ext>
            </a:extLst>
          </p:cNvPr>
          <p:cNvSpPr/>
          <p:nvPr userDrawn="1"/>
        </p:nvSpPr>
        <p:spPr>
          <a:xfrm>
            <a:off x="9373467" y="5942971"/>
            <a:ext cx="934806" cy="934807"/>
          </a:xfrm>
          <a:prstGeom prst="rect">
            <a:avLst/>
          </a:prstGeom>
          <a:solidFill>
            <a:schemeClr val="accent4">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4E62AA-177C-4FEA-09E4-FD24C0A3D885}"/>
              </a:ext>
            </a:extLst>
          </p:cNvPr>
          <p:cNvSpPr/>
          <p:nvPr userDrawn="1"/>
        </p:nvSpPr>
        <p:spPr>
          <a:xfrm>
            <a:off x="10311096" y="5942971"/>
            <a:ext cx="934806" cy="934807"/>
          </a:xfrm>
          <a:prstGeom prst="rect">
            <a:avLst/>
          </a:prstGeom>
          <a:solidFill>
            <a:schemeClr val="tx1">
              <a:lumMod val="7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D58934-EEFE-A59D-E382-CDE5D70D64E1}"/>
              </a:ext>
            </a:extLst>
          </p:cNvPr>
          <p:cNvSpPr/>
          <p:nvPr userDrawn="1"/>
        </p:nvSpPr>
        <p:spPr>
          <a:xfrm>
            <a:off x="1880904"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FE31E4-95AF-D026-3FA7-5E3E410EB10F}"/>
              </a:ext>
            </a:extLst>
          </p:cNvPr>
          <p:cNvSpPr/>
          <p:nvPr userDrawn="1"/>
        </p:nvSpPr>
        <p:spPr>
          <a:xfrm>
            <a:off x="4693791" y="5008164"/>
            <a:ext cx="934806" cy="934807"/>
          </a:xfrm>
          <a:prstGeom prst="rect">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C68AE7-7D8C-4863-ED35-2EFB80A46943}"/>
              </a:ext>
            </a:extLst>
          </p:cNvPr>
          <p:cNvSpPr/>
          <p:nvPr userDrawn="1"/>
        </p:nvSpPr>
        <p:spPr>
          <a:xfrm>
            <a:off x="8444307"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557313-9FE5-F9EA-57E0-EB024A35E98F}"/>
              </a:ext>
            </a:extLst>
          </p:cNvPr>
          <p:cNvSpPr/>
          <p:nvPr userDrawn="1"/>
        </p:nvSpPr>
        <p:spPr>
          <a:xfrm>
            <a:off x="1880904" y="4075395"/>
            <a:ext cx="934806" cy="934807"/>
          </a:xfrm>
          <a:prstGeom prst="rect">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3FC8AC-1ACB-6D3C-F5D7-B183B1457782}"/>
              </a:ext>
            </a:extLst>
          </p:cNvPr>
          <p:cNvSpPr/>
          <p:nvPr userDrawn="1"/>
        </p:nvSpPr>
        <p:spPr>
          <a:xfrm>
            <a:off x="8444307" y="4075395"/>
            <a:ext cx="934806" cy="934807"/>
          </a:xfrm>
          <a:prstGeom prst="rect">
            <a:avLst/>
          </a:prstGeom>
          <a:solidFill>
            <a:schemeClr val="accent5">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14728" y="727522"/>
            <a:ext cx="4852988" cy="1617163"/>
          </a:xfrm>
        </p:spPr>
        <p:txBody>
          <a:bodyPr anchor="b">
            <a:normAutofit/>
          </a:bodyPr>
          <a:lstStyle>
            <a:lvl1pPr algn="l">
              <a:defRPr sz="2400" b="0"/>
            </a:lvl1pPr>
          </a:lstStyle>
          <a:p>
            <a:r>
              <a:rPr lang="en-US" dirty="0"/>
              <a:t>Click To Edit Master Title Style</a:t>
            </a:r>
          </a:p>
        </p:txBody>
      </p:sp>
      <p:sp>
        <p:nvSpPr>
          <p:cNvPr id="9" name="Picture Placeholder 11"/>
          <p:cNvSpPr>
            <a:spLocks noGrp="1" noChangeAspect="1"/>
          </p:cNvSpPr>
          <p:nvPr>
            <p:ph type="pic" sz="quarter" idx="13"/>
          </p:nvPr>
        </p:nvSpPr>
        <p:spPr bwMode="auto">
          <a:xfrm>
            <a:off x="6098117" y="0"/>
            <a:ext cx="6093883" cy="6858000"/>
          </a:xfrm>
          <a:prstGeom prst="rect">
            <a:avLst/>
          </a:prstGeom>
          <a:solidFill>
            <a:schemeClr val="tx1"/>
          </a:solid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590396" y="6041362"/>
            <a:ext cx="4099020" cy="365125"/>
          </a:xfrm>
        </p:spPr>
        <p:txBody>
          <a:bodyPr/>
          <a:lstStyle/>
          <a:p>
            <a:endParaRPr lang="en-US" dirty="0"/>
          </a:p>
        </p:txBody>
      </p:sp>
      <p:sp>
        <p:nvSpPr>
          <p:cNvPr id="7" name="Slide Number Placeholder 6"/>
          <p:cNvSpPr>
            <a:spLocks noGrp="1"/>
          </p:cNvSpPr>
          <p:nvPr>
            <p:ph type="sldNum" sz="quarter" idx="12"/>
          </p:nvPr>
        </p:nvSpPr>
        <p:spPr>
          <a:xfrm>
            <a:off x="4862689" y="6041362"/>
            <a:ext cx="106215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4243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F28FCD4-0D45-227A-6B0F-BAD5FC0AE395}"/>
              </a:ext>
            </a:extLst>
          </p:cNvPr>
          <p:cNvSpPr/>
          <p:nvPr userDrawn="1"/>
        </p:nvSpPr>
        <p:spPr>
          <a:xfrm>
            <a:off x="934806" y="5942971"/>
            <a:ext cx="934806" cy="934807"/>
          </a:xfrm>
          <a:prstGeom prst="rect">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BDBA56-70DE-FF73-4711-6F21DE8BF207}"/>
              </a:ext>
            </a:extLst>
          </p:cNvPr>
          <p:cNvSpPr/>
          <p:nvPr userDrawn="1"/>
        </p:nvSpPr>
        <p:spPr>
          <a:xfrm>
            <a:off x="1872435" y="5942971"/>
            <a:ext cx="934806" cy="934807"/>
          </a:xfrm>
          <a:prstGeom prst="rect">
            <a:avLst/>
          </a:prstGeom>
          <a:solidFill>
            <a:schemeClr val="tx1">
              <a:lumMod val="8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D3C35C4-A134-99DF-5B1B-CC3CE3B8212F}"/>
              </a:ext>
            </a:extLst>
          </p:cNvPr>
          <p:cNvSpPr/>
          <p:nvPr userDrawn="1"/>
        </p:nvSpPr>
        <p:spPr>
          <a:xfrm>
            <a:off x="4685322"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540BC6F-0F3D-5B53-7E66-67E4B05FA3BD}"/>
              </a:ext>
            </a:extLst>
          </p:cNvPr>
          <p:cNvSpPr/>
          <p:nvPr userDrawn="1"/>
        </p:nvSpPr>
        <p:spPr>
          <a:xfrm>
            <a:off x="5622951" y="5942971"/>
            <a:ext cx="934806" cy="934807"/>
          </a:xfrm>
          <a:prstGeom prst="rect">
            <a:avLst/>
          </a:prstGeom>
          <a:solidFill>
            <a:srgbClr val="FFDFBE">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4D087A8-1C88-FECE-72ED-D2AE4F9253ED}"/>
              </a:ext>
            </a:extLst>
          </p:cNvPr>
          <p:cNvSpPr/>
          <p:nvPr userDrawn="1"/>
        </p:nvSpPr>
        <p:spPr>
          <a:xfrm>
            <a:off x="7498209" y="5942971"/>
            <a:ext cx="934806" cy="934807"/>
          </a:xfrm>
          <a:prstGeom prst="rect">
            <a:avLst/>
          </a:prstGeom>
          <a:solidFill>
            <a:schemeClr val="accent6">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FF198B0-0B39-C001-FDD1-CB1F89A97196}"/>
              </a:ext>
            </a:extLst>
          </p:cNvPr>
          <p:cNvSpPr/>
          <p:nvPr userDrawn="1"/>
        </p:nvSpPr>
        <p:spPr>
          <a:xfrm>
            <a:off x="8435838"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B9BF6A2-0E71-13E0-B546-90B2FD1AA83F}"/>
              </a:ext>
            </a:extLst>
          </p:cNvPr>
          <p:cNvSpPr/>
          <p:nvPr userDrawn="1"/>
        </p:nvSpPr>
        <p:spPr>
          <a:xfrm>
            <a:off x="9373467" y="5942971"/>
            <a:ext cx="934806" cy="934807"/>
          </a:xfrm>
          <a:prstGeom prst="rect">
            <a:avLst/>
          </a:prstGeom>
          <a:solidFill>
            <a:schemeClr val="accent4">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F03B318-B09D-8332-B78D-7178DAA971B3}"/>
              </a:ext>
            </a:extLst>
          </p:cNvPr>
          <p:cNvSpPr/>
          <p:nvPr userDrawn="1"/>
        </p:nvSpPr>
        <p:spPr>
          <a:xfrm>
            <a:off x="10311096" y="5942971"/>
            <a:ext cx="934806" cy="934807"/>
          </a:xfrm>
          <a:prstGeom prst="rect">
            <a:avLst/>
          </a:prstGeom>
          <a:solidFill>
            <a:schemeClr val="tx1">
              <a:lumMod val="7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C7723D7-D271-4EF0-0A50-7AEA90A1B6E5}"/>
              </a:ext>
            </a:extLst>
          </p:cNvPr>
          <p:cNvSpPr/>
          <p:nvPr userDrawn="1"/>
        </p:nvSpPr>
        <p:spPr>
          <a:xfrm>
            <a:off x="1880904"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5E25E63-994A-3A4C-4446-BF80ADCCF3E5}"/>
              </a:ext>
            </a:extLst>
          </p:cNvPr>
          <p:cNvSpPr/>
          <p:nvPr userDrawn="1"/>
        </p:nvSpPr>
        <p:spPr>
          <a:xfrm>
            <a:off x="4693791" y="5008164"/>
            <a:ext cx="934806" cy="934807"/>
          </a:xfrm>
          <a:prstGeom prst="rect">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FFD15A1-A86D-EB25-42EA-F0175F537EDA}"/>
              </a:ext>
            </a:extLst>
          </p:cNvPr>
          <p:cNvSpPr/>
          <p:nvPr userDrawn="1"/>
        </p:nvSpPr>
        <p:spPr>
          <a:xfrm>
            <a:off x="8444307"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9D1981-134B-94C9-C57F-93D17D33B028}"/>
              </a:ext>
            </a:extLst>
          </p:cNvPr>
          <p:cNvSpPr/>
          <p:nvPr userDrawn="1"/>
        </p:nvSpPr>
        <p:spPr>
          <a:xfrm>
            <a:off x="1880904" y="4075395"/>
            <a:ext cx="934806" cy="934807"/>
          </a:xfrm>
          <a:prstGeom prst="rect">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91A9148-D97E-1E52-D7E0-0253A56710DE}"/>
              </a:ext>
            </a:extLst>
          </p:cNvPr>
          <p:cNvSpPr/>
          <p:nvPr userDrawn="1"/>
        </p:nvSpPr>
        <p:spPr>
          <a:xfrm>
            <a:off x="8444307" y="4075395"/>
            <a:ext cx="934806" cy="934807"/>
          </a:xfrm>
          <a:prstGeom prst="rect">
            <a:avLst/>
          </a:prstGeom>
          <a:solidFill>
            <a:schemeClr val="accent5">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10000" y="447188"/>
            <a:ext cx="10571998" cy="970450"/>
          </a:xfrm>
        </p:spPr>
        <p:txBody>
          <a:bodyPr/>
          <a:lstStyle/>
          <a:p>
            <a:r>
              <a:rPr lang="en-US" dirty="0"/>
              <a:t>Click To Edit Master Title Style</a:t>
            </a:r>
          </a:p>
        </p:txBody>
      </p:sp>
      <p:sp>
        <p:nvSpPr>
          <p:cNvPr id="3" name="Content Placeholder 2"/>
          <p:cNvSpPr>
            <a:spLocks noGrp="1"/>
          </p:cNvSpPr>
          <p:nvPr>
            <p:ph idx="1"/>
          </p:nvPr>
        </p:nvSpPr>
        <p:spPr>
          <a:xfrm>
            <a:off x="818712" y="1597689"/>
            <a:ext cx="10554574" cy="426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678331" y="6041362"/>
            <a:ext cx="1062155" cy="365125"/>
          </a:xfrm>
          <a:prstGeom prst="rect">
            <a:avLst/>
          </a:prstGeo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B61C24-8D6E-525E-B5D6-77B387B4D241}"/>
              </a:ext>
            </a:extLst>
          </p:cNvPr>
          <p:cNvSpPr/>
          <p:nvPr userDrawn="1"/>
        </p:nvSpPr>
        <p:spPr>
          <a:xfrm>
            <a:off x="934806" y="5942971"/>
            <a:ext cx="934806" cy="934807"/>
          </a:xfrm>
          <a:prstGeom prst="rect">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B4F52F6-9EDF-D5F8-BDA4-27517342AB43}"/>
              </a:ext>
            </a:extLst>
          </p:cNvPr>
          <p:cNvSpPr/>
          <p:nvPr userDrawn="1"/>
        </p:nvSpPr>
        <p:spPr>
          <a:xfrm>
            <a:off x="1872435" y="5942971"/>
            <a:ext cx="934806" cy="934807"/>
          </a:xfrm>
          <a:prstGeom prst="rect">
            <a:avLst/>
          </a:prstGeom>
          <a:solidFill>
            <a:schemeClr val="tx1">
              <a:lumMod val="8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4633F86-2A90-30BA-7741-80C38B68DDC9}"/>
              </a:ext>
            </a:extLst>
          </p:cNvPr>
          <p:cNvSpPr/>
          <p:nvPr userDrawn="1"/>
        </p:nvSpPr>
        <p:spPr>
          <a:xfrm>
            <a:off x="4685322"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C1E4896-B7B5-8928-6A00-29F52F320163}"/>
              </a:ext>
            </a:extLst>
          </p:cNvPr>
          <p:cNvSpPr/>
          <p:nvPr userDrawn="1"/>
        </p:nvSpPr>
        <p:spPr>
          <a:xfrm>
            <a:off x="5622951" y="5942971"/>
            <a:ext cx="934806" cy="934807"/>
          </a:xfrm>
          <a:prstGeom prst="rect">
            <a:avLst/>
          </a:prstGeom>
          <a:solidFill>
            <a:srgbClr val="FFDFBE">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118E8C8-5A95-D8E6-7962-D2D8D4B2046A}"/>
              </a:ext>
            </a:extLst>
          </p:cNvPr>
          <p:cNvSpPr/>
          <p:nvPr userDrawn="1"/>
        </p:nvSpPr>
        <p:spPr>
          <a:xfrm>
            <a:off x="7498209" y="5942971"/>
            <a:ext cx="934806" cy="934807"/>
          </a:xfrm>
          <a:prstGeom prst="rect">
            <a:avLst/>
          </a:prstGeom>
          <a:solidFill>
            <a:schemeClr val="accent6">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CAB4AF-8105-B7F7-33CF-CE123B178E4B}"/>
              </a:ext>
            </a:extLst>
          </p:cNvPr>
          <p:cNvSpPr/>
          <p:nvPr userDrawn="1"/>
        </p:nvSpPr>
        <p:spPr>
          <a:xfrm>
            <a:off x="8435838"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3C9B29-C87C-A356-674E-981312355C17}"/>
              </a:ext>
            </a:extLst>
          </p:cNvPr>
          <p:cNvSpPr/>
          <p:nvPr userDrawn="1"/>
        </p:nvSpPr>
        <p:spPr>
          <a:xfrm>
            <a:off x="9373467" y="5942971"/>
            <a:ext cx="934806" cy="934807"/>
          </a:xfrm>
          <a:prstGeom prst="rect">
            <a:avLst/>
          </a:prstGeom>
          <a:solidFill>
            <a:schemeClr val="accent4">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CFBC60-AAA3-07E7-3FA8-7931DA4AA265}"/>
              </a:ext>
            </a:extLst>
          </p:cNvPr>
          <p:cNvSpPr/>
          <p:nvPr userDrawn="1"/>
        </p:nvSpPr>
        <p:spPr>
          <a:xfrm>
            <a:off x="10311096" y="5942971"/>
            <a:ext cx="934806" cy="934807"/>
          </a:xfrm>
          <a:prstGeom prst="rect">
            <a:avLst/>
          </a:prstGeom>
          <a:solidFill>
            <a:schemeClr val="tx1">
              <a:lumMod val="7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F1133D0-C70C-BE28-0420-D3AB073BB03A}"/>
              </a:ext>
            </a:extLst>
          </p:cNvPr>
          <p:cNvSpPr/>
          <p:nvPr userDrawn="1"/>
        </p:nvSpPr>
        <p:spPr>
          <a:xfrm>
            <a:off x="1880904"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A4633F-1E77-0059-E46F-FC4C231C394A}"/>
              </a:ext>
            </a:extLst>
          </p:cNvPr>
          <p:cNvSpPr/>
          <p:nvPr userDrawn="1"/>
        </p:nvSpPr>
        <p:spPr>
          <a:xfrm>
            <a:off x="4693791" y="5008164"/>
            <a:ext cx="934806" cy="934807"/>
          </a:xfrm>
          <a:prstGeom prst="rect">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5BD236-4D47-A4B0-F01F-FA488490D24C}"/>
              </a:ext>
            </a:extLst>
          </p:cNvPr>
          <p:cNvSpPr/>
          <p:nvPr userDrawn="1"/>
        </p:nvSpPr>
        <p:spPr>
          <a:xfrm>
            <a:off x="8444307"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4471D2F-281A-83C9-45AF-CC4CF0EE5194}"/>
              </a:ext>
            </a:extLst>
          </p:cNvPr>
          <p:cNvSpPr/>
          <p:nvPr userDrawn="1"/>
        </p:nvSpPr>
        <p:spPr>
          <a:xfrm>
            <a:off x="1880904" y="4075395"/>
            <a:ext cx="934806" cy="934807"/>
          </a:xfrm>
          <a:prstGeom prst="rect">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B161E3F-FFD3-21D2-979B-F966091020FD}"/>
              </a:ext>
            </a:extLst>
          </p:cNvPr>
          <p:cNvSpPr/>
          <p:nvPr userDrawn="1"/>
        </p:nvSpPr>
        <p:spPr>
          <a:xfrm>
            <a:off x="8444307" y="4075395"/>
            <a:ext cx="934806" cy="934807"/>
          </a:xfrm>
          <a:prstGeom prst="rect">
            <a:avLst/>
          </a:prstGeom>
          <a:solidFill>
            <a:schemeClr val="accent5">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10000" y="4800600"/>
            <a:ext cx="10561418" cy="566738"/>
          </a:xfrm>
        </p:spPr>
        <p:txBody>
          <a:bodyPr anchor="b">
            <a:normAutofit/>
          </a:bodyPr>
          <a:lstStyle>
            <a:lvl1pPr algn="l">
              <a:defRPr sz="2400" b="0"/>
            </a:lvl1pPr>
          </a:lstStyle>
          <a:p>
            <a:r>
              <a:rPr lang="en-US" dirty="0"/>
              <a:t>Click To Edit Master Title Style</a:t>
            </a:r>
          </a:p>
        </p:txBody>
      </p:sp>
      <p:sp>
        <p:nvSpPr>
          <p:cNvPr id="15" name="Picture Placeholder 14"/>
          <p:cNvSpPr>
            <a:spLocks noGrp="1" noChangeAspect="1"/>
          </p:cNvSpPr>
          <p:nvPr>
            <p:ph type="pic" sz="quarter" idx="13"/>
          </p:nvPr>
        </p:nvSpPr>
        <p:spPr bwMode="auto">
          <a:xfrm>
            <a:off x="0" y="0"/>
            <a:ext cx="12192000" cy="4800600"/>
          </a:xfrm>
          <a:prstGeom prst="rect">
            <a:avLst/>
          </a:prstGeom>
          <a:solidFill>
            <a:schemeClr val="tx1"/>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7618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0F884F-8CB9-1B56-80C3-47736088A38A}"/>
              </a:ext>
            </a:extLst>
          </p:cNvPr>
          <p:cNvSpPr/>
          <p:nvPr userDrawn="1"/>
        </p:nvSpPr>
        <p:spPr>
          <a:xfrm>
            <a:off x="934806" y="5942971"/>
            <a:ext cx="934806" cy="934807"/>
          </a:xfrm>
          <a:prstGeom prst="rect">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D409A05-8EA1-1DBD-82D8-F48A263150D7}"/>
              </a:ext>
            </a:extLst>
          </p:cNvPr>
          <p:cNvSpPr/>
          <p:nvPr userDrawn="1"/>
        </p:nvSpPr>
        <p:spPr>
          <a:xfrm>
            <a:off x="1872435" y="5942971"/>
            <a:ext cx="934806" cy="934807"/>
          </a:xfrm>
          <a:prstGeom prst="rect">
            <a:avLst/>
          </a:prstGeom>
          <a:solidFill>
            <a:schemeClr val="tx1">
              <a:lumMod val="8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30AB660-8F1A-3F49-B370-58A6FEFBDF82}"/>
              </a:ext>
            </a:extLst>
          </p:cNvPr>
          <p:cNvSpPr/>
          <p:nvPr userDrawn="1"/>
        </p:nvSpPr>
        <p:spPr>
          <a:xfrm>
            <a:off x="4685322"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69F1BF-1F80-3B6F-B95F-7764D59F7A6B}"/>
              </a:ext>
            </a:extLst>
          </p:cNvPr>
          <p:cNvSpPr/>
          <p:nvPr userDrawn="1"/>
        </p:nvSpPr>
        <p:spPr>
          <a:xfrm>
            <a:off x="5622951" y="5942971"/>
            <a:ext cx="934806" cy="934807"/>
          </a:xfrm>
          <a:prstGeom prst="rect">
            <a:avLst/>
          </a:prstGeom>
          <a:solidFill>
            <a:srgbClr val="FFDFBE">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46EF37-06E4-72B7-E60D-B739F54D26B9}"/>
              </a:ext>
            </a:extLst>
          </p:cNvPr>
          <p:cNvSpPr/>
          <p:nvPr userDrawn="1"/>
        </p:nvSpPr>
        <p:spPr>
          <a:xfrm>
            <a:off x="7498209" y="5942971"/>
            <a:ext cx="934806" cy="934807"/>
          </a:xfrm>
          <a:prstGeom prst="rect">
            <a:avLst/>
          </a:prstGeom>
          <a:solidFill>
            <a:schemeClr val="accent6">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56334E-F72F-271F-C7B5-202C08238DA0}"/>
              </a:ext>
            </a:extLst>
          </p:cNvPr>
          <p:cNvSpPr/>
          <p:nvPr userDrawn="1"/>
        </p:nvSpPr>
        <p:spPr>
          <a:xfrm>
            <a:off x="8435838"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C22D8A3-259B-A3E4-83B8-688E355F58A4}"/>
              </a:ext>
            </a:extLst>
          </p:cNvPr>
          <p:cNvSpPr/>
          <p:nvPr userDrawn="1"/>
        </p:nvSpPr>
        <p:spPr>
          <a:xfrm>
            <a:off x="9373467" y="5942971"/>
            <a:ext cx="934806" cy="934807"/>
          </a:xfrm>
          <a:prstGeom prst="rect">
            <a:avLst/>
          </a:prstGeom>
          <a:solidFill>
            <a:schemeClr val="accent4">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786B7DC-0F7F-1211-1262-42111E399DFA}"/>
              </a:ext>
            </a:extLst>
          </p:cNvPr>
          <p:cNvSpPr/>
          <p:nvPr userDrawn="1"/>
        </p:nvSpPr>
        <p:spPr>
          <a:xfrm>
            <a:off x="10311096" y="5942971"/>
            <a:ext cx="934806" cy="934807"/>
          </a:xfrm>
          <a:prstGeom prst="rect">
            <a:avLst/>
          </a:prstGeom>
          <a:solidFill>
            <a:schemeClr val="tx1">
              <a:lumMod val="7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E081B35-F8B5-7846-6666-887E9470A582}"/>
              </a:ext>
            </a:extLst>
          </p:cNvPr>
          <p:cNvSpPr/>
          <p:nvPr userDrawn="1"/>
        </p:nvSpPr>
        <p:spPr>
          <a:xfrm>
            <a:off x="1880904"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448A17B-3845-50BB-0FBE-7C4B5BBAB3F6}"/>
              </a:ext>
            </a:extLst>
          </p:cNvPr>
          <p:cNvSpPr/>
          <p:nvPr userDrawn="1"/>
        </p:nvSpPr>
        <p:spPr>
          <a:xfrm>
            <a:off x="4693791" y="5008164"/>
            <a:ext cx="934806" cy="934807"/>
          </a:xfrm>
          <a:prstGeom prst="rect">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4C01DB-051E-DCDB-2678-8E7CF2C564B4}"/>
              </a:ext>
            </a:extLst>
          </p:cNvPr>
          <p:cNvSpPr/>
          <p:nvPr userDrawn="1"/>
        </p:nvSpPr>
        <p:spPr>
          <a:xfrm>
            <a:off x="8444307"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D2F0CFF-B566-D6ED-B9B0-A91B59C6DB4A}"/>
              </a:ext>
            </a:extLst>
          </p:cNvPr>
          <p:cNvSpPr/>
          <p:nvPr userDrawn="1"/>
        </p:nvSpPr>
        <p:spPr>
          <a:xfrm>
            <a:off x="1880904" y="4075395"/>
            <a:ext cx="934806" cy="934807"/>
          </a:xfrm>
          <a:prstGeom prst="rect">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AED530C-ADD8-4B38-E0BF-C103B938DFEE}"/>
              </a:ext>
            </a:extLst>
          </p:cNvPr>
          <p:cNvSpPr/>
          <p:nvPr userDrawn="1"/>
        </p:nvSpPr>
        <p:spPr>
          <a:xfrm>
            <a:off x="8444307" y="4075395"/>
            <a:ext cx="934806" cy="934807"/>
          </a:xfrm>
          <a:prstGeom prst="rect">
            <a:avLst/>
          </a:prstGeom>
          <a:solidFill>
            <a:schemeClr val="accent5">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50985" y="1238502"/>
            <a:ext cx="5893840" cy="2645912"/>
          </a:xfrm>
        </p:spPr>
        <p:txBody>
          <a:bodyPr anchor="b"/>
          <a:lstStyle>
            <a:lvl1pPr algn="l">
              <a:defRPr sz="4200" b="1" cap="none"/>
            </a:lvl1pPr>
          </a:lstStyle>
          <a:p>
            <a:r>
              <a:rPr lang="en-US" dirty="0"/>
              <a:t>Click to Edit Master title style</a:t>
            </a:r>
          </a:p>
        </p:txBody>
      </p:sp>
      <p:sp>
        <p:nvSpPr>
          <p:cNvPr id="3" name="Text Placeholder 2"/>
          <p:cNvSpPr>
            <a:spLocks noGrp="1"/>
          </p:cNvSpPr>
          <p:nvPr>
            <p:ph type="body" idx="1" hasCustomPrompt="1"/>
          </p:nvPr>
        </p:nvSpPr>
        <p:spPr>
          <a:xfrm>
            <a:off x="853190" y="4443680"/>
            <a:ext cx="5891636" cy="713241"/>
          </a:xfrm>
        </p:spPr>
        <p:txBody>
          <a:bodyPr anchor="t">
            <a:noAutofit/>
          </a:bodyPr>
          <a:lstStyle>
            <a:lvl1pPr marL="0" indent="0" algn="l">
              <a:buNone/>
              <a:defRPr sz="2400" b="0" i="0">
                <a:solidFill>
                  <a:schemeClr val="bg2"/>
                </a:solidFill>
                <a:latin typeface="Poppins" pitchFamily="2" charset="77"/>
                <a:cs typeface="Poppins" pitchFamily="2" charset="77"/>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normAutofit/>
          </a:bodyPr>
          <a:lstStyle>
            <a:lvl1pPr marL="0" indent="0">
              <a:buFontTx/>
              <a:buNone/>
              <a:defRPr sz="2000"/>
            </a:lvl1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2649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C1E91D-F55D-91B8-9F18-1268B1B43FCE}"/>
              </a:ext>
            </a:extLst>
          </p:cNvPr>
          <p:cNvSpPr/>
          <p:nvPr userDrawn="1"/>
        </p:nvSpPr>
        <p:spPr>
          <a:xfrm>
            <a:off x="934806" y="5942971"/>
            <a:ext cx="934806" cy="934807"/>
          </a:xfrm>
          <a:prstGeom prst="rect">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D16BF6-B9C7-406E-D2B2-674A1484EA92}"/>
              </a:ext>
            </a:extLst>
          </p:cNvPr>
          <p:cNvSpPr/>
          <p:nvPr userDrawn="1"/>
        </p:nvSpPr>
        <p:spPr>
          <a:xfrm>
            <a:off x="1872435" y="5942971"/>
            <a:ext cx="934806" cy="934807"/>
          </a:xfrm>
          <a:prstGeom prst="rect">
            <a:avLst/>
          </a:prstGeom>
          <a:solidFill>
            <a:schemeClr val="tx1">
              <a:lumMod val="8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D25AE5C-CDD6-41DE-FC48-214D50DB5F2D}"/>
              </a:ext>
            </a:extLst>
          </p:cNvPr>
          <p:cNvSpPr/>
          <p:nvPr userDrawn="1"/>
        </p:nvSpPr>
        <p:spPr>
          <a:xfrm>
            <a:off x="4685322"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D199F8-1533-9BB8-C606-67751316037C}"/>
              </a:ext>
            </a:extLst>
          </p:cNvPr>
          <p:cNvSpPr/>
          <p:nvPr userDrawn="1"/>
        </p:nvSpPr>
        <p:spPr>
          <a:xfrm>
            <a:off x="5622951" y="5942971"/>
            <a:ext cx="934806" cy="934807"/>
          </a:xfrm>
          <a:prstGeom prst="rect">
            <a:avLst/>
          </a:prstGeom>
          <a:solidFill>
            <a:srgbClr val="FFDFBE">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0E2E38-8756-B6FD-33D5-18C1847344E5}"/>
              </a:ext>
            </a:extLst>
          </p:cNvPr>
          <p:cNvSpPr/>
          <p:nvPr userDrawn="1"/>
        </p:nvSpPr>
        <p:spPr>
          <a:xfrm>
            <a:off x="7498209" y="5942971"/>
            <a:ext cx="934806" cy="934807"/>
          </a:xfrm>
          <a:prstGeom prst="rect">
            <a:avLst/>
          </a:prstGeom>
          <a:solidFill>
            <a:schemeClr val="accent6">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C06D51C-29FB-4D46-1A2C-1333366FE62F}"/>
              </a:ext>
            </a:extLst>
          </p:cNvPr>
          <p:cNvSpPr/>
          <p:nvPr userDrawn="1"/>
        </p:nvSpPr>
        <p:spPr>
          <a:xfrm>
            <a:off x="8435838"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13764A-5226-AE6E-112A-EECA6403E73B}"/>
              </a:ext>
            </a:extLst>
          </p:cNvPr>
          <p:cNvSpPr/>
          <p:nvPr userDrawn="1"/>
        </p:nvSpPr>
        <p:spPr>
          <a:xfrm>
            <a:off x="9373467" y="5942971"/>
            <a:ext cx="934806" cy="934807"/>
          </a:xfrm>
          <a:prstGeom prst="rect">
            <a:avLst/>
          </a:prstGeom>
          <a:solidFill>
            <a:schemeClr val="accent4">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51ABC6C-FF7D-DACB-8A50-8D1BB4E323B2}"/>
              </a:ext>
            </a:extLst>
          </p:cNvPr>
          <p:cNvSpPr/>
          <p:nvPr userDrawn="1"/>
        </p:nvSpPr>
        <p:spPr>
          <a:xfrm>
            <a:off x="10311096" y="5942971"/>
            <a:ext cx="934806" cy="934807"/>
          </a:xfrm>
          <a:prstGeom prst="rect">
            <a:avLst/>
          </a:prstGeom>
          <a:solidFill>
            <a:schemeClr val="tx1">
              <a:lumMod val="7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ED74E8-070A-FACE-4365-2D78337F5DB0}"/>
              </a:ext>
            </a:extLst>
          </p:cNvPr>
          <p:cNvSpPr/>
          <p:nvPr userDrawn="1"/>
        </p:nvSpPr>
        <p:spPr>
          <a:xfrm>
            <a:off x="1880904"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6FD819-5EA8-F1AD-927F-FC260A373325}"/>
              </a:ext>
            </a:extLst>
          </p:cNvPr>
          <p:cNvSpPr/>
          <p:nvPr userDrawn="1"/>
        </p:nvSpPr>
        <p:spPr>
          <a:xfrm>
            <a:off x="4693791" y="5008164"/>
            <a:ext cx="934806" cy="934807"/>
          </a:xfrm>
          <a:prstGeom prst="rect">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0972B87-9D89-9B1C-50D6-F239D74FBFAC}"/>
              </a:ext>
            </a:extLst>
          </p:cNvPr>
          <p:cNvSpPr/>
          <p:nvPr userDrawn="1"/>
        </p:nvSpPr>
        <p:spPr>
          <a:xfrm>
            <a:off x="8444307"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1DC138C-8350-795B-7AF4-7C56731CE9DF}"/>
              </a:ext>
            </a:extLst>
          </p:cNvPr>
          <p:cNvSpPr/>
          <p:nvPr userDrawn="1"/>
        </p:nvSpPr>
        <p:spPr>
          <a:xfrm>
            <a:off x="1880904" y="4075395"/>
            <a:ext cx="934806" cy="934807"/>
          </a:xfrm>
          <a:prstGeom prst="rect">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76767F7-1637-802D-A01F-301F2B7DC7AD}"/>
              </a:ext>
            </a:extLst>
          </p:cNvPr>
          <p:cNvSpPr/>
          <p:nvPr userDrawn="1"/>
        </p:nvSpPr>
        <p:spPr>
          <a:xfrm>
            <a:off x="8444307" y="4075395"/>
            <a:ext cx="934806" cy="934807"/>
          </a:xfrm>
          <a:prstGeom prst="rect">
            <a:avLst/>
          </a:prstGeom>
          <a:solidFill>
            <a:schemeClr val="accent5">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p:cNvSpPr>
            <a:spLocks noGrp="1"/>
          </p:cNvSpPr>
          <p:nvPr>
            <p:ph type="title" hasCustomPrompt="1"/>
          </p:nvPr>
        </p:nvSpPr>
        <p:spPr>
          <a:xfrm>
            <a:off x="1357089" y="2435957"/>
            <a:ext cx="4382521" cy="2007789"/>
          </a:xfrm>
        </p:spPr>
        <p:txBody>
          <a:bodyPr/>
          <a:lstStyle>
            <a:lvl1pPr>
              <a:defRPr sz="3200"/>
            </a:lvl1pPr>
          </a:lstStyle>
          <a:p>
            <a:r>
              <a:rPr lang="en-US" dirty="0"/>
              <a:t>Click To Edit Master Title Style</a:t>
            </a:r>
          </a:p>
        </p:txBody>
      </p:sp>
      <p:sp>
        <p:nvSpPr>
          <p:cNvPr id="6" name="Text Placeholder 5"/>
          <p:cNvSpPr>
            <a:spLocks noGrp="1"/>
          </p:cNvSpPr>
          <p:nvPr>
            <p:ph type="body" sz="quarter" idx="16" hasCustomPrompt="1"/>
          </p:nvPr>
        </p:nvSpPr>
        <p:spPr>
          <a:xfrm>
            <a:off x="6156000" y="2435957"/>
            <a:ext cx="4880300" cy="2007790"/>
          </a:xfrm>
        </p:spPr>
        <p:txBody>
          <a:bodyPr anchor="ctr">
            <a:normAutofit/>
          </a:bodyPr>
          <a:lstStyle>
            <a:lvl1pPr marL="0" indent="0">
              <a:buFontTx/>
              <a:buNone/>
              <a:defRPr sz="2000">
                <a:solidFill>
                  <a:schemeClr val="bg2"/>
                </a:solidFill>
                <a:latin typeface="Poppins" pitchFamily="2" charset="77"/>
                <a:cs typeface="Poppins" pitchFamily="2" charset="77"/>
              </a:defRPr>
            </a:lvl1pPr>
          </a:lstStyle>
          <a:p>
            <a:pPr lvl="0"/>
            <a:r>
              <a:rPr lang="en-US" dirty="0"/>
              <a:t>CLICK TO EDIT MASTER TEXT STYLES</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pic>
        <p:nvPicPr>
          <p:cNvPr id="5" name="Picture 4" descr="A blue and green logo&#10;&#10;Description automatically generated">
            <a:extLst>
              <a:ext uri="{FF2B5EF4-FFF2-40B4-BE49-F238E27FC236}">
                <a16:creationId xmlns:a16="http://schemas.microsoft.com/office/drawing/2014/main" id="{9884A1F0-84E9-0A85-1DD4-B9AF87668D8E}"/>
              </a:ext>
            </a:extLst>
          </p:cNvPr>
          <p:cNvPicPr>
            <a:picLocks noChangeAspect="1"/>
          </p:cNvPicPr>
          <p:nvPr userDrawn="1"/>
        </p:nvPicPr>
        <p:blipFill>
          <a:blip r:embed="rId2"/>
          <a:stretch>
            <a:fillRect/>
          </a:stretch>
        </p:blipFill>
        <p:spPr>
          <a:xfrm>
            <a:off x="10467905" y="263378"/>
            <a:ext cx="1483005" cy="681999"/>
          </a:xfrm>
          <a:prstGeom prst="rect">
            <a:avLst/>
          </a:prstGeom>
        </p:spPr>
      </p:pic>
    </p:spTree>
    <p:extLst>
      <p:ext uri="{BB962C8B-B14F-4D97-AF65-F5344CB8AC3E}">
        <p14:creationId xmlns:p14="http://schemas.microsoft.com/office/powerpoint/2010/main" val="385472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5586B75A-687E-405C-8A0B-8D00578BA2C3}" type="datetimeFigureOut">
              <a:rPr lang="en-US" smtClean="0"/>
              <a:pPr/>
              <a:t>9/11/24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033195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9/11/24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66945642"/>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586B75A-687E-405C-8A0B-8D00578BA2C3}" type="datetimeFigureOut">
              <a:rPr lang="en-US" smtClean="0"/>
              <a:pPr/>
              <a:t>9/11/24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63475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9/11/24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10722494"/>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9/11/24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95147734"/>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586B75A-687E-405C-8A0B-8D00578BA2C3}" type="datetimeFigureOut">
              <a:rPr lang="en-US" smtClean="0"/>
              <a:pPr/>
              <a:t>9/11/24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27284892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9/11/24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77465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alphaModFix amt="13000"/>
            <a:lum/>
            <a:extLst>
              <a:ext uri="{28A0092B-C50C-407E-A947-70E740481C1C}">
                <a14:useLocalDpi xmlns:a14="http://schemas.microsoft.com/office/drawing/2010/main"/>
              </a:ext>
            </a:extLst>
          </a:blip>
          <a:srcRect/>
          <a:tile tx="0" ty="781050" sx="40000" sy="40000" flip="x" algn="b"/>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E89A5E8-0641-CB7A-88F9-010D596DA2E3}"/>
              </a:ext>
            </a:extLst>
          </p:cNvPr>
          <p:cNvSpPr/>
          <p:nvPr userDrawn="1"/>
        </p:nvSpPr>
        <p:spPr>
          <a:xfrm>
            <a:off x="937629" y="5923193"/>
            <a:ext cx="934806" cy="934807"/>
          </a:xfrm>
          <a:prstGeom prst="rect">
            <a:avLst/>
          </a:prstGeom>
          <a:solidFill>
            <a:schemeClr val="tx1">
              <a:lumMod val="8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07BAE0-69F0-98C7-29FE-0D058528B70C}"/>
              </a:ext>
            </a:extLst>
          </p:cNvPr>
          <p:cNvSpPr/>
          <p:nvPr userDrawn="1"/>
        </p:nvSpPr>
        <p:spPr>
          <a:xfrm>
            <a:off x="1875258" y="5923193"/>
            <a:ext cx="934806" cy="934807"/>
          </a:xfrm>
          <a:prstGeom prst="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F91922A-5B87-60D2-A8D7-CE02F449AE1B}"/>
              </a:ext>
            </a:extLst>
          </p:cNvPr>
          <p:cNvSpPr/>
          <p:nvPr userDrawn="1"/>
        </p:nvSpPr>
        <p:spPr>
          <a:xfrm>
            <a:off x="2812887" y="5923193"/>
            <a:ext cx="934806" cy="934807"/>
          </a:xfrm>
          <a:prstGeom prst="rect">
            <a:avLst/>
          </a:prstGeom>
          <a:solidFill>
            <a:srgbClr val="FFDFBE">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2DF84CA-EF3F-7BB5-4806-F23172316B3D}"/>
              </a:ext>
            </a:extLst>
          </p:cNvPr>
          <p:cNvSpPr/>
          <p:nvPr userDrawn="1"/>
        </p:nvSpPr>
        <p:spPr>
          <a:xfrm>
            <a:off x="3750516" y="5923193"/>
            <a:ext cx="934806" cy="934807"/>
          </a:xfrm>
          <a:prstGeom prst="rect">
            <a:avLst/>
          </a:prstGeom>
          <a:solidFill>
            <a:schemeClr val="tx1">
              <a:lumMod val="9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EBE45E7-071D-7A22-68D8-AB56BF2F401F}"/>
              </a:ext>
            </a:extLst>
          </p:cNvPr>
          <p:cNvSpPr/>
          <p:nvPr userDrawn="1"/>
        </p:nvSpPr>
        <p:spPr>
          <a:xfrm>
            <a:off x="4688145" y="5923193"/>
            <a:ext cx="934806" cy="934807"/>
          </a:xfrm>
          <a:prstGeom prst="rect">
            <a:avLst/>
          </a:prstGeom>
          <a:solidFill>
            <a:schemeClr val="tx1">
              <a:lumMod val="6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C233B3D-C9CD-6D97-F9D1-A74184D3A6C2}"/>
              </a:ext>
            </a:extLst>
          </p:cNvPr>
          <p:cNvSpPr/>
          <p:nvPr userDrawn="1"/>
        </p:nvSpPr>
        <p:spPr>
          <a:xfrm>
            <a:off x="5625774" y="5923193"/>
            <a:ext cx="934806" cy="934807"/>
          </a:xfrm>
          <a:prstGeom prst="rect">
            <a:avLst/>
          </a:prstGeom>
          <a:solidFill>
            <a:schemeClr val="tx1">
              <a:lumMod val="9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7ED7331-124D-FB9A-F0CD-4DAB6C7D8692}"/>
              </a:ext>
            </a:extLst>
          </p:cNvPr>
          <p:cNvSpPr/>
          <p:nvPr userDrawn="1"/>
        </p:nvSpPr>
        <p:spPr>
          <a:xfrm>
            <a:off x="6563403" y="5923193"/>
            <a:ext cx="934806" cy="934807"/>
          </a:xfrm>
          <a:prstGeom prst="rect">
            <a:avLst/>
          </a:prstGeom>
          <a:solidFill>
            <a:schemeClr val="tx1">
              <a:lumMod val="8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E3F4911-E541-09B5-B813-F4A3FF4A7E5D}"/>
              </a:ext>
            </a:extLst>
          </p:cNvPr>
          <p:cNvSpPr/>
          <p:nvPr userDrawn="1"/>
        </p:nvSpPr>
        <p:spPr>
          <a:xfrm>
            <a:off x="7501032" y="5923193"/>
            <a:ext cx="934806" cy="934807"/>
          </a:xfrm>
          <a:prstGeom prst="rect">
            <a:avLst/>
          </a:prstGeom>
          <a:solidFill>
            <a:schemeClr val="tx1">
              <a:lumMod val="9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9A0CF8D-4D4F-FAA3-FED3-579A09D192C4}"/>
              </a:ext>
            </a:extLst>
          </p:cNvPr>
          <p:cNvSpPr/>
          <p:nvPr userDrawn="1"/>
        </p:nvSpPr>
        <p:spPr>
          <a:xfrm>
            <a:off x="8438661" y="5923193"/>
            <a:ext cx="934806" cy="934807"/>
          </a:xfrm>
          <a:prstGeom prst="rect">
            <a:avLst/>
          </a:prstGeom>
          <a:solidFill>
            <a:schemeClr val="tx1">
              <a:lumMod val="8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6D62510-57C6-38F1-E3CC-BEA7E7455F40}"/>
              </a:ext>
            </a:extLst>
          </p:cNvPr>
          <p:cNvSpPr/>
          <p:nvPr userDrawn="1"/>
        </p:nvSpPr>
        <p:spPr>
          <a:xfrm>
            <a:off x="9376290" y="5923193"/>
            <a:ext cx="934806" cy="934807"/>
          </a:xfrm>
          <a:prstGeom prst="rect">
            <a:avLst/>
          </a:prstGeom>
          <a:solidFill>
            <a:schemeClr val="accent4">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39C8DE2-8538-DBFD-E708-7B58749A5C7B}"/>
              </a:ext>
            </a:extLst>
          </p:cNvPr>
          <p:cNvSpPr/>
          <p:nvPr userDrawn="1"/>
        </p:nvSpPr>
        <p:spPr>
          <a:xfrm>
            <a:off x="10313919" y="5923193"/>
            <a:ext cx="934806" cy="934807"/>
          </a:xfrm>
          <a:prstGeom prst="rect">
            <a:avLst/>
          </a:prstGeom>
          <a:solidFill>
            <a:schemeClr val="tx1">
              <a:lumMod val="8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D9C4E1C-55D8-1897-5E2E-A9C4F1F0272C}"/>
              </a:ext>
            </a:extLst>
          </p:cNvPr>
          <p:cNvSpPr/>
          <p:nvPr userDrawn="1"/>
        </p:nvSpPr>
        <p:spPr>
          <a:xfrm>
            <a:off x="11251548" y="5923193"/>
            <a:ext cx="934806" cy="934807"/>
          </a:xfrm>
          <a:prstGeom prst="rect">
            <a:avLst/>
          </a:prstGeom>
          <a:solidFill>
            <a:schemeClr val="tx1">
              <a:lumMod val="7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EC55C01-EC68-AF0E-5A73-EC77C8961AA6}"/>
              </a:ext>
            </a:extLst>
          </p:cNvPr>
          <p:cNvSpPr/>
          <p:nvPr userDrawn="1"/>
        </p:nvSpPr>
        <p:spPr>
          <a:xfrm>
            <a:off x="934806" y="4988386"/>
            <a:ext cx="934806" cy="934807"/>
          </a:xfrm>
          <a:prstGeom prst="rect">
            <a:avLst/>
          </a:pr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0465296-9EAB-64EC-63E7-D31CE785E375}"/>
              </a:ext>
            </a:extLst>
          </p:cNvPr>
          <p:cNvSpPr/>
          <p:nvPr userDrawn="1"/>
        </p:nvSpPr>
        <p:spPr>
          <a:xfrm>
            <a:off x="1872435" y="4988386"/>
            <a:ext cx="934806" cy="934807"/>
          </a:xfrm>
          <a:prstGeom prst="rect">
            <a:avLst/>
          </a:prstGeom>
          <a:solidFill>
            <a:schemeClr val="tx1">
              <a:lumMod val="8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5724ADB-33AD-2329-F7BE-D1237D89D64A}"/>
              </a:ext>
            </a:extLst>
          </p:cNvPr>
          <p:cNvSpPr/>
          <p:nvPr userDrawn="1"/>
        </p:nvSpPr>
        <p:spPr>
          <a:xfrm>
            <a:off x="4685322" y="4988386"/>
            <a:ext cx="934806" cy="934807"/>
          </a:xfrm>
          <a:prstGeom prst="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5D4EF1B-CA25-7E33-7921-F2481EE48C6D}"/>
              </a:ext>
            </a:extLst>
          </p:cNvPr>
          <p:cNvSpPr/>
          <p:nvPr userDrawn="1"/>
        </p:nvSpPr>
        <p:spPr>
          <a:xfrm>
            <a:off x="5622951" y="4988386"/>
            <a:ext cx="934806" cy="934807"/>
          </a:xfrm>
          <a:prstGeom prst="rect">
            <a:avLst/>
          </a:prstGeom>
          <a:solidFill>
            <a:schemeClr val="tx1">
              <a:lumMod val="7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245084B-1626-A8B0-E8E6-AF207C682F24}"/>
              </a:ext>
            </a:extLst>
          </p:cNvPr>
          <p:cNvSpPr/>
          <p:nvPr userDrawn="1"/>
        </p:nvSpPr>
        <p:spPr>
          <a:xfrm>
            <a:off x="7498209" y="4988386"/>
            <a:ext cx="934806" cy="934807"/>
          </a:xfrm>
          <a:prstGeom prst="rect">
            <a:avLst/>
          </a:prstGeom>
          <a:solidFill>
            <a:schemeClr val="accent6">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CE08A1F-F1CA-ED42-E94F-676B1E024E52}"/>
              </a:ext>
            </a:extLst>
          </p:cNvPr>
          <p:cNvSpPr/>
          <p:nvPr userDrawn="1"/>
        </p:nvSpPr>
        <p:spPr>
          <a:xfrm>
            <a:off x="8435838" y="4988386"/>
            <a:ext cx="934806" cy="934807"/>
          </a:xfrm>
          <a:prstGeom prst="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2FFDDE8-C541-12AE-6F6C-59B316554CB2}"/>
              </a:ext>
            </a:extLst>
          </p:cNvPr>
          <p:cNvSpPr/>
          <p:nvPr userDrawn="1"/>
        </p:nvSpPr>
        <p:spPr>
          <a:xfrm>
            <a:off x="9373467" y="4988386"/>
            <a:ext cx="934806" cy="934807"/>
          </a:xfrm>
          <a:prstGeom prst="rect">
            <a:avLst/>
          </a:prstGeom>
          <a:solidFill>
            <a:schemeClr val="tx1">
              <a:lumMod val="8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CD6FA8A-E842-768C-4CA5-4B3A7DBAC7EA}"/>
              </a:ext>
            </a:extLst>
          </p:cNvPr>
          <p:cNvSpPr/>
          <p:nvPr userDrawn="1"/>
        </p:nvSpPr>
        <p:spPr>
          <a:xfrm>
            <a:off x="10311096" y="4988386"/>
            <a:ext cx="934806" cy="934807"/>
          </a:xfrm>
          <a:prstGeom prst="rect">
            <a:avLst/>
          </a:prstGeom>
          <a:solidFill>
            <a:schemeClr val="tx1">
              <a:lumMod val="7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471552A-08FE-0BB1-41BB-92FC6905C6DD}"/>
              </a:ext>
            </a:extLst>
          </p:cNvPr>
          <p:cNvSpPr/>
          <p:nvPr userDrawn="1"/>
        </p:nvSpPr>
        <p:spPr>
          <a:xfrm>
            <a:off x="1880904" y="4053579"/>
            <a:ext cx="934806" cy="934807"/>
          </a:xfrm>
          <a:prstGeom prst="rect">
            <a:avLst/>
          </a:prstGeom>
          <a:solidFill>
            <a:schemeClr val="tx1">
              <a:lumMod val="9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4CA1AD1-4E37-0E28-BE3F-9A728776DA14}"/>
              </a:ext>
            </a:extLst>
          </p:cNvPr>
          <p:cNvSpPr/>
          <p:nvPr userDrawn="1"/>
        </p:nvSpPr>
        <p:spPr>
          <a:xfrm>
            <a:off x="4693791" y="4053579"/>
            <a:ext cx="934806" cy="934807"/>
          </a:xfrm>
          <a:prstGeom prst="rect">
            <a:avLst/>
          </a:prstGeom>
          <a:solidFill>
            <a:schemeClr val="accent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5183EE9-E676-FB92-8588-81DA628DD081}"/>
              </a:ext>
            </a:extLst>
          </p:cNvPr>
          <p:cNvSpPr/>
          <p:nvPr userDrawn="1"/>
        </p:nvSpPr>
        <p:spPr>
          <a:xfrm>
            <a:off x="8444307" y="4053579"/>
            <a:ext cx="934806" cy="934807"/>
          </a:xfrm>
          <a:prstGeom prst="rect">
            <a:avLst/>
          </a:prstGeom>
          <a:solidFill>
            <a:schemeClr val="tx1">
              <a:lumMod val="9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30275FF-5F2D-E103-B406-716E11014417}"/>
              </a:ext>
            </a:extLst>
          </p:cNvPr>
          <p:cNvSpPr/>
          <p:nvPr userDrawn="1"/>
        </p:nvSpPr>
        <p:spPr>
          <a:xfrm>
            <a:off x="1880904" y="3120810"/>
            <a:ext cx="934806" cy="934807"/>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60F6270-4586-2935-5E19-7682A1B63458}"/>
              </a:ext>
            </a:extLst>
          </p:cNvPr>
          <p:cNvSpPr/>
          <p:nvPr userDrawn="1"/>
        </p:nvSpPr>
        <p:spPr>
          <a:xfrm>
            <a:off x="8444307" y="3120810"/>
            <a:ext cx="934806" cy="934807"/>
          </a:xfrm>
          <a:prstGeom prst="rect">
            <a:avLst/>
          </a:prstGeom>
          <a:solidFill>
            <a:schemeClr val="accent5">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C341FA8-0461-9A5B-A118-ED81F97DDAB9}"/>
              </a:ext>
            </a:extLst>
          </p:cNvPr>
          <p:cNvSpPr/>
          <p:nvPr userDrawn="1"/>
        </p:nvSpPr>
        <p:spPr>
          <a:xfrm>
            <a:off x="0" y="5923193"/>
            <a:ext cx="934806" cy="934807"/>
          </a:xfrm>
          <a:prstGeom prst="rect">
            <a:avLst/>
          </a:prstGeom>
          <a:solidFill>
            <a:schemeClr val="tx1">
              <a:lumMod val="7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10000" y="1901069"/>
            <a:ext cx="10561418" cy="1468800"/>
          </a:xfrm>
        </p:spPr>
        <p:txBody>
          <a:bodyPr anchor="b"/>
          <a:lstStyle>
            <a:lvl1pPr algn="r">
              <a:defRPr sz="4800" b="0" cap="none">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810000" y="4325561"/>
            <a:ext cx="10561418" cy="1389595"/>
          </a:xfrm>
        </p:spPr>
        <p:txBody>
          <a:bodyPr anchor="t">
            <a:noAutofit/>
          </a:bodyPr>
          <a:lstStyle>
            <a:lvl1pPr marL="0" indent="0" algn="r">
              <a:buNone/>
              <a:defRPr sz="3600" b="1">
                <a:solidFill>
                  <a:schemeClr val="bg2"/>
                </a:solidFill>
                <a:latin typeface="Poppins" pitchFamily="2" charset="77"/>
                <a:cs typeface="Poppins" pitchFamily="2" charset="77"/>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SECTION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678331" y="6041362"/>
            <a:ext cx="1062155" cy="365125"/>
          </a:xfrm>
          <a:prstGeom prst="rect">
            <a:avLst/>
          </a:prstGeom>
        </p:spPr>
        <p:txBody>
          <a:bodyPr/>
          <a:lstStyle/>
          <a:p>
            <a:fld id="{D57F1E4F-1CFF-5643-939E-217C01CDF565}" type="slidenum">
              <a:rPr lang="en-US" dirty="0"/>
              <a:pPr/>
              <a:t>‹#›</a:t>
            </a:fld>
            <a:endParaRPr lang="en-US" dirty="0"/>
          </a:p>
        </p:txBody>
      </p:sp>
      <p:pic>
        <p:nvPicPr>
          <p:cNvPr id="7" name="Picture 6" descr="A blue and green logo&#10;&#10;Description automatically generated">
            <a:extLst>
              <a:ext uri="{FF2B5EF4-FFF2-40B4-BE49-F238E27FC236}">
                <a16:creationId xmlns:a16="http://schemas.microsoft.com/office/drawing/2014/main" id="{2CC0AA0C-9BEC-C251-5F70-DC7F87CFC3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67905" y="263378"/>
            <a:ext cx="1483005" cy="681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586B75A-687E-405C-8A0B-8D00578BA2C3}" type="datetimeFigureOut">
              <a:rPr lang="en-US" smtClean="0"/>
              <a:pPr/>
              <a:t>9/11/24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76634885"/>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9/11/24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273359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9/11/24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00874289"/>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5586B75A-687E-405C-8A0B-8D00578BA2C3}" type="datetimeFigureOut">
              <a:rPr lang="en-US" smtClean="0"/>
              <a:pPr/>
              <a:t>9/11/24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7221560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8F7F1C-1E5B-75E2-4116-02E195ED31AA}"/>
              </a:ext>
            </a:extLst>
          </p:cNvPr>
          <p:cNvSpPr/>
          <p:nvPr userDrawn="1"/>
        </p:nvSpPr>
        <p:spPr>
          <a:xfrm>
            <a:off x="934806" y="5942971"/>
            <a:ext cx="934806" cy="934807"/>
          </a:xfrm>
          <a:prstGeom prst="rect">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97D965-7D99-FB3B-3962-22AFE0FD613F}"/>
              </a:ext>
            </a:extLst>
          </p:cNvPr>
          <p:cNvSpPr/>
          <p:nvPr userDrawn="1"/>
        </p:nvSpPr>
        <p:spPr>
          <a:xfrm>
            <a:off x="1872435" y="5942971"/>
            <a:ext cx="934806" cy="934807"/>
          </a:xfrm>
          <a:prstGeom prst="rect">
            <a:avLst/>
          </a:prstGeom>
          <a:solidFill>
            <a:schemeClr val="tx1">
              <a:lumMod val="8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2BCA1-89C8-4FF6-9307-3172528B2922}"/>
              </a:ext>
            </a:extLst>
          </p:cNvPr>
          <p:cNvSpPr/>
          <p:nvPr userDrawn="1"/>
        </p:nvSpPr>
        <p:spPr>
          <a:xfrm>
            <a:off x="4685322"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A93C95-9986-BC97-BDB8-E74126439016}"/>
              </a:ext>
            </a:extLst>
          </p:cNvPr>
          <p:cNvSpPr/>
          <p:nvPr userDrawn="1"/>
        </p:nvSpPr>
        <p:spPr>
          <a:xfrm>
            <a:off x="5622951" y="5942971"/>
            <a:ext cx="934806" cy="934807"/>
          </a:xfrm>
          <a:prstGeom prst="rect">
            <a:avLst/>
          </a:prstGeom>
          <a:solidFill>
            <a:srgbClr val="FFDFBE">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7B1102-A443-B8FA-BEDB-AD9A1A81127F}"/>
              </a:ext>
            </a:extLst>
          </p:cNvPr>
          <p:cNvSpPr/>
          <p:nvPr userDrawn="1"/>
        </p:nvSpPr>
        <p:spPr>
          <a:xfrm>
            <a:off x="7498209" y="5942971"/>
            <a:ext cx="934806" cy="934807"/>
          </a:xfrm>
          <a:prstGeom prst="rect">
            <a:avLst/>
          </a:prstGeom>
          <a:solidFill>
            <a:schemeClr val="accent6">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1BF79B4-0B1D-2C80-DDCF-36E72CF5D81A}"/>
              </a:ext>
            </a:extLst>
          </p:cNvPr>
          <p:cNvSpPr/>
          <p:nvPr userDrawn="1"/>
        </p:nvSpPr>
        <p:spPr>
          <a:xfrm>
            <a:off x="8435838"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4CBCAF5-D538-8A9A-A3C6-D363A181789E}"/>
              </a:ext>
            </a:extLst>
          </p:cNvPr>
          <p:cNvSpPr/>
          <p:nvPr userDrawn="1"/>
        </p:nvSpPr>
        <p:spPr>
          <a:xfrm>
            <a:off x="9373467" y="5942971"/>
            <a:ext cx="934806" cy="934807"/>
          </a:xfrm>
          <a:prstGeom prst="rect">
            <a:avLst/>
          </a:prstGeom>
          <a:solidFill>
            <a:schemeClr val="accent4">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806298-18EB-CF3E-C0FC-B580CCDF8921}"/>
              </a:ext>
            </a:extLst>
          </p:cNvPr>
          <p:cNvSpPr/>
          <p:nvPr userDrawn="1"/>
        </p:nvSpPr>
        <p:spPr>
          <a:xfrm>
            <a:off x="10311096" y="5942971"/>
            <a:ext cx="934806" cy="934807"/>
          </a:xfrm>
          <a:prstGeom prst="rect">
            <a:avLst/>
          </a:prstGeom>
          <a:solidFill>
            <a:schemeClr val="tx1">
              <a:lumMod val="7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49EDA05-84F7-6993-4585-69477503E404}"/>
              </a:ext>
            </a:extLst>
          </p:cNvPr>
          <p:cNvSpPr/>
          <p:nvPr userDrawn="1"/>
        </p:nvSpPr>
        <p:spPr>
          <a:xfrm>
            <a:off x="1880904"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D57A6DE-0AAB-CC12-AAB2-A056756B8F78}"/>
              </a:ext>
            </a:extLst>
          </p:cNvPr>
          <p:cNvSpPr/>
          <p:nvPr userDrawn="1"/>
        </p:nvSpPr>
        <p:spPr>
          <a:xfrm>
            <a:off x="4693791" y="5008164"/>
            <a:ext cx="934806" cy="934807"/>
          </a:xfrm>
          <a:prstGeom prst="rect">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E3ED103-669C-3EB9-092B-683358D2DA0B}"/>
              </a:ext>
            </a:extLst>
          </p:cNvPr>
          <p:cNvSpPr/>
          <p:nvPr userDrawn="1"/>
        </p:nvSpPr>
        <p:spPr>
          <a:xfrm>
            <a:off x="8444307"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920DDE-D0A1-130C-6E1C-44105D85CA69}"/>
              </a:ext>
            </a:extLst>
          </p:cNvPr>
          <p:cNvSpPr/>
          <p:nvPr userDrawn="1"/>
        </p:nvSpPr>
        <p:spPr>
          <a:xfrm>
            <a:off x="1880904" y="4075395"/>
            <a:ext cx="934806" cy="934807"/>
          </a:xfrm>
          <a:prstGeom prst="rect">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B6739C0-E354-DBDB-45CE-71A89C90D070}"/>
              </a:ext>
            </a:extLst>
          </p:cNvPr>
          <p:cNvSpPr/>
          <p:nvPr userDrawn="1"/>
        </p:nvSpPr>
        <p:spPr>
          <a:xfrm>
            <a:off x="8444307" y="4075395"/>
            <a:ext cx="934806" cy="934807"/>
          </a:xfrm>
          <a:prstGeom prst="rect">
            <a:avLst/>
          </a:prstGeom>
          <a:solidFill>
            <a:schemeClr val="accent5">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18712" y="1597689"/>
            <a:ext cx="5185873" cy="426336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1597688"/>
            <a:ext cx="5194583" cy="42633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678331" y="6041362"/>
            <a:ext cx="1062155" cy="365125"/>
          </a:xfrm>
          <a:prstGeom prst="rect">
            <a:avLst/>
          </a:prstGeo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216EDD-E149-39B3-991C-A57F090E870D}"/>
              </a:ext>
            </a:extLst>
          </p:cNvPr>
          <p:cNvSpPr/>
          <p:nvPr userDrawn="1"/>
        </p:nvSpPr>
        <p:spPr>
          <a:xfrm>
            <a:off x="934806" y="5942971"/>
            <a:ext cx="934806" cy="934807"/>
          </a:xfrm>
          <a:prstGeom prst="rect">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7949BB-F5F4-9BF0-4EF2-A55B51DB4EFD}"/>
              </a:ext>
            </a:extLst>
          </p:cNvPr>
          <p:cNvSpPr/>
          <p:nvPr userDrawn="1"/>
        </p:nvSpPr>
        <p:spPr>
          <a:xfrm>
            <a:off x="1872435" y="5942971"/>
            <a:ext cx="934806" cy="934807"/>
          </a:xfrm>
          <a:prstGeom prst="rect">
            <a:avLst/>
          </a:prstGeom>
          <a:solidFill>
            <a:schemeClr val="tx1">
              <a:lumMod val="8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B1DBF8-18A3-C40F-1EE4-6DA03CDD3487}"/>
              </a:ext>
            </a:extLst>
          </p:cNvPr>
          <p:cNvSpPr/>
          <p:nvPr userDrawn="1"/>
        </p:nvSpPr>
        <p:spPr>
          <a:xfrm>
            <a:off x="4685322"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756D12-DF09-9544-9DC9-FCE7856C530D}"/>
              </a:ext>
            </a:extLst>
          </p:cNvPr>
          <p:cNvSpPr/>
          <p:nvPr userDrawn="1"/>
        </p:nvSpPr>
        <p:spPr>
          <a:xfrm>
            <a:off x="5622951" y="5942971"/>
            <a:ext cx="934806" cy="934807"/>
          </a:xfrm>
          <a:prstGeom prst="rect">
            <a:avLst/>
          </a:prstGeom>
          <a:solidFill>
            <a:srgbClr val="FFDFBE">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84501CF-8B90-7292-A9C2-FDDBB3D44FC9}"/>
              </a:ext>
            </a:extLst>
          </p:cNvPr>
          <p:cNvSpPr/>
          <p:nvPr userDrawn="1"/>
        </p:nvSpPr>
        <p:spPr>
          <a:xfrm>
            <a:off x="7498209" y="5942971"/>
            <a:ext cx="934806" cy="934807"/>
          </a:xfrm>
          <a:prstGeom prst="rect">
            <a:avLst/>
          </a:prstGeom>
          <a:solidFill>
            <a:schemeClr val="accent6">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9251D6E-4D7E-5E9D-1CE8-6C99A1ECF18C}"/>
              </a:ext>
            </a:extLst>
          </p:cNvPr>
          <p:cNvSpPr/>
          <p:nvPr userDrawn="1"/>
        </p:nvSpPr>
        <p:spPr>
          <a:xfrm>
            <a:off x="8435838" y="5942971"/>
            <a:ext cx="934806" cy="934807"/>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A070212-7269-EF82-2BF3-A3A3A755E235}"/>
              </a:ext>
            </a:extLst>
          </p:cNvPr>
          <p:cNvSpPr/>
          <p:nvPr userDrawn="1"/>
        </p:nvSpPr>
        <p:spPr>
          <a:xfrm>
            <a:off x="9373467" y="5942971"/>
            <a:ext cx="934806" cy="934807"/>
          </a:xfrm>
          <a:prstGeom prst="rect">
            <a:avLst/>
          </a:prstGeom>
          <a:solidFill>
            <a:schemeClr val="accent4">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2D2488-417B-4E70-4009-A823A8286925}"/>
              </a:ext>
            </a:extLst>
          </p:cNvPr>
          <p:cNvSpPr/>
          <p:nvPr userDrawn="1"/>
        </p:nvSpPr>
        <p:spPr>
          <a:xfrm>
            <a:off x="10311096" y="5942971"/>
            <a:ext cx="934806" cy="934807"/>
          </a:xfrm>
          <a:prstGeom prst="rect">
            <a:avLst/>
          </a:prstGeom>
          <a:solidFill>
            <a:schemeClr val="tx1">
              <a:lumMod val="7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4CA8120-E050-168C-DCDB-96AF5A2967B8}"/>
              </a:ext>
            </a:extLst>
          </p:cNvPr>
          <p:cNvSpPr/>
          <p:nvPr userDrawn="1"/>
        </p:nvSpPr>
        <p:spPr>
          <a:xfrm>
            <a:off x="1880904"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7DCA24-FFD5-34D6-EA2C-84107E5DF065}"/>
              </a:ext>
            </a:extLst>
          </p:cNvPr>
          <p:cNvSpPr/>
          <p:nvPr userDrawn="1"/>
        </p:nvSpPr>
        <p:spPr>
          <a:xfrm>
            <a:off x="4693791" y="5008164"/>
            <a:ext cx="934806" cy="934807"/>
          </a:xfrm>
          <a:prstGeom prst="rect">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9985DD4-9525-0E89-12B2-BA646FD6AE2A}"/>
              </a:ext>
            </a:extLst>
          </p:cNvPr>
          <p:cNvSpPr/>
          <p:nvPr userDrawn="1"/>
        </p:nvSpPr>
        <p:spPr>
          <a:xfrm>
            <a:off x="8444307" y="5008164"/>
            <a:ext cx="934806" cy="934807"/>
          </a:xfrm>
          <a:prstGeom prst="rect">
            <a:avLst/>
          </a:prstGeom>
          <a:solidFill>
            <a:schemeClr val="tx1">
              <a:lumMod val="9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87C26CA-59C6-D26A-25AA-C8324BF5A698}"/>
              </a:ext>
            </a:extLst>
          </p:cNvPr>
          <p:cNvSpPr/>
          <p:nvPr userDrawn="1"/>
        </p:nvSpPr>
        <p:spPr>
          <a:xfrm>
            <a:off x="1880904" y="4075395"/>
            <a:ext cx="934806" cy="934807"/>
          </a:xfrm>
          <a:prstGeom prst="rect">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CB927B4-A6E4-F589-D1A9-67AD952595E4}"/>
              </a:ext>
            </a:extLst>
          </p:cNvPr>
          <p:cNvSpPr/>
          <p:nvPr userDrawn="1"/>
        </p:nvSpPr>
        <p:spPr>
          <a:xfrm>
            <a:off x="8444307" y="4075395"/>
            <a:ext cx="934806" cy="934807"/>
          </a:xfrm>
          <a:prstGeom prst="rect">
            <a:avLst/>
          </a:prstGeom>
          <a:solidFill>
            <a:schemeClr val="accent5">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hasCustomPrompt="1"/>
          </p:nvPr>
        </p:nvSpPr>
        <p:spPr>
          <a:xfrm>
            <a:off x="814728" y="1598281"/>
            <a:ext cx="5189857" cy="576262"/>
          </a:xfrm>
        </p:spPr>
        <p:txBody>
          <a:bodyPr anchor="b">
            <a:noAutofit/>
          </a:bodyPr>
          <a:lstStyle>
            <a:lvl1pPr marL="0" indent="0" algn="ctr">
              <a:buNone/>
              <a:defRPr sz="2000" b="0" u="none">
                <a:solidFill>
                  <a:schemeClr val="bg2"/>
                </a:solidFill>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14729" y="2174544"/>
            <a:ext cx="5189856" cy="3686507"/>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87415" y="1598281"/>
            <a:ext cx="5194583" cy="576262"/>
          </a:xfrm>
        </p:spPr>
        <p:txBody>
          <a:bodyPr anchor="b">
            <a:noAutofit/>
          </a:bodyPr>
          <a:lstStyle>
            <a:lvl1pPr marL="0" indent="0" algn="ctr">
              <a:buNone/>
              <a:defRPr sz="2000" b="0" u="none">
                <a:solidFill>
                  <a:schemeClr val="bg2"/>
                </a:solidFill>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7415" y="2174544"/>
            <a:ext cx="5194583" cy="368650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678331" y="6041362"/>
            <a:ext cx="1062155" cy="365125"/>
          </a:xfrm>
          <a:prstGeom prst="rect">
            <a:avLst/>
          </a:prstGeo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FAA4A3-5624-B0A9-EC5E-8E8CE4AF5072}"/>
              </a:ext>
            </a:extLst>
          </p:cNvPr>
          <p:cNvSpPr/>
          <p:nvPr userDrawn="1"/>
        </p:nvSpPr>
        <p:spPr>
          <a:xfrm>
            <a:off x="934806" y="5942971"/>
            <a:ext cx="934806" cy="934807"/>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CA7630-CA91-3759-A492-06F1EB7E4275}"/>
              </a:ext>
            </a:extLst>
          </p:cNvPr>
          <p:cNvSpPr/>
          <p:nvPr userDrawn="1"/>
        </p:nvSpPr>
        <p:spPr>
          <a:xfrm>
            <a:off x="1872435" y="5942971"/>
            <a:ext cx="934806" cy="934807"/>
          </a:xfrm>
          <a:prstGeom prst="rect">
            <a:avLst/>
          </a:prstGeom>
          <a:solidFill>
            <a:schemeClr val="tx1">
              <a:lumMod val="8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E5E8717-ECB6-AB6E-AA32-2E6230B6558C}"/>
              </a:ext>
            </a:extLst>
          </p:cNvPr>
          <p:cNvSpPr/>
          <p:nvPr userDrawn="1"/>
        </p:nvSpPr>
        <p:spPr>
          <a:xfrm>
            <a:off x="4685322" y="5942971"/>
            <a:ext cx="934806" cy="934807"/>
          </a:xfrm>
          <a:prstGeom prst="rect">
            <a:avLst/>
          </a:prstGeom>
          <a:solidFill>
            <a:schemeClr val="tx1">
              <a:alpha val="2486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1A95151-DDF1-B880-FF24-931762B7F5FF}"/>
              </a:ext>
            </a:extLst>
          </p:cNvPr>
          <p:cNvSpPr/>
          <p:nvPr userDrawn="1"/>
        </p:nvSpPr>
        <p:spPr>
          <a:xfrm>
            <a:off x="5622951" y="5942971"/>
            <a:ext cx="934806" cy="934807"/>
          </a:xfrm>
          <a:prstGeom prst="rect">
            <a:avLst/>
          </a:prstGeom>
          <a:solidFill>
            <a:srgbClr val="FFDFBE">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68FFD6-4CF5-747C-A9E7-2EE840688244}"/>
              </a:ext>
            </a:extLst>
          </p:cNvPr>
          <p:cNvSpPr/>
          <p:nvPr userDrawn="1"/>
        </p:nvSpPr>
        <p:spPr>
          <a:xfrm>
            <a:off x="7498209" y="5942971"/>
            <a:ext cx="934806" cy="934807"/>
          </a:xfrm>
          <a:prstGeom prst="rect">
            <a:avLst/>
          </a:prstGeom>
          <a:solidFill>
            <a:schemeClr val="accent6">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CC087D-A960-C8C6-4562-D230C1066E00}"/>
              </a:ext>
            </a:extLst>
          </p:cNvPr>
          <p:cNvSpPr/>
          <p:nvPr userDrawn="1"/>
        </p:nvSpPr>
        <p:spPr>
          <a:xfrm>
            <a:off x="8435838" y="5942971"/>
            <a:ext cx="934806" cy="934807"/>
          </a:xfrm>
          <a:prstGeom prst="rect">
            <a:avLst/>
          </a:prstGeom>
          <a:solidFill>
            <a:schemeClr val="tx1">
              <a:alpha val="2486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11C93A-F8D8-642B-EAFB-9472DF8DA5AE}"/>
              </a:ext>
            </a:extLst>
          </p:cNvPr>
          <p:cNvSpPr/>
          <p:nvPr userDrawn="1"/>
        </p:nvSpPr>
        <p:spPr>
          <a:xfrm>
            <a:off x="9373467" y="5942971"/>
            <a:ext cx="934806" cy="934807"/>
          </a:xfrm>
          <a:prstGeom prst="rect">
            <a:avLst/>
          </a:prstGeom>
          <a:solidFill>
            <a:schemeClr val="accent4">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A70456-E81D-ACDA-5FB5-287D0A15D57F}"/>
              </a:ext>
            </a:extLst>
          </p:cNvPr>
          <p:cNvSpPr/>
          <p:nvPr userDrawn="1"/>
        </p:nvSpPr>
        <p:spPr>
          <a:xfrm>
            <a:off x="10311096" y="5942971"/>
            <a:ext cx="934806" cy="934807"/>
          </a:xfrm>
          <a:prstGeom prst="rect">
            <a:avLst/>
          </a:prstGeom>
          <a:solidFill>
            <a:schemeClr val="tx1">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88B0E8B-211D-1F31-F02C-1B0BD9AEA29F}"/>
              </a:ext>
            </a:extLst>
          </p:cNvPr>
          <p:cNvSpPr/>
          <p:nvPr userDrawn="1"/>
        </p:nvSpPr>
        <p:spPr>
          <a:xfrm>
            <a:off x="1880904" y="5008164"/>
            <a:ext cx="934806" cy="934807"/>
          </a:xfrm>
          <a:prstGeom prst="rect">
            <a:avLst/>
          </a:prstGeom>
          <a:solidFill>
            <a:schemeClr val="tx1">
              <a:lumMod val="95000"/>
              <a:alpha val="2486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CB42766-BDE0-9977-A3B9-773A583F7FE8}"/>
              </a:ext>
            </a:extLst>
          </p:cNvPr>
          <p:cNvSpPr/>
          <p:nvPr userDrawn="1"/>
        </p:nvSpPr>
        <p:spPr>
          <a:xfrm>
            <a:off x="4693791" y="5008164"/>
            <a:ext cx="934806" cy="934807"/>
          </a:xfrm>
          <a:prstGeom prst="rect">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51C2B2-8B41-67A2-D2F5-890CB2A6DDBE}"/>
              </a:ext>
            </a:extLst>
          </p:cNvPr>
          <p:cNvSpPr/>
          <p:nvPr userDrawn="1"/>
        </p:nvSpPr>
        <p:spPr>
          <a:xfrm>
            <a:off x="8444307" y="5008164"/>
            <a:ext cx="934806" cy="934807"/>
          </a:xfrm>
          <a:prstGeom prst="rect">
            <a:avLst/>
          </a:prstGeom>
          <a:solidFill>
            <a:schemeClr val="tx1">
              <a:lumMod val="95000"/>
              <a:alpha val="2486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743CBF5-D0C2-2604-60D4-2794BC6DF073}"/>
              </a:ext>
            </a:extLst>
          </p:cNvPr>
          <p:cNvSpPr/>
          <p:nvPr userDrawn="1"/>
        </p:nvSpPr>
        <p:spPr>
          <a:xfrm>
            <a:off x="1880904" y="4075395"/>
            <a:ext cx="934806" cy="934807"/>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77805A5-9EA6-E756-CBC6-D81E1DDD6FD5}"/>
              </a:ext>
            </a:extLst>
          </p:cNvPr>
          <p:cNvSpPr/>
          <p:nvPr userDrawn="1"/>
        </p:nvSpPr>
        <p:spPr>
          <a:xfrm>
            <a:off x="8444307" y="4075395"/>
            <a:ext cx="934806" cy="934807"/>
          </a:xfrm>
          <a:prstGeom prst="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678331" y="6041362"/>
            <a:ext cx="1062155" cy="365125"/>
          </a:xfrm>
          <a:prstGeom prst="rect">
            <a:avLst/>
          </a:prstGeo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email">
            <a:alphaModFix amt="20000"/>
            <a:lum/>
            <a:extLst>
              <a:ext uri="{28A0092B-C50C-407E-A947-70E740481C1C}">
                <a14:useLocalDpi xmlns:a14="http://schemas.microsoft.com/office/drawing/2010/main"/>
              </a:ext>
            </a:extLst>
          </a:blip>
          <a:srcRect/>
          <a:tile tx="0" ty="781050" sx="40000" sy="40000" flip="x" algn="b"/>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0678331" y="6041362"/>
            <a:ext cx="1062155" cy="365125"/>
          </a:xfrm>
          <a:prstGeom prst="rect">
            <a:avLst/>
          </a:prstGeom>
        </p:spPr>
        <p:txBody>
          <a:bodyPr/>
          <a:lstStyle/>
          <a:p>
            <a:fld id="{D57F1E4F-1CFF-5643-939E-217C01CDF565}" type="slidenum">
              <a:rPr lang="en-US" dirty="0"/>
              <a:pPr/>
              <a:t>‹#›</a:t>
            </a:fld>
            <a:endParaRPr lang="en-US" dirty="0"/>
          </a:p>
        </p:txBody>
      </p:sp>
      <p:pic>
        <p:nvPicPr>
          <p:cNvPr id="5" name="Picture 4" descr="A blue and green logo&#10;&#10;Description automatically generated">
            <a:extLst>
              <a:ext uri="{FF2B5EF4-FFF2-40B4-BE49-F238E27FC236}">
                <a16:creationId xmlns:a16="http://schemas.microsoft.com/office/drawing/2014/main" id="{0B13158F-FB5B-764A-1AEB-99BC8E65FA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67905" y="263378"/>
            <a:ext cx="1483005" cy="681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9.jp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email">
            <a:alphaModFix amt="13000"/>
            <a:lum/>
            <a:extLst>
              <a:ext uri="{28A0092B-C50C-407E-A947-70E740481C1C}">
                <a14:useLocalDpi xmlns:a14="http://schemas.microsoft.com/office/drawing/2010/main"/>
              </a:ext>
            </a:extLst>
          </a:blip>
          <a:srcRect/>
          <a:tile tx="0" ty="781050" sx="40000" sy="40000" flip="x" algn="b"/>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810000" y="1724025"/>
            <a:ext cx="10563285" cy="4134773"/>
          </a:xfrm>
          <a:prstGeom prst="rect">
            <a:avLst/>
          </a:prstGeom>
          <a:effectLst/>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1514" y="6041362"/>
            <a:ext cx="10073612" cy="365125"/>
          </a:xfrm>
          <a:prstGeom prst="rect">
            <a:avLst/>
          </a:prstGeom>
        </p:spPr>
        <p:txBody>
          <a:bodyPr vert="horz" lIns="91440" tIns="45720" rIns="91440" bIns="45720" rtlCol="0" anchor="b"/>
          <a:lstStyle>
            <a:lvl1pPr algn="l">
              <a:defRPr lang="en-US" sz="1200" b="0" i="1">
                <a:solidFill>
                  <a:schemeClr val="tx2">
                    <a:lumMod val="10000"/>
                  </a:schemeClr>
                </a:solidFill>
                <a:latin typeface="Noto Sans Thin" panose="020B0502040504020204" pitchFamily="34" charset="0"/>
                <a:ea typeface="Noto Sans Thin" panose="020B0502040504020204" pitchFamily="34" charset="0"/>
                <a:cs typeface="Noto Sans Thin" panose="020B0502040504020204" pitchFamily="34" charset="0"/>
              </a:defRPr>
            </a:lvl1pPr>
          </a:lstStyle>
          <a:p>
            <a:endParaRPr lang="en-US" dirty="0"/>
          </a:p>
        </p:txBody>
      </p:sp>
    </p:spTree>
  </p:cSld>
  <p:clrMap bg1="dk1" tx1="lt1" bg2="dk2" tx2="lt2" accent1="accent1" accent2="accent2" accent3="accent3" accent4="accent4" accent5="accent5" accent6="accent6" hlink="hlink" folHlink="folHlink"/>
  <p:sldLayoutIdLst>
    <p:sldLayoutId id="2147483667" r:id="rId1"/>
    <p:sldLayoutId id="214748366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63" r:id="rId11"/>
    <p:sldLayoutId id="2147483657" r:id="rId12"/>
    <p:sldLayoutId id="2147483666" r:id="rId13"/>
    <p:sldLayoutId id="2147483661"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lang="en-US" sz="4000" b="1" kern="1200" cap="none" spc="0" dirty="0">
          <a:ln>
            <a:noFill/>
          </a:ln>
          <a:solidFill>
            <a:schemeClr val="bg1"/>
          </a:solidFill>
          <a:effectLst/>
          <a:latin typeface="Poppins" pitchFamily="2" charset="77"/>
          <a:ea typeface="+mj-ea"/>
          <a:cs typeface="Poppins" pitchFamily="2" charset="77"/>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Tx/>
        <a:buFont typeface="Arial" panose="020B0604020202020204" pitchFamily="34" charset="0"/>
        <a:buChar char="•"/>
        <a:defRPr lang="en-US" sz="2800" b="0" i="0" kern="1200" cap="none" spc="0" dirty="0" smtClean="0">
          <a:ln>
            <a:noFill/>
          </a:ln>
          <a:solidFill>
            <a:schemeClr val="tx2">
              <a:lumMod val="10000"/>
            </a:schemeClr>
          </a:solidFill>
          <a:effectLst/>
          <a:latin typeface="Noto Sans Light" panose="020B0502040504020204" pitchFamily="34" charset="0"/>
          <a:ea typeface="Noto Sans Light" panose="020B0502040504020204" pitchFamily="34" charset="0"/>
          <a:cs typeface="Noto Sans Light" panose="020B0502040504020204" pitchFamily="34" charset="0"/>
        </a:defRPr>
      </a:lvl1pPr>
      <a:lvl2pPr marL="742950" indent="-285750" algn="l" defTabSz="457200" rtl="0" eaLnBrk="1" latinLnBrk="0" hangingPunct="1">
        <a:spcBef>
          <a:spcPct val="20000"/>
        </a:spcBef>
        <a:spcAft>
          <a:spcPts val="600"/>
        </a:spcAft>
        <a:buClrTx/>
        <a:buFont typeface="Arial" panose="020B0604020202020204" pitchFamily="34" charset="0"/>
        <a:buChar char="•"/>
        <a:defRPr lang="en-US" sz="2400" b="0" i="0" kern="1200" cap="none" spc="0" dirty="0" smtClean="0">
          <a:ln>
            <a:noFill/>
          </a:ln>
          <a:solidFill>
            <a:schemeClr val="tx2">
              <a:lumMod val="10000"/>
            </a:schemeClr>
          </a:solidFill>
          <a:effectLst/>
          <a:latin typeface="Noto Sans Light" panose="020B0502040504020204" pitchFamily="34" charset="0"/>
          <a:ea typeface="Noto Sans Light" panose="020B0502040504020204" pitchFamily="34" charset="0"/>
          <a:cs typeface="Noto Sans Light" panose="020B0502040504020204" pitchFamily="34" charset="0"/>
        </a:defRPr>
      </a:lvl2pPr>
      <a:lvl3pPr marL="1143000" indent="-228600" algn="l" defTabSz="457200" rtl="0" eaLnBrk="1" latinLnBrk="0" hangingPunct="1">
        <a:spcBef>
          <a:spcPct val="20000"/>
        </a:spcBef>
        <a:spcAft>
          <a:spcPts val="600"/>
        </a:spcAft>
        <a:buClrTx/>
        <a:buFont typeface="Arial" panose="020B0604020202020204" pitchFamily="34" charset="0"/>
        <a:buChar char="•"/>
        <a:defRPr lang="en-US" sz="2000" b="0" i="0" kern="1200" cap="none" spc="0" dirty="0" smtClean="0">
          <a:ln>
            <a:noFill/>
          </a:ln>
          <a:solidFill>
            <a:schemeClr val="tx2">
              <a:lumMod val="10000"/>
            </a:schemeClr>
          </a:solidFill>
          <a:effectLst/>
          <a:latin typeface="Noto Sans Light" panose="020B0502040504020204" pitchFamily="34" charset="0"/>
          <a:ea typeface="Noto Sans Light" panose="020B0502040504020204" pitchFamily="34" charset="0"/>
          <a:cs typeface="Noto Sans Light" panose="020B0502040504020204" pitchFamily="34" charset="0"/>
        </a:defRPr>
      </a:lvl3pPr>
      <a:lvl4pPr marL="1600200" indent="-228600" algn="l" defTabSz="457200" rtl="0" eaLnBrk="1" latinLnBrk="0" hangingPunct="1">
        <a:spcBef>
          <a:spcPct val="20000"/>
        </a:spcBef>
        <a:spcAft>
          <a:spcPts val="600"/>
        </a:spcAft>
        <a:buClrTx/>
        <a:buFont typeface="Arial" panose="020B0604020202020204" pitchFamily="34" charset="0"/>
        <a:buChar char="•"/>
        <a:defRPr lang="en-US" sz="1800" b="0" i="0" kern="1200" cap="none" spc="0" dirty="0" smtClean="0">
          <a:ln>
            <a:noFill/>
          </a:ln>
          <a:solidFill>
            <a:schemeClr val="tx2">
              <a:lumMod val="10000"/>
            </a:schemeClr>
          </a:solidFill>
          <a:effectLst/>
          <a:latin typeface="Noto Sans Light" panose="020B0502040504020204" pitchFamily="34" charset="0"/>
          <a:ea typeface="Noto Sans Light" panose="020B0502040504020204" pitchFamily="34" charset="0"/>
          <a:cs typeface="Noto Sans Light" panose="020B0502040504020204" pitchFamily="34" charset="0"/>
        </a:defRPr>
      </a:lvl4pPr>
      <a:lvl5pPr marL="2057400" indent="-228600" algn="l" defTabSz="457200" rtl="0" eaLnBrk="1" latinLnBrk="0" hangingPunct="1">
        <a:spcBef>
          <a:spcPct val="20000"/>
        </a:spcBef>
        <a:spcAft>
          <a:spcPts val="600"/>
        </a:spcAft>
        <a:buClrTx/>
        <a:buFont typeface="Arial" panose="020B0604020202020204" pitchFamily="34" charset="0"/>
        <a:buChar char="•"/>
        <a:defRPr lang="en-US" sz="1600" b="0" i="0" kern="1200" cap="none" spc="0" dirty="0">
          <a:ln>
            <a:noFill/>
          </a:ln>
          <a:solidFill>
            <a:schemeClr val="tx2">
              <a:lumMod val="10000"/>
            </a:schemeClr>
          </a:solidFill>
          <a:effectLst/>
          <a:latin typeface="Noto Sans Light" panose="020B0502040504020204" pitchFamily="34" charset="0"/>
          <a:ea typeface="Noto Sans Light" panose="020B0502040504020204" pitchFamily="34" charset="0"/>
          <a:cs typeface="Noto Sans Light" panose="020B0502040504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50000" r="-50000" b="-13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0000" y="1724025"/>
            <a:ext cx="10563285" cy="4452186"/>
          </a:xfrm>
          <a:prstGeom prst="rect">
            <a:avLst/>
          </a:prstGeom>
          <a:solidFill>
            <a:schemeClr val="tx1"/>
          </a:solidFill>
          <a:effectLst/>
        </p:spPr>
        <p:txBody>
          <a:bodyPr vert="horz" lIns="274320" tIns="274320" rIns="274320" bIns="2743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383513"/>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457200" rtl="0" eaLnBrk="1" latinLnBrk="0" hangingPunct="1">
        <a:spcBef>
          <a:spcPct val="0"/>
        </a:spcBef>
        <a:buNone/>
        <a:defRPr lang="en-US" sz="4000" b="1" kern="1200" cap="none" spc="0" dirty="0">
          <a:ln>
            <a:noFill/>
          </a:ln>
          <a:solidFill>
            <a:schemeClr val="bg1"/>
          </a:solidFill>
          <a:effectLst/>
          <a:latin typeface="Poppins" pitchFamily="2" charset="77"/>
          <a:ea typeface="+mj-ea"/>
          <a:cs typeface="Poppins" pitchFamily="2" charset="77"/>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Tx/>
        <a:buFont typeface="Arial" panose="020B0604020202020204" pitchFamily="34" charset="0"/>
        <a:buChar char="•"/>
        <a:defRPr lang="en-US" sz="2800" b="0" i="0" kern="1200" cap="none" spc="0" dirty="0" smtClean="0">
          <a:ln>
            <a:noFill/>
          </a:ln>
          <a:solidFill>
            <a:schemeClr val="tx2">
              <a:lumMod val="10000"/>
            </a:schemeClr>
          </a:solidFill>
          <a:effectLst/>
          <a:latin typeface="Noto Sans Light" panose="020B0502040504020204" pitchFamily="34" charset="0"/>
          <a:ea typeface="Noto Sans Light" panose="020B0502040504020204" pitchFamily="34" charset="0"/>
          <a:cs typeface="Noto Sans Light" panose="020B0502040504020204" pitchFamily="34" charset="0"/>
        </a:defRPr>
      </a:lvl1pPr>
      <a:lvl2pPr marL="742950" indent="-285750" algn="l" defTabSz="457200" rtl="0" eaLnBrk="1" latinLnBrk="0" hangingPunct="1">
        <a:spcBef>
          <a:spcPct val="20000"/>
        </a:spcBef>
        <a:spcAft>
          <a:spcPts val="600"/>
        </a:spcAft>
        <a:buClrTx/>
        <a:buFont typeface="Arial" panose="020B0604020202020204" pitchFamily="34" charset="0"/>
        <a:buChar char="•"/>
        <a:defRPr lang="en-US" sz="2400" b="0" i="0" kern="1200" cap="none" spc="0" dirty="0" smtClean="0">
          <a:ln>
            <a:noFill/>
          </a:ln>
          <a:solidFill>
            <a:schemeClr val="tx2">
              <a:lumMod val="10000"/>
            </a:schemeClr>
          </a:solidFill>
          <a:effectLst/>
          <a:latin typeface="Noto Sans Light" panose="020B0502040504020204" pitchFamily="34" charset="0"/>
          <a:ea typeface="Noto Sans Light" panose="020B0502040504020204" pitchFamily="34" charset="0"/>
          <a:cs typeface="Noto Sans Light" panose="020B0502040504020204" pitchFamily="34" charset="0"/>
        </a:defRPr>
      </a:lvl2pPr>
      <a:lvl3pPr marL="1143000" indent="-228600" algn="l" defTabSz="457200" rtl="0" eaLnBrk="1" latinLnBrk="0" hangingPunct="1">
        <a:spcBef>
          <a:spcPct val="20000"/>
        </a:spcBef>
        <a:spcAft>
          <a:spcPts val="600"/>
        </a:spcAft>
        <a:buClrTx/>
        <a:buFont typeface="Arial" panose="020B0604020202020204" pitchFamily="34" charset="0"/>
        <a:buChar char="•"/>
        <a:defRPr lang="en-US" sz="2000" b="0" i="0" kern="1200" cap="none" spc="0" dirty="0" smtClean="0">
          <a:ln>
            <a:noFill/>
          </a:ln>
          <a:solidFill>
            <a:schemeClr val="tx2">
              <a:lumMod val="10000"/>
            </a:schemeClr>
          </a:solidFill>
          <a:effectLst/>
          <a:latin typeface="Noto Sans Light" panose="020B0502040504020204" pitchFamily="34" charset="0"/>
          <a:ea typeface="Noto Sans Light" panose="020B0502040504020204" pitchFamily="34" charset="0"/>
          <a:cs typeface="Noto Sans Light" panose="020B0502040504020204" pitchFamily="34" charset="0"/>
        </a:defRPr>
      </a:lvl3pPr>
      <a:lvl4pPr marL="1600200" indent="-228600" algn="l" defTabSz="457200" rtl="0" eaLnBrk="1" latinLnBrk="0" hangingPunct="1">
        <a:spcBef>
          <a:spcPct val="20000"/>
        </a:spcBef>
        <a:spcAft>
          <a:spcPts val="600"/>
        </a:spcAft>
        <a:buClrTx/>
        <a:buFont typeface="Arial" panose="020B0604020202020204" pitchFamily="34" charset="0"/>
        <a:buChar char="•"/>
        <a:defRPr lang="en-US" sz="1800" b="0" i="0" kern="1200" cap="none" spc="0" dirty="0" smtClean="0">
          <a:ln>
            <a:noFill/>
          </a:ln>
          <a:solidFill>
            <a:schemeClr val="tx2">
              <a:lumMod val="10000"/>
            </a:schemeClr>
          </a:solidFill>
          <a:effectLst/>
          <a:latin typeface="Noto Sans Light" panose="020B0502040504020204" pitchFamily="34" charset="0"/>
          <a:ea typeface="Noto Sans Light" panose="020B0502040504020204" pitchFamily="34" charset="0"/>
          <a:cs typeface="Noto Sans Light" panose="020B0502040504020204" pitchFamily="34" charset="0"/>
        </a:defRPr>
      </a:lvl4pPr>
      <a:lvl5pPr marL="2057400" indent="-228600" algn="l" defTabSz="457200" rtl="0" eaLnBrk="1" latinLnBrk="0" hangingPunct="1">
        <a:spcBef>
          <a:spcPct val="20000"/>
        </a:spcBef>
        <a:spcAft>
          <a:spcPts val="600"/>
        </a:spcAft>
        <a:buClrTx/>
        <a:buFont typeface="Arial" panose="020B0604020202020204" pitchFamily="34" charset="0"/>
        <a:buChar char="•"/>
        <a:defRPr lang="en-US" sz="1600" b="0" i="0" kern="1200" cap="none" spc="0" dirty="0">
          <a:ln>
            <a:noFill/>
          </a:ln>
          <a:solidFill>
            <a:schemeClr val="tx2">
              <a:lumMod val="10000"/>
            </a:schemeClr>
          </a:solidFill>
          <a:effectLst/>
          <a:latin typeface="Noto Sans Light" panose="020B0502040504020204" pitchFamily="34" charset="0"/>
          <a:ea typeface="Noto Sans Light" panose="020B0502040504020204" pitchFamily="34" charset="0"/>
          <a:cs typeface="Noto Sans Light" panose="020B0502040504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13000"/>
            <a:lum/>
          </a:blip>
          <a:srcRect/>
          <a:tile tx="0" ty="781050" sx="40000" sy="40000" flip="x" algn="b"/>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810000" y="1724025"/>
            <a:ext cx="10563285" cy="4134773"/>
          </a:xfrm>
          <a:prstGeom prst="rect">
            <a:avLst/>
          </a:prstGeom>
          <a:effectLst/>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1514" y="6041362"/>
            <a:ext cx="10073612" cy="365125"/>
          </a:xfrm>
          <a:prstGeom prst="rect">
            <a:avLst/>
          </a:prstGeom>
        </p:spPr>
        <p:txBody>
          <a:bodyPr vert="horz" lIns="91440" tIns="45720" rIns="91440" bIns="45720" rtlCol="0" anchor="b"/>
          <a:lstStyle>
            <a:lvl1pPr algn="l">
              <a:defRPr lang="en-US" sz="1200" b="0" i="1">
                <a:solidFill>
                  <a:schemeClr val="tx2">
                    <a:lumMod val="10000"/>
                  </a:schemeClr>
                </a:solidFill>
                <a:latin typeface="Noto Sans Thin" panose="020B0502040504020204" pitchFamily="34" charset="0"/>
                <a:ea typeface="Noto Sans Thin" panose="020B0502040504020204" pitchFamily="34" charset="0"/>
                <a:cs typeface="Noto Sans Thin" panose="020B0502040504020204" pitchFamily="34" charset="0"/>
              </a:defRPr>
            </a:lvl1pPr>
          </a:lstStyle>
          <a:p>
            <a:endParaRPr lang="en-US" dirty="0"/>
          </a:p>
        </p:txBody>
      </p:sp>
      <p:sp>
        <p:nvSpPr>
          <p:cNvPr id="6" name="Slide Number Placeholder 5"/>
          <p:cNvSpPr>
            <a:spLocks noGrp="1"/>
          </p:cNvSpPr>
          <p:nvPr>
            <p:ph type="sldNum" sz="quarter" idx="4"/>
          </p:nvPr>
        </p:nvSpPr>
        <p:spPr>
          <a:xfrm>
            <a:off x="10678331" y="6041362"/>
            <a:ext cx="1062155" cy="365125"/>
          </a:xfrm>
          <a:prstGeom prst="rect">
            <a:avLst/>
          </a:prstGeom>
        </p:spPr>
        <p:txBody>
          <a:bodyPr vert="horz" lIns="91440" tIns="45720" rIns="91440" bIns="10800" rtlCol="0" anchor="b"/>
          <a:lstStyle>
            <a:lvl1pPr algn="r">
              <a:defRPr lang="en-US" sz="1200" b="0" i="1" smtClean="0">
                <a:solidFill>
                  <a:schemeClr val="tx2">
                    <a:lumMod val="10000"/>
                  </a:schemeClr>
                </a:solidFill>
                <a:latin typeface="Noto Sans Thin" panose="020B0502040504020204" pitchFamily="34" charset="0"/>
                <a:ea typeface="Noto Sans Thin" panose="020B0502040504020204" pitchFamily="34" charset="0"/>
                <a:cs typeface="Noto Sans Thin" panose="020B0502040504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6034133"/>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lang="en-US" sz="4000" b="1" kern="1200" cap="none" spc="0" dirty="0">
          <a:ln>
            <a:noFill/>
          </a:ln>
          <a:solidFill>
            <a:schemeClr val="bg1"/>
          </a:solidFill>
          <a:effectLst/>
          <a:latin typeface="Poppins" pitchFamily="2" charset="77"/>
          <a:ea typeface="+mj-ea"/>
          <a:cs typeface="Poppins" pitchFamily="2" charset="77"/>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Tx/>
        <a:buFont typeface="Arial" panose="020B0604020202020204" pitchFamily="34" charset="0"/>
        <a:buChar char="•"/>
        <a:defRPr lang="en-US" sz="2800" b="0" i="0" kern="1200" cap="none" spc="0" dirty="0" smtClean="0">
          <a:ln>
            <a:noFill/>
          </a:ln>
          <a:solidFill>
            <a:schemeClr val="tx2">
              <a:lumMod val="10000"/>
            </a:schemeClr>
          </a:solidFill>
          <a:effectLst/>
          <a:latin typeface="Noto Sans Light" panose="020B0502040504020204" pitchFamily="34" charset="0"/>
          <a:ea typeface="Noto Sans Light" panose="020B0502040504020204" pitchFamily="34" charset="0"/>
          <a:cs typeface="Noto Sans Light" panose="020B0502040504020204" pitchFamily="34" charset="0"/>
        </a:defRPr>
      </a:lvl1pPr>
      <a:lvl2pPr marL="742950" indent="-285750" algn="l" defTabSz="457200" rtl="0" eaLnBrk="1" latinLnBrk="0" hangingPunct="1">
        <a:spcBef>
          <a:spcPct val="20000"/>
        </a:spcBef>
        <a:spcAft>
          <a:spcPts val="600"/>
        </a:spcAft>
        <a:buClrTx/>
        <a:buFont typeface="Arial" panose="020B0604020202020204" pitchFamily="34" charset="0"/>
        <a:buChar char="•"/>
        <a:defRPr lang="en-US" sz="2400" b="0" i="0" kern="1200" cap="none" spc="0" dirty="0" smtClean="0">
          <a:ln>
            <a:noFill/>
          </a:ln>
          <a:solidFill>
            <a:schemeClr val="tx2">
              <a:lumMod val="10000"/>
            </a:schemeClr>
          </a:solidFill>
          <a:effectLst/>
          <a:latin typeface="Noto Sans Light" panose="020B0502040504020204" pitchFamily="34" charset="0"/>
          <a:ea typeface="Noto Sans Light" panose="020B0502040504020204" pitchFamily="34" charset="0"/>
          <a:cs typeface="Noto Sans Light" panose="020B0502040504020204" pitchFamily="34" charset="0"/>
        </a:defRPr>
      </a:lvl2pPr>
      <a:lvl3pPr marL="1143000" indent="-228600" algn="l" defTabSz="457200" rtl="0" eaLnBrk="1" latinLnBrk="0" hangingPunct="1">
        <a:spcBef>
          <a:spcPct val="20000"/>
        </a:spcBef>
        <a:spcAft>
          <a:spcPts val="600"/>
        </a:spcAft>
        <a:buClrTx/>
        <a:buFont typeface="Arial" panose="020B0604020202020204" pitchFamily="34" charset="0"/>
        <a:buChar char="•"/>
        <a:defRPr lang="en-US" sz="2000" b="0" i="0" kern="1200" cap="none" spc="0" dirty="0" smtClean="0">
          <a:ln>
            <a:noFill/>
          </a:ln>
          <a:solidFill>
            <a:schemeClr val="tx2">
              <a:lumMod val="10000"/>
            </a:schemeClr>
          </a:solidFill>
          <a:effectLst/>
          <a:latin typeface="Noto Sans Light" panose="020B0502040504020204" pitchFamily="34" charset="0"/>
          <a:ea typeface="Noto Sans Light" panose="020B0502040504020204" pitchFamily="34" charset="0"/>
          <a:cs typeface="Noto Sans Light" panose="020B0502040504020204" pitchFamily="34" charset="0"/>
        </a:defRPr>
      </a:lvl3pPr>
      <a:lvl4pPr marL="1600200" indent="-228600" algn="l" defTabSz="457200" rtl="0" eaLnBrk="1" latinLnBrk="0" hangingPunct="1">
        <a:spcBef>
          <a:spcPct val="20000"/>
        </a:spcBef>
        <a:spcAft>
          <a:spcPts val="600"/>
        </a:spcAft>
        <a:buClrTx/>
        <a:buFont typeface="Arial" panose="020B0604020202020204" pitchFamily="34" charset="0"/>
        <a:buChar char="•"/>
        <a:defRPr lang="en-US" sz="1800" b="0" i="0" kern="1200" cap="none" spc="0" dirty="0" smtClean="0">
          <a:ln>
            <a:noFill/>
          </a:ln>
          <a:solidFill>
            <a:schemeClr val="tx2">
              <a:lumMod val="10000"/>
            </a:schemeClr>
          </a:solidFill>
          <a:effectLst/>
          <a:latin typeface="Noto Sans Light" panose="020B0502040504020204" pitchFamily="34" charset="0"/>
          <a:ea typeface="Noto Sans Light" panose="020B0502040504020204" pitchFamily="34" charset="0"/>
          <a:cs typeface="Noto Sans Light" panose="020B0502040504020204" pitchFamily="34" charset="0"/>
        </a:defRPr>
      </a:lvl4pPr>
      <a:lvl5pPr marL="2057400" indent="-228600" algn="l" defTabSz="457200" rtl="0" eaLnBrk="1" latinLnBrk="0" hangingPunct="1">
        <a:spcBef>
          <a:spcPct val="20000"/>
        </a:spcBef>
        <a:spcAft>
          <a:spcPts val="600"/>
        </a:spcAft>
        <a:buClrTx/>
        <a:buFont typeface="Arial" panose="020B0604020202020204" pitchFamily="34" charset="0"/>
        <a:buChar char="•"/>
        <a:defRPr lang="en-US" sz="1600" b="0" i="0" kern="1200" cap="none" spc="0" dirty="0">
          <a:ln>
            <a:noFill/>
          </a:ln>
          <a:solidFill>
            <a:schemeClr val="tx2">
              <a:lumMod val="10000"/>
            </a:schemeClr>
          </a:solidFill>
          <a:effectLst/>
          <a:latin typeface="Noto Sans Light" panose="020B0502040504020204" pitchFamily="34" charset="0"/>
          <a:ea typeface="Noto Sans Light" panose="020B0502040504020204" pitchFamily="34" charset="0"/>
          <a:cs typeface="Noto Sans Light" panose="020B0502040504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5586B75A-687E-405C-8A0B-8D00578BA2C3}" type="datetimeFigureOut">
              <a:rPr lang="en-US" smtClean="0"/>
              <a:pPr/>
              <a:t>9/11/24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4FAB73BC-B049-4115-A692-8D63A059BFB8}"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3309376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kyhousing.org/Data-Library/Housing-Gap-Analysis/Pages/Data.aspx"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kyhousing.org/Data-Library/Housing-Gap-Analysis/Pages/Media-Kit.aspx"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kyhousing.org/Data-Library/Housing-Gap-Analysis/Pages/Webinars.aspx"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kyhousing.org/Data-Library/Housing-Gap-Analysis/Pages/default.aspx" TargetMode="Externa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mailto:patrickb@bowennational.com" TargetMode="External"/><Relationship Id="rId2" Type="http://schemas.openxmlformats.org/officeDocument/2006/relationships/image" Target="../media/image28.png"/><Relationship Id="rId1" Type="http://schemas.openxmlformats.org/officeDocument/2006/relationships/slideLayout" Target="../slideLayouts/slideLayout4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kychamber.com/housing" TargetMode="Externa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9.xml"/><Relationship Id="rId4" Type="http://schemas.openxmlformats.org/officeDocument/2006/relationships/chart" Target="../charts/chart3.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9.xml"/><Relationship Id="rId4" Type="http://schemas.openxmlformats.org/officeDocument/2006/relationships/chart" Target="../charts/chart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www.kychamber.com/housin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9.xml"/><Relationship Id="rId4" Type="http://schemas.openxmlformats.org/officeDocument/2006/relationships/chart" Target="../charts/chart9.xml"/></Relationships>
</file>

<file path=ppt/slides/_rels/slide4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9.xml"/><Relationship Id="rId4" Type="http://schemas.openxmlformats.org/officeDocument/2006/relationships/chart" Target="../charts/char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9.xml"/><Relationship Id="rId5" Type="http://schemas.openxmlformats.org/officeDocument/2006/relationships/image" Target="../media/image65.pn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9.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9.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9.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hyperlink" Target="http://www.kychamber.com/housing" TargetMode="External"/><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9.xml"/><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9.xml"/><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hyperlink" Target="http://www.kychamber.com/housing" TargetMode="External"/><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mailto:patrickb@bowennational.com" TargetMode="External"/><Relationship Id="rId7"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hyperlink" Target="https://www.kyhousing.org/" TargetMode="External"/><Relationship Id="rId5" Type="http://schemas.openxmlformats.org/officeDocument/2006/relationships/hyperlink" Target="mailto:wsmith@kyhousing.org" TargetMode="External"/><Relationship Id="rId4" Type="http://schemas.openxmlformats.org/officeDocument/2006/relationships/hyperlink" Target="http://www.bowennational.co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kyhousing.org/Data-Library/Housing-Gap-Analysis/Pages/Data.aspx" TargetMode="External"/><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44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54FED2-1E14-C40A-8D7C-D036B2965CF6}"/>
              </a:ext>
            </a:extLst>
          </p:cNvPr>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4" name="Picture 3">
            <a:extLst>
              <a:ext uri="{FF2B5EF4-FFF2-40B4-BE49-F238E27FC236}">
                <a16:creationId xmlns:a16="http://schemas.microsoft.com/office/drawing/2014/main" id="{1B30107A-A9D6-6769-1A63-8603282963B1}"/>
              </a:ext>
            </a:extLst>
          </p:cNvPr>
          <p:cNvPicPr>
            <a:picLocks noChangeAspect="1"/>
          </p:cNvPicPr>
          <p:nvPr/>
        </p:nvPicPr>
        <p:blipFill>
          <a:blip r:embed="rId2"/>
          <a:stretch>
            <a:fillRect/>
          </a:stretch>
        </p:blipFill>
        <p:spPr>
          <a:xfrm>
            <a:off x="1925668" y="113894"/>
            <a:ext cx="8340664" cy="6630211"/>
          </a:xfrm>
          <a:prstGeom prst="rect">
            <a:avLst/>
          </a:prstGeom>
          <a:ln>
            <a:solidFill>
              <a:schemeClr val="bg1">
                <a:lumMod val="60000"/>
                <a:lumOff val="40000"/>
              </a:schemeClr>
            </a:solidFill>
          </a:ln>
        </p:spPr>
      </p:pic>
    </p:spTree>
    <p:extLst>
      <p:ext uri="{BB962C8B-B14F-4D97-AF65-F5344CB8AC3E}">
        <p14:creationId xmlns:p14="http://schemas.microsoft.com/office/powerpoint/2010/main" val="387226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8D663-A2A3-1E89-41A7-885664E81DDB}"/>
              </a:ext>
            </a:extLst>
          </p:cNvPr>
          <p:cNvSpPr>
            <a:spLocks noGrp="1"/>
          </p:cNvSpPr>
          <p:nvPr>
            <p:ph type="title"/>
          </p:nvPr>
        </p:nvSpPr>
        <p:spPr>
          <a:xfrm>
            <a:off x="480239" y="1693728"/>
            <a:ext cx="2958436" cy="2000448"/>
          </a:xfrm>
        </p:spPr>
        <p:txBody>
          <a:bodyPr/>
          <a:lstStyle/>
          <a:p>
            <a:r>
              <a:rPr lang="en-US" dirty="0"/>
              <a:t>A LOT of raw data available online!</a:t>
            </a:r>
          </a:p>
        </p:txBody>
      </p:sp>
      <p:sp>
        <p:nvSpPr>
          <p:cNvPr id="3" name="Slide Number Placeholder 2">
            <a:extLst>
              <a:ext uri="{FF2B5EF4-FFF2-40B4-BE49-F238E27FC236}">
                <a16:creationId xmlns:a16="http://schemas.microsoft.com/office/drawing/2014/main" id="{80D60D2C-7808-5C44-0544-60DEC00D8BE8}"/>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
        <p:nvSpPr>
          <p:cNvPr id="11" name="TextBox 10">
            <a:extLst>
              <a:ext uri="{FF2B5EF4-FFF2-40B4-BE49-F238E27FC236}">
                <a16:creationId xmlns:a16="http://schemas.microsoft.com/office/drawing/2014/main" id="{0BEC387D-FDFD-DFB0-77B5-0B5E781ECF8E}"/>
              </a:ext>
            </a:extLst>
          </p:cNvPr>
          <p:cNvSpPr txBox="1"/>
          <p:nvPr/>
        </p:nvSpPr>
        <p:spPr>
          <a:xfrm>
            <a:off x="227621" y="3824068"/>
            <a:ext cx="3211054" cy="923330"/>
          </a:xfrm>
          <a:prstGeom prst="rect">
            <a:avLst/>
          </a:prstGeom>
          <a:noFill/>
        </p:spPr>
        <p:txBody>
          <a:bodyPr wrap="square">
            <a:spAutoFit/>
          </a:bodyPr>
          <a:lstStyle/>
          <a:p>
            <a:r>
              <a:rPr lang="en-US" sz="1800" b="0" dirty="0">
                <a:hlinkClick r:id="rId2"/>
              </a:rPr>
              <a:t>www.kyhousing.org/Data-Library/Housing-Gap-Analysis/Pages/Data.aspx</a:t>
            </a:r>
            <a:r>
              <a:rPr lang="en-US" sz="1800" b="0" dirty="0"/>
              <a:t> </a:t>
            </a:r>
            <a:endParaRPr lang="en-US" dirty="0"/>
          </a:p>
        </p:txBody>
      </p:sp>
      <p:pic>
        <p:nvPicPr>
          <p:cNvPr id="13" name="Picture 12">
            <a:extLst>
              <a:ext uri="{FF2B5EF4-FFF2-40B4-BE49-F238E27FC236}">
                <a16:creationId xmlns:a16="http://schemas.microsoft.com/office/drawing/2014/main" id="{96261060-C625-DAB2-4669-17779939B002}"/>
              </a:ext>
            </a:extLst>
          </p:cNvPr>
          <p:cNvPicPr>
            <a:picLocks noChangeAspect="1"/>
          </p:cNvPicPr>
          <p:nvPr/>
        </p:nvPicPr>
        <p:blipFill>
          <a:blip r:embed="rId3"/>
          <a:stretch>
            <a:fillRect/>
          </a:stretch>
        </p:blipFill>
        <p:spPr>
          <a:xfrm>
            <a:off x="3438675" y="710131"/>
            <a:ext cx="8529539" cy="5764560"/>
          </a:xfrm>
          <a:prstGeom prst="rect">
            <a:avLst/>
          </a:prstGeom>
        </p:spPr>
      </p:pic>
    </p:spTree>
    <p:extLst>
      <p:ext uri="{BB962C8B-B14F-4D97-AF65-F5344CB8AC3E}">
        <p14:creationId xmlns:p14="http://schemas.microsoft.com/office/powerpoint/2010/main" val="142119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D1C6-FEAD-9507-042A-A303943807D8}"/>
              </a:ext>
            </a:extLst>
          </p:cNvPr>
          <p:cNvSpPr>
            <a:spLocks noGrp="1"/>
          </p:cNvSpPr>
          <p:nvPr>
            <p:ph type="title"/>
          </p:nvPr>
        </p:nvSpPr>
        <p:spPr>
          <a:xfrm rot="16200000">
            <a:off x="-1397755" y="3048854"/>
            <a:ext cx="6300708" cy="970450"/>
          </a:xfrm>
        </p:spPr>
        <p:txBody>
          <a:bodyPr/>
          <a:lstStyle/>
          <a:p>
            <a:pPr algn="ctr"/>
            <a:r>
              <a:rPr lang="en-US" sz="1800" b="0" dirty="0">
                <a:hlinkClick r:id="rId2"/>
              </a:rPr>
              <a:t>www.kyhousing.org/Data-Library/Housing-Gap-Analysis/Pages/Media-Kit.aspx</a:t>
            </a:r>
            <a:r>
              <a:rPr lang="en-US" sz="1800" b="0" dirty="0"/>
              <a:t> </a:t>
            </a:r>
          </a:p>
        </p:txBody>
      </p:sp>
      <p:sp>
        <p:nvSpPr>
          <p:cNvPr id="3" name="Slide Number Placeholder 2">
            <a:extLst>
              <a:ext uri="{FF2B5EF4-FFF2-40B4-BE49-F238E27FC236}">
                <a16:creationId xmlns:a16="http://schemas.microsoft.com/office/drawing/2014/main" id="{86C35428-4554-112A-E33F-A872EA301925}"/>
              </a:ext>
            </a:extLst>
          </p:cNvPr>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5" name="Picture 4">
            <a:extLst>
              <a:ext uri="{FF2B5EF4-FFF2-40B4-BE49-F238E27FC236}">
                <a16:creationId xmlns:a16="http://schemas.microsoft.com/office/drawing/2014/main" id="{2B7970B0-9583-4A14-9A39-56FBAB702F0E}"/>
              </a:ext>
            </a:extLst>
          </p:cNvPr>
          <p:cNvPicPr>
            <a:picLocks noChangeAspect="1"/>
          </p:cNvPicPr>
          <p:nvPr/>
        </p:nvPicPr>
        <p:blipFill>
          <a:blip r:embed="rId3"/>
          <a:stretch>
            <a:fillRect/>
          </a:stretch>
        </p:blipFill>
        <p:spPr>
          <a:xfrm>
            <a:off x="2586571" y="173566"/>
            <a:ext cx="7018857" cy="6510867"/>
          </a:xfrm>
          <a:prstGeom prst="rect">
            <a:avLst/>
          </a:prstGeom>
          <a:ln>
            <a:solidFill>
              <a:schemeClr val="bg1">
                <a:lumMod val="60000"/>
                <a:lumOff val="40000"/>
              </a:schemeClr>
            </a:solidFill>
          </a:ln>
        </p:spPr>
      </p:pic>
    </p:spTree>
    <p:extLst>
      <p:ext uri="{BB962C8B-B14F-4D97-AF65-F5344CB8AC3E}">
        <p14:creationId xmlns:p14="http://schemas.microsoft.com/office/powerpoint/2010/main" val="310370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FD857E-5BDE-0CB2-5C2F-96FB0DFEBF7A}"/>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
        <p:nvSpPr>
          <p:cNvPr id="5" name="Title 4">
            <a:extLst>
              <a:ext uri="{FF2B5EF4-FFF2-40B4-BE49-F238E27FC236}">
                <a16:creationId xmlns:a16="http://schemas.microsoft.com/office/drawing/2014/main" id="{D87F4ECB-3E24-4756-F12A-A0F0224054F3}"/>
              </a:ext>
            </a:extLst>
          </p:cNvPr>
          <p:cNvSpPr>
            <a:spLocks noGrp="1"/>
          </p:cNvSpPr>
          <p:nvPr>
            <p:ph type="title"/>
          </p:nvPr>
        </p:nvSpPr>
        <p:spPr>
          <a:xfrm rot="16200000">
            <a:off x="-1983727" y="2943775"/>
            <a:ext cx="6017244" cy="970450"/>
          </a:xfrm>
        </p:spPr>
        <p:txBody>
          <a:bodyPr/>
          <a:lstStyle/>
          <a:p>
            <a:pPr algn="ctr"/>
            <a:r>
              <a:rPr lang="en-US" sz="1800" b="0" dirty="0">
                <a:hlinkClick r:id="rId2"/>
              </a:rPr>
              <a:t>www.kyhousing.org/Data-Library/Housing-Gap-Analysis/Pages/Webinars.aspx</a:t>
            </a:r>
            <a:r>
              <a:rPr lang="en-US" sz="1800" b="0" dirty="0"/>
              <a:t> </a:t>
            </a:r>
          </a:p>
        </p:txBody>
      </p:sp>
      <p:pic>
        <p:nvPicPr>
          <p:cNvPr id="6" name="Picture 5">
            <a:extLst>
              <a:ext uri="{FF2B5EF4-FFF2-40B4-BE49-F238E27FC236}">
                <a16:creationId xmlns:a16="http://schemas.microsoft.com/office/drawing/2014/main" id="{A8DD5226-8B49-77A5-E3AD-2FD0C580414E}"/>
              </a:ext>
            </a:extLst>
          </p:cNvPr>
          <p:cNvPicPr>
            <a:picLocks noChangeAspect="1"/>
          </p:cNvPicPr>
          <p:nvPr/>
        </p:nvPicPr>
        <p:blipFill rotWithShape="1">
          <a:blip r:embed="rId3"/>
          <a:srcRect l="6174"/>
          <a:stretch/>
        </p:blipFill>
        <p:spPr>
          <a:xfrm>
            <a:off x="1719072" y="1430733"/>
            <a:ext cx="9796272" cy="4344006"/>
          </a:xfrm>
          <a:prstGeom prst="rect">
            <a:avLst/>
          </a:prstGeom>
          <a:ln>
            <a:solidFill>
              <a:schemeClr val="bg1">
                <a:lumMod val="60000"/>
                <a:lumOff val="40000"/>
              </a:schemeClr>
            </a:solidFill>
          </a:ln>
        </p:spPr>
      </p:pic>
    </p:spTree>
    <p:extLst>
      <p:ext uri="{BB962C8B-B14F-4D97-AF65-F5344CB8AC3E}">
        <p14:creationId xmlns:p14="http://schemas.microsoft.com/office/powerpoint/2010/main" val="375161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F3198AE-4897-75CA-9E60-6CB988B734B2}"/>
              </a:ext>
            </a:extLst>
          </p:cNvPr>
          <p:cNvSpPr txBox="1"/>
          <p:nvPr/>
        </p:nvSpPr>
        <p:spPr>
          <a:xfrm>
            <a:off x="524786" y="1552812"/>
            <a:ext cx="2812774" cy="954107"/>
          </a:xfrm>
          <a:prstGeom prst="rect">
            <a:avLst/>
          </a:prstGeom>
          <a:noFill/>
        </p:spPr>
        <p:txBody>
          <a:bodyPr wrap="square" rtlCol="0">
            <a:spAutoFit/>
          </a:bodyPr>
          <a:lstStyle/>
          <a:p>
            <a:r>
              <a:rPr lang="en-US" sz="2800" b="1" dirty="0">
                <a:solidFill>
                  <a:schemeClr val="accent1">
                    <a:lumMod val="50000"/>
                  </a:schemeClr>
                </a:solidFill>
                <a:latin typeface="+mj-lt"/>
              </a:rPr>
              <a:t>Phase I: </a:t>
            </a:r>
          </a:p>
          <a:p>
            <a:r>
              <a:rPr lang="en-US" sz="2800" b="1" dirty="0">
                <a:solidFill>
                  <a:schemeClr val="accent1">
                    <a:lumMod val="50000"/>
                  </a:schemeClr>
                </a:solidFill>
                <a:latin typeface="+mj-lt"/>
              </a:rPr>
              <a:t>Current Gaps</a:t>
            </a:r>
          </a:p>
        </p:txBody>
      </p:sp>
      <p:pic>
        <p:nvPicPr>
          <p:cNvPr id="2050" name="Picture 2">
            <a:extLst>
              <a:ext uri="{FF2B5EF4-FFF2-40B4-BE49-F238E27FC236}">
                <a16:creationId xmlns:a16="http://schemas.microsoft.com/office/drawing/2014/main" id="{894D0C1A-E941-2440-39C8-8336841CC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8266"/>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86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C35229-4F60-38B8-8878-4DCE4DBBFB28}"/>
              </a:ext>
            </a:extLst>
          </p:cNvPr>
          <p:cNvPicPr>
            <a:picLocks noChangeAspect="1"/>
          </p:cNvPicPr>
          <p:nvPr/>
        </p:nvPicPr>
        <p:blipFill rotWithShape="1">
          <a:blip r:embed="rId2"/>
          <a:srcRect t="1716"/>
          <a:stretch/>
        </p:blipFill>
        <p:spPr>
          <a:xfrm>
            <a:off x="1620043" y="777784"/>
            <a:ext cx="8951913" cy="5302431"/>
          </a:xfrm>
          <a:prstGeom prst="rect">
            <a:avLst/>
          </a:prstGeom>
        </p:spPr>
      </p:pic>
    </p:spTree>
    <p:extLst>
      <p:ext uri="{BB962C8B-B14F-4D97-AF65-F5344CB8AC3E}">
        <p14:creationId xmlns:p14="http://schemas.microsoft.com/office/powerpoint/2010/main" val="495497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2AF8F-DCED-7404-ECFD-4DDA32EAE68E}"/>
              </a:ext>
            </a:extLst>
          </p:cNvPr>
          <p:cNvSpPr>
            <a:spLocks noGrp="1"/>
          </p:cNvSpPr>
          <p:nvPr>
            <p:ph type="ctrTitle"/>
          </p:nvPr>
        </p:nvSpPr>
        <p:spPr/>
        <p:txBody>
          <a:bodyPr/>
          <a:lstStyle/>
          <a:p>
            <a:r>
              <a:rPr lang="en-US" dirty="0"/>
              <a:t>BOWEN PRESENTATION</a:t>
            </a:r>
          </a:p>
        </p:txBody>
      </p:sp>
      <p:sp>
        <p:nvSpPr>
          <p:cNvPr id="4" name="Slide Number Placeholder 3">
            <a:extLst>
              <a:ext uri="{FF2B5EF4-FFF2-40B4-BE49-F238E27FC236}">
                <a16:creationId xmlns:a16="http://schemas.microsoft.com/office/drawing/2014/main" id="{2E7BA1C1-DF12-6447-2D16-95FE23A33109}"/>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393094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354F20-472A-E291-B5B4-BB6D17348D79}"/>
              </a:ext>
            </a:extLst>
          </p:cNvPr>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1026" name="Picture 2">
            <a:extLst>
              <a:ext uri="{FF2B5EF4-FFF2-40B4-BE49-F238E27FC236}">
                <a16:creationId xmlns:a16="http://schemas.microsoft.com/office/drawing/2014/main" id="{5E948C08-E502-D6E7-E8F4-366F79649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69D80EB-CB71-7A1C-918C-FE718170DD4B}"/>
              </a:ext>
            </a:extLst>
          </p:cNvPr>
          <p:cNvSpPr txBox="1"/>
          <p:nvPr/>
        </p:nvSpPr>
        <p:spPr>
          <a:xfrm>
            <a:off x="323618" y="1049892"/>
            <a:ext cx="4248382" cy="523220"/>
          </a:xfrm>
          <a:prstGeom prst="rect">
            <a:avLst/>
          </a:prstGeom>
          <a:noFill/>
        </p:spPr>
        <p:txBody>
          <a:bodyPr wrap="square" rtlCol="0">
            <a:spAutoFit/>
          </a:bodyPr>
          <a:lstStyle/>
          <a:p>
            <a:r>
              <a:rPr lang="en-US" sz="2800" b="1" dirty="0">
                <a:solidFill>
                  <a:schemeClr val="accent1">
                    <a:lumMod val="50000"/>
                  </a:schemeClr>
                </a:solidFill>
                <a:latin typeface="+mj-lt"/>
              </a:rPr>
              <a:t>Phase II: 2029 Gaps</a:t>
            </a:r>
          </a:p>
        </p:txBody>
      </p:sp>
    </p:spTree>
    <p:extLst>
      <p:ext uri="{BB962C8B-B14F-4D97-AF65-F5344CB8AC3E}">
        <p14:creationId xmlns:p14="http://schemas.microsoft.com/office/powerpoint/2010/main" val="26481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3DD66FE-88FF-5F3B-7C0F-4FB1C567CD9D}"/>
              </a:ext>
            </a:extLst>
          </p:cNvPr>
          <p:cNvSpPr>
            <a:spLocks noGrp="1"/>
          </p:cNvSpPr>
          <p:nvPr>
            <p:ph type="pic" sz="quarter" idx="13"/>
          </p:nvPr>
        </p:nvSpPr>
        <p:spPr>
          <a:xfrm>
            <a:off x="5237006" y="0"/>
            <a:ext cx="6332142" cy="6858000"/>
          </a:xfrm>
        </p:spPr>
        <p:txBody>
          <a:bodyPr>
            <a:normAutofit/>
          </a:bodyPr>
          <a:lstStyle/>
          <a:p>
            <a:pPr marL="923925" lvl="2" indent="-457200">
              <a:spcBef>
                <a:spcPts val="1200"/>
              </a:spcBef>
              <a:spcAft>
                <a:spcPts val="1200"/>
              </a:spcAft>
              <a:buSzPct val="70000"/>
              <a:buFont typeface="Wingdings" panose="05000000000000000000" pitchFamily="2" charset="2"/>
              <a:buChar char=""/>
            </a:pPr>
            <a:endParaRPr lang="en-US" sz="1400" dirty="0">
              <a:solidFill>
                <a:schemeClr val="bg1">
                  <a:lumMod val="75000"/>
                </a:schemeClr>
              </a:solidFill>
              <a:latin typeface="Calibri" panose="020F0502020204030204" pitchFamily="34" charset="0"/>
              <a:cs typeface="Times New Roman" panose="02020603050405020304" pitchFamily="18" charset="0"/>
            </a:endParaRPr>
          </a:p>
          <a:p>
            <a:pPr marL="1033463" lvl="2" indent="-457200">
              <a:spcBef>
                <a:spcPts val="1200"/>
              </a:spcBef>
              <a:spcAft>
                <a:spcPts val="1200"/>
              </a:spcAft>
              <a:buSzPct val="70000"/>
              <a:buFont typeface="Wingdings" panose="05000000000000000000" pitchFamily="2" charset="2"/>
              <a:buChar char=""/>
            </a:pPr>
            <a:r>
              <a:rPr lang="en-US" sz="3000" dirty="0">
                <a:solidFill>
                  <a:schemeClr val="bg1">
                    <a:lumMod val="75000"/>
                  </a:schemeClr>
                </a:solidFill>
                <a:latin typeface="Calibri" panose="020F0502020204030204" pitchFamily="34" charset="0"/>
                <a:cs typeface="Times New Roman" panose="02020603050405020304" pitchFamily="18" charset="0"/>
              </a:rPr>
              <a:t>Lower average housing costs.</a:t>
            </a:r>
          </a:p>
          <a:p>
            <a:pPr marL="1033463" lvl="2" indent="-457200">
              <a:spcBef>
                <a:spcPts val="1200"/>
              </a:spcBef>
              <a:spcAft>
                <a:spcPts val="1200"/>
              </a:spcAft>
              <a:buSzPct val="70000"/>
              <a:buFont typeface="Wingdings" panose="05000000000000000000" pitchFamily="2" charset="2"/>
              <a:buChar char=""/>
            </a:pPr>
            <a:r>
              <a:rPr lang="en-US" sz="3000" dirty="0">
                <a:solidFill>
                  <a:schemeClr val="bg1">
                    <a:lumMod val="75000"/>
                  </a:schemeClr>
                </a:solidFill>
                <a:latin typeface="Calibri" panose="020F0502020204030204" pitchFamily="34" charset="0"/>
                <a:cs typeface="Times New Roman" panose="02020603050405020304" pitchFamily="18" charset="0"/>
              </a:rPr>
              <a:t>Higher homeownership rates.</a:t>
            </a:r>
          </a:p>
          <a:p>
            <a:pPr marL="1033463" lvl="2" indent="-457200">
              <a:spcBef>
                <a:spcPts val="1200"/>
              </a:spcBef>
              <a:spcAft>
                <a:spcPts val="1200"/>
              </a:spcAft>
              <a:buSzPct val="70000"/>
              <a:buFont typeface="Wingdings" panose="05000000000000000000" pitchFamily="2" charset="2"/>
              <a:buChar char=""/>
            </a:pPr>
            <a:r>
              <a:rPr lang="en-US" sz="3000" dirty="0">
                <a:solidFill>
                  <a:schemeClr val="bg1">
                    <a:lumMod val="75000"/>
                  </a:schemeClr>
                </a:solidFill>
                <a:latin typeface="Calibri" panose="020F0502020204030204" pitchFamily="34" charset="0"/>
                <a:cs typeface="Times New Roman" panose="02020603050405020304" pitchFamily="18" charset="0"/>
              </a:rPr>
              <a:t>More workforce housing.</a:t>
            </a:r>
          </a:p>
          <a:p>
            <a:pPr marL="1033463" lvl="2" indent="-457200">
              <a:spcBef>
                <a:spcPts val="1200"/>
              </a:spcBef>
              <a:spcAft>
                <a:spcPts val="1200"/>
              </a:spcAft>
              <a:buSzPct val="70000"/>
              <a:buFont typeface="Wingdings" panose="05000000000000000000" pitchFamily="2" charset="2"/>
              <a:buChar char=""/>
            </a:pPr>
            <a:r>
              <a:rPr lang="en-US" sz="3000" dirty="0">
                <a:solidFill>
                  <a:schemeClr val="bg1">
                    <a:lumMod val="75000"/>
                  </a:schemeClr>
                </a:solidFill>
                <a:latin typeface="Calibri" panose="020F0502020204030204" pitchFamily="34" charset="0"/>
                <a:cs typeface="Times New Roman" panose="02020603050405020304" pitchFamily="18" charset="0"/>
              </a:rPr>
              <a:t>Lower eviction rates.</a:t>
            </a:r>
          </a:p>
          <a:p>
            <a:pPr marL="1033463" lvl="2" indent="-457200">
              <a:spcBef>
                <a:spcPts val="1200"/>
              </a:spcBef>
              <a:spcAft>
                <a:spcPts val="1200"/>
              </a:spcAft>
              <a:buSzPct val="70000"/>
              <a:buFont typeface="Wingdings" panose="05000000000000000000" pitchFamily="2" charset="2"/>
              <a:buChar char=""/>
            </a:pPr>
            <a:r>
              <a:rPr lang="en-US" sz="3000" dirty="0">
                <a:solidFill>
                  <a:schemeClr val="bg1">
                    <a:lumMod val="75000"/>
                  </a:schemeClr>
                </a:solidFill>
                <a:latin typeface="Calibri" panose="020F0502020204030204" pitchFamily="34" charset="0"/>
                <a:cs typeface="Times New Roman" panose="02020603050405020304" pitchFamily="18" charset="0"/>
              </a:rPr>
              <a:t>Fewer homeless Kentuckians.</a:t>
            </a:r>
          </a:p>
          <a:p>
            <a:pPr marL="1033463" lvl="2" indent="-457200">
              <a:spcBef>
                <a:spcPts val="1200"/>
              </a:spcBef>
              <a:spcAft>
                <a:spcPts val="1200"/>
              </a:spcAft>
              <a:buSzPct val="70000"/>
              <a:buFont typeface="Wingdings" panose="05000000000000000000" pitchFamily="2" charset="2"/>
              <a:buChar char=""/>
            </a:pPr>
            <a:r>
              <a:rPr lang="en-US" sz="3000" dirty="0">
                <a:solidFill>
                  <a:schemeClr val="bg1">
                    <a:lumMod val="75000"/>
                  </a:schemeClr>
                </a:solidFill>
                <a:latin typeface="Calibri" panose="020F0502020204030204" pitchFamily="34" charset="0"/>
                <a:cs typeface="Times New Roman" panose="02020603050405020304" pitchFamily="18" charset="0"/>
              </a:rPr>
              <a:t>Increased household stability.</a:t>
            </a:r>
          </a:p>
        </p:txBody>
      </p:sp>
      <p:sp>
        <p:nvSpPr>
          <p:cNvPr id="6" name="Text Placeholder 5">
            <a:extLst>
              <a:ext uri="{FF2B5EF4-FFF2-40B4-BE49-F238E27FC236}">
                <a16:creationId xmlns:a16="http://schemas.microsoft.com/office/drawing/2014/main" id="{94592EC7-697D-0D41-6ED3-3258742941CC}"/>
              </a:ext>
            </a:extLst>
          </p:cNvPr>
          <p:cNvSpPr>
            <a:spLocks noGrp="1"/>
          </p:cNvSpPr>
          <p:nvPr>
            <p:ph type="body" sz="half" idx="2"/>
          </p:nvPr>
        </p:nvSpPr>
        <p:spPr>
          <a:xfrm>
            <a:off x="352338" y="911557"/>
            <a:ext cx="4852988" cy="3785794"/>
          </a:xfrm>
        </p:spPr>
        <p:txBody>
          <a:bodyPr>
            <a:normAutofit lnSpcReduction="10000"/>
          </a:bodyPr>
          <a:lstStyle/>
          <a:p>
            <a:pPr marL="0" marR="0" algn="ctr">
              <a:spcBef>
                <a:spcPts val="0"/>
              </a:spcBef>
              <a:spcAft>
                <a:spcPts val="0"/>
              </a:spcAft>
            </a:pPr>
            <a:r>
              <a:rPr lang="en-US" sz="5400" b="1"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If Kentucky had enough housing units, we’d see:</a:t>
            </a:r>
            <a:endParaRPr lang="en-US" sz="4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9" name="TextBox 8">
            <a:extLst>
              <a:ext uri="{FF2B5EF4-FFF2-40B4-BE49-F238E27FC236}">
                <a16:creationId xmlns:a16="http://schemas.microsoft.com/office/drawing/2014/main" id="{FA37DEAD-FCB7-731F-E5CC-097C76F0E4A6}"/>
              </a:ext>
            </a:extLst>
          </p:cNvPr>
          <p:cNvSpPr txBox="1"/>
          <p:nvPr/>
        </p:nvSpPr>
        <p:spPr>
          <a:xfrm>
            <a:off x="0" y="5469389"/>
            <a:ext cx="12192000" cy="1077218"/>
          </a:xfrm>
          <a:prstGeom prst="rect">
            <a:avLst/>
          </a:prstGeom>
          <a:solidFill>
            <a:srgbClr val="E1F0FF"/>
          </a:solidFill>
        </p:spPr>
        <p:txBody>
          <a:bodyPr wrap="square">
            <a:spAutoFit/>
          </a:bodyPr>
          <a:lstStyle/>
          <a:p>
            <a:pPr algn="ctr">
              <a:spcBef>
                <a:spcPts val="600"/>
              </a:spcBef>
            </a:pPr>
            <a:r>
              <a:rPr lang="en-US" sz="3200" b="1" dirty="0">
                <a:solidFill>
                  <a:schemeClr val="accent1">
                    <a:lumMod val="25000"/>
                  </a:schemeClr>
                </a:solidFill>
                <a:effectLst/>
                <a:latin typeface="Poppins" panose="00000500000000000000" pitchFamily="2" charset="0"/>
                <a:ea typeface="Times New Roman" panose="02020603050405020304" pitchFamily="18" charset="0"/>
                <a:cs typeface="Poppins" panose="00000500000000000000" pitchFamily="2" charset="0"/>
              </a:rPr>
              <a:t>The housing supply shortage </a:t>
            </a:r>
          </a:p>
          <a:p>
            <a:pPr algn="ctr"/>
            <a:r>
              <a:rPr lang="en-US" sz="3200" b="1" dirty="0">
                <a:solidFill>
                  <a:schemeClr val="accent1">
                    <a:lumMod val="25000"/>
                  </a:schemeClr>
                </a:solidFill>
                <a:effectLst/>
                <a:latin typeface="Poppins" panose="00000500000000000000" pitchFamily="2" charset="0"/>
                <a:ea typeface="Times New Roman" panose="02020603050405020304" pitchFamily="18" charset="0"/>
                <a:cs typeface="Poppins" panose="00000500000000000000" pitchFamily="2" charset="0"/>
              </a:rPr>
              <a:t>is Kentucky’s most urgent housing issue.</a:t>
            </a:r>
            <a:endParaRPr lang="en-US" sz="2000" b="1" dirty="0">
              <a:solidFill>
                <a:schemeClr val="accent1">
                  <a:lumMod val="25000"/>
                </a:schemeClr>
              </a:solidFill>
            </a:endParaRPr>
          </a:p>
        </p:txBody>
      </p:sp>
    </p:spTree>
    <p:extLst>
      <p:ext uri="{BB962C8B-B14F-4D97-AF65-F5344CB8AC3E}">
        <p14:creationId xmlns:p14="http://schemas.microsoft.com/office/powerpoint/2010/main" val="395851243"/>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1A40AD-FF49-53D3-02FF-A3BB00D6E609}"/>
              </a:ext>
            </a:extLst>
          </p:cNvPr>
          <p:cNvSpPr>
            <a:spLocks noGrp="1"/>
          </p:cNvSpPr>
          <p:nvPr>
            <p:ph type="title"/>
          </p:nvPr>
        </p:nvSpPr>
        <p:spPr>
          <a:xfrm>
            <a:off x="386905" y="139380"/>
            <a:ext cx="11418187" cy="993681"/>
          </a:xfrm>
        </p:spPr>
        <p:txBody>
          <a:bodyPr/>
          <a:lstStyle/>
          <a:p>
            <a:pPr algn="ctr"/>
            <a:r>
              <a:rPr lang="en-US" sz="2800" b="0" u="none" kern="1200" dirty="0">
                <a:solidFill>
                  <a:srgbClr val="003399"/>
                </a:solidFill>
                <a:effectLst/>
                <a:latin typeface="+mn-lt"/>
                <a:ea typeface="+mn-ea"/>
                <a:cs typeface="+mn-cs"/>
              </a:rPr>
              <a:t>Visit the webpage:  </a:t>
            </a:r>
            <a:br>
              <a:rPr lang="en-US" sz="2800" b="0" u="none" kern="1200" dirty="0">
                <a:solidFill>
                  <a:srgbClr val="003399"/>
                </a:solidFill>
                <a:effectLst/>
                <a:latin typeface="+mn-lt"/>
                <a:ea typeface="+mn-ea"/>
                <a:cs typeface="+mn-cs"/>
              </a:rPr>
            </a:br>
            <a:r>
              <a:rPr lang="en-US" sz="2000" b="0" u="none" kern="1200" dirty="0">
                <a:solidFill>
                  <a:srgbClr val="003399"/>
                </a:solidFill>
                <a:effectLst/>
                <a:latin typeface="+mn-lt"/>
                <a:ea typeface="+mn-ea"/>
                <a:cs typeface="+mn-cs"/>
                <a:hlinkClick r:id="rId2"/>
              </a:rPr>
              <a:t>kyhousing.org/Data-Library/Housing-Gap-Analysis/Pages/default.aspx</a:t>
            </a:r>
            <a:r>
              <a:rPr lang="en-US" sz="2000" b="0" u="none" kern="1200" dirty="0">
                <a:solidFill>
                  <a:srgbClr val="003399"/>
                </a:solidFill>
                <a:effectLst/>
                <a:latin typeface="+mn-lt"/>
                <a:ea typeface="+mn-ea"/>
                <a:cs typeface="+mn-cs"/>
              </a:rPr>
              <a:t> </a:t>
            </a:r>
            <a:endParaRPr lang="en-US" sz="2800" b="0" dirty="0"/>
          </a:p>
        </p:txBody>
      </p:sp>
      <p:pic>
        <p:nvPicPr>
          <p:cNvPr id="3" name="Picture 2">
            <a:extLst>
              <a:ext uri="{FF2B5EF4-FFF2-40B4-BE49-F238E27FC236}">
                <a16:creationId xmlns:a16="http://schemas.microsoft.com/office/drawing/2014/main" id="{9FCDC17B-8DBB-4506-4800-0C0C10373F7C}"/>
              </a:ext>
            </a:extLst>
          </p:cNvPr>
          <p:cNvPicPr>
            <a:picLocks noChangeAspect="1"/>
          </p:cNvPicPr>
          <p:nvPr/>
        </p:nvPicPr>
        <p:blipFill rotWithShape="1">
          <a:blip r:embed="rId3"/>
          <a:srcRect t="3754"/>
          <a:stretch/>
        </p:blipFill>
        <p:spPr>
          <a:xfrm>
            <a:off x="695380" y="1266077"/>
            <a:ext cx="10801240" cy="5767656"/>
          </a:xfrm>
          <a:prstGeom prst="rect">
            <a:avLst/>
          </a:prstGeom>
          <a:ln>
            <a:solidFill>
              <a:schemeClr val="bg1">
                <a:lumMod val="60000"/>
                <a:lumOff val="40000"/>
              </a:schemeClr>
            </a:solidFill>
          </a:ln>
        </p:spPr>
      </p:pic>
    </p:spTree>
    <p:extLst>
      <p:ext uri="{BB962C8B-B14F-4D97-AF65-F5344CB8AC3E}">
        <p14:creationId xmlns:p14="http://schemas.microsoft.com/office/powerpoint/2010/main" val="289763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0DA622-CB01-D290-F095-A48176EF8B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2618"/>
          <a:stretch/>
        </p:blipFill>
        <p:spPr>
          <a:xfrm>
            <a:off x="331258" y="2028623"/>
            <a:ext cx="11529484" cy="4223153"/>
          </a:xfrm>
          <a:prstGeom prst="rect">
            <a:avLst/>
          </a:prstGeom>
        </p:spPr>
      </p:pic>
      <p:sp>
        <p:nvSpPr>
          <p:cNvPr id="5" name="Title 1">
            <a:extLst>
              <a:ext uri="{FF2B5EF4-FFF2-40B4-BE49-F238E27FC236}">
                <a16:creationId xmlns:a16="http://schemas.microsoft.com/office/drawing/2014/main" id="{05296584-4B49-AC81-D886-6FC88CB8A39E}"/>
              </a:ext>
            </a:extLst>
          </p:cNvPr>
          <p:cNvSpPr txBox="1">
            <a:spLocks/>
          </p:cNvSpPr>
          <p:nvPr/>
        </p:nvSpPr>
        <p:spPr>
          <a:xfrm>
            <a:off x="810001" y="606224"/>
            <a:ext cx="10571998" cy="970450"/>
          </a:xfrm>
          <a:prstGeom prst="rect">
            <a:avLst/>
          </a:prstGeom>
        </p:spPr>
        <p:txBody>
          <a:bodyPr/>
          <a:lstStyle>
            <a:lvl1pPr algn="l" defTabSz="457200" rtl="0" eaLnBrk="1" latinLnBrk="0" hangingPunct="1">
              <a:spcBef>
                <a:spcPct val="0"/>
              </a:spcBef>
              <a:buNone/>
              <a:defRPr lang="en-US" sz="4000" b="1" kern="1200" cap="none" spc="0" dirty="0">
                <a:ln>
                  <a:noFill/>
                </a:ln>
                <a:solidFill>
                  <a:schemeClr val="bg1"/>
                </a:solidFill>
                <a:effectLst/>
                <a:latin typeface="Poppins" pitchFamily="2" charset="77"/>
                <a:ea typeface="+mj-ea"/>
                <a:cs typeface="Poppins" pitchFamily="2" charset="77"/>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dirty="0"/>
              <a:t>The Housing Continuum</a:t>
            </a:r>
          </a:p>
          <a:p>
            <a:pPr algn="ctr"/>
            <a:r>
              <a:rPr lang="en-US" sz="3600" b="0" i="1" dirty="0"/>
              <a:t>(aka The Housing Market)</a:t>
            </a:r>
          </a:p>
        </p:txBody>
      </p:sp>
    </p:spTree>
    <p:extLst>
      <p:ext uri="{BB962C8B-B14F-4D97-AF65-F5344CB8AC3E}">
        <p14:creationId xmlns:p14="http://schemas.microsoft.com/office/powerpoint/2010/main" val="427515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9B3A7-F3DA-493F-92AE-F34B5196F046}"/>
              </a:ext>
            </a:extLst>
          </p:cNvPr>
          <p:cNvSpPr>
            <a:spLocks noGrp="1"/>
          </p:cNvSpPr>
          <p:nvPr>
            <p:ph type="ctrTitle"/>
          </p:nvPr>
        </p:nvSpPr>
        <p:spPr>
          <a:xfrm>
            <a:off x="581191" y="1083649"/>
            <a:ext cx="10993549" cy="1475013"/>
          </a:xfrm>
        </p:spPr>
        <p:txBody>
          <a:bodyPr>
            <a:normAutofit fontScale="90000"/>
          </a:bodyPr>
          <a:lstStyle/>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tab pos="10804525" algn="r"/>
              </a:tabLst>
              <a:defRPr/>
            </a:pPr>
            <a:r>
              <a:rPr lang="en-US" sz="3200" dirty="0"/>
              <a:t>PHASE II: HOUSING SUPPLY GAP ANALYSIS </a:t>
            </a:r>
            <a:br>
              <a:rPr lang="en-US" sz="3200" dirty="0"/>
            </a:br>
            <a:r>
              <a:rPr lang="en-US" sz="3200" dirty="0"/>
              <a:t>(2024 and 2029 Estimates)</a:t>
            </a:r>
            <a:br>
              <a:rPr lang="en-US" sz="3200" dirty="0"/>
            </a:br>
            <a:r>
              <a:rPr lang="en-US" sz="3200" dirty="0"/>
              <a:t>Commonwealth of Kentucky </a:t>
            </a:r>
          </a:p>
        </p:txBody>
      </p:sp>
      <p:pic>
        <p:nvPicPr>
          <p:cNvPr id="4" name="Picture 3" descr="Text&#10;&#10;Description automatically generated">
            <a:extLst>
              <a:ext uri="{FF2B5EF4-FFF2-40B4-BE49-F238E27FC236}">
                <a16:creationId xmlns:a16="http://schemas.microsoft.com/office/drawing/2014/main" id="{A5361246-E8FE-44F1-B275-41F0E598F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191" y="4813124"/>
            <a:ext cx="3419863" cy="1475235"/>
          </a:xfrm>
          <a:prstGeom prst="rect">
            <a:avLst/>
          </a:prstGeom>
        </p:spPr>
      </p:pic>
      <p:sp>
        <p:nvSpPr>
          <p:cNvPr id="6" name="TextBox 5">
            <a:extLst>
              <a:ext uri="{FF2B5EF4-FFF2-40B4-BE49-F238E27FC236}">
                <a16:creationId xmlns:a16="http://schemas.microsoft.com/office/drawing/2014/main" id="{B8D98B36-4F7C-4FF9-89DC-D0C46B305A09}"/>
              </a:ext>
            </a:extLst>
          </p:cNvPr>
          <p:cNvSpPr txBox="1"/>
          <p:nvPr/>
        </p:nvSpPr>
        <p:spPr>
          <a:xfrm>
            <a:off x="6755363" y="4935188"/>
            <a:ext cx="4855446" cy="1231106"/>
          </a:xfrm>
          <a:prstGeom prst="rect">
            <a:avLst/>
          </a:prstGeom>
          <a:noFill/>
        </p:spPr>
        <p:txBody>
          <a:bodyPr wrap="square">
            <a:spAutoFit/>
          </a:bodyPr>
          <a:lstStyle/>
          <a:p>
            <a:pPr marL="0" marR="0" lvl="0" indent="0" algn="ctr" defTabSz="4572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Presented &amp; Prepared by: Patrick Bowen</a:t>
            </a:r>
          </a:p>
          <a:p>
            <a:pPr marL="0" marR="0" lvl="0" indent="0" algn="ctr" defTabSz="4572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hlinkClick r:id="rId3">
                  <a:extLst>
                    <a:ext uri="{A12FA001-AC4F-418D-AE19-62706E023703}">
                      <ahyp:hlinkClr xmlns:ahyp="http://schemas.microsoft.com/office/drawing/2018/hyperlinkcolor" val="tx"/>
                    </a:ext>
                  </a:extLst>
                </a:hlinkClick>
              </a:rPr>
              <a:t>patrickb@bowennational.com</a:t>
            </a: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0" marR="0" lvl="0" indent="0" algn="ctr" defTabSz="4572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614-833-9300</a:t>
            </a:r>
          </a:p>
        </p:txBody>
      </p:sp>
      <p:pic>
        <p:nvPicPr>
          <p:cNvPr id="5" name="Picture 4" descr="A logo with blue and green letters&#10;&#10;Description automatically generated">
            <a:extLst>
              <a:ext uri="{FF2B5EF4-FFF2-40B4-BE49-F238E27FC236}">
                <a16:creationId xmlns:a16="http://schemas.microsoft.com/office/drawing/2014/main" id="{8B79EC12-0152-B288-73C8-DF0EA8ED50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71991" y="821130"/>
            <a:ext cx="2438817" cy="729531"/>
          </a:xfrm>
          <a:prstGeom prst="rect">
            <a:avLst/>
          </a:prstGeom>
          <a:noFill/>
          <a:ln>
            <a:noFill/>
          </a:ln>
        </p:spPr>
      </p:pic>
      <p:sp>
        <p:nvSpPr>
          <p:cNvPr id="7" name="TextBox 6">
            <a:extLst>
              <a:ext uri="{FF2B5EF4-FFF2-40B4-BE49-F238E27FC236}">
                <a16:creationId xmlns:a16="http://schemas.microsoft.com/office/drawing/2014/main" id="{34738AF2-200E-463F-AEC0-491B107EEFD5}"/>
              </a:ext>
            </a:extLst>
          </p:cNvPr>
          <p:cNvSpPr txBox="1"/>
          <p:nvPr/>
        </p:nvSpPr>
        <p:spPr>
          <a:xfrm>
            <a:off x="9104918" y="507040"/>
            <a:ext cx="195912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1A3260"/>
                </a:solidFill>
                <a:effectLst/>
                <a:uLnTx/>
                <a:uFillTx/>
                <a:latin typeface="Gill Sans MT" panose="020B0502020104020203"/>
                <a:ea typeface="+mn-ea"/>
                <a:cs typeface="+mn-cs"/>
              </a:rPr>
              <a:t>Prepared For:</a:t>
            </a:r>
          </a:p>
        </p:txBody>
      </p:sp>
      <p:sp>
        <p:nvSpPr>
          <p:cNvPr id="3" name="TextBox 2">
            <a:extLst>
              <a:ext uri="{FF2B5EF4-FFF2-40B4-BE49-F238E27FC236}">
                <a16:creationId xmlns:a16="http://schemas.microsoft.com/office/drawing/2014/main" id="{6CA4AFB9-590B-290F-DF34-7D1AFF213B41}"/>
              </a:ext>
            </a:extLst>
          </p:cNvPr>
          <p:cNvSpPr txBox="1"/>
          <p:nvPr/>
        </p:nvSpPr>
        <p:spPr>
          <a:xfrm>
            <a:off x="617260" y="2558662"/>
            <a:ext cx="575582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9A0ED"/>
                </a:solidFill>
                <a:effectLst/>
                <a:uLnTx/>
                <a:uFillTx/>
                <a:latin typeface="Gill Sans MT" panose="020B0502020104020203"/>
                <a:ea typeface="+mn-ea"/>
                <a:cs typeface="+mn-cs"/>
              </a:rPr>
              <a:t>September KHC Webinar</a:t>
            </a:r>
          </a:p>
        </p:txBody>
      </p:sp>
    </p:spTree>
    <p:extLst>
      <p:ext uri="{BB962C8B-B14F-4D97-AF65-F5344CB8AC3E}">
        <p14:creationId xmlns:p14="http://schemas.microsoft.com/office/powerpoint/2010/main" val="198201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63FA8B-43A8-A4C9-7ABA-159157A854C0}"/>
              </a:ext>
            </a:extLst>
          </p:cNvPr>
          <p:cNvSpPr txBox="1"/>
          <p:nvPr/>
        </p:nvSpPr>
        <p:spPr>
          <a:xfrm>
            <a:off x="1592186" y="2481108"/>
            <a:ext cx="9306473" cy="156966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prstClr val="black"/>
                </a:solidFill>
                <a:effectLst/>
                <a:uLnTx/>
                <a:uFillTx/>
                <a:latin typeface="Gill Sans MT" panose="020B0502020104020203"/>
                <a:ea typeface="Times New Roman" panose="02020603050405020304" pitchFamily="18" charset="0"/>
                <a:cs typeface="+mn-cs"/>
              </a:rPr>
              <a:t>The various demographic metrics are considered in this analysis including key </a:t>
            </a:r>
            <a:r>
              <a:rPr kumimoji="0" lang="en-US" sz="2400" b="1" i="0" u="none" strike="noStrike" kern="1400" cap="none" spc="0" normalizeH="0" baseline="0" noProof="0" dirty="0">
                <a:ln>
                  <a:noFill/>
                </a:ln>
                <a:solidFill>
                  <a:prstClr val="black"/>
                </a:solidFill>
                <a:effectLst/>
                <a:uLnTx/>
                <a:uFillTx/>
                <a:latin typeface="Gill Sans MT" panose="020B0502020104020203"/>
                <a:ea typeface="Times New Roman" panose="02020603050405020304" pitchFamily="18" charset="0"/>
                <a:cs typeface="+mn-cs"/>
              </a:rPr>
              <a:t>population and household attributes </a:t>
            </a:r>
            <a:r>
              <a:rPr kumimoji="0" lang="en-US" sz="2400" b="0" i="0" u="none" strike="noStrike" kern="1400" cap="none" spc="0" normalizeH="0" baseline="0" noProof="0" dirty="0">
                <a:ln>
                  <a:noFill/>
                </a:ln>
                <a:solidFill>
                  <a:prstClr val="black"/>
                </a:solidFill>
                <a:effectLst/>
                <a:uLnTx/>
                <a:uFillTx/>
                <a:latin typeface="Gill Sans MT" panose="020B0502020104020203"/>
                <a:ea typeface="Times New Roman" panose="02020603050405020304" pitchFamily="18" charset="0"/>
                <a:cs typeface="+mn-cs"/>
              </a:rPr>
              <a:t>for </a:t>
            </a:r>
            <a:r>
              <a:rPr kumimoji="0" lang="en-US" sz="2400" b="1" i="0" u="none" strike="noStrike" kern="1400" cap="none" spc="0" normalizeH="0" baseline="0" noProof="0" dirty="0">
                <a:ln>
                  <a:noFill/>
                </a:ln>
                <a:solidFill>
                  <a:prstClr val="black"/>
                </a:solidFill>
                <a:effectLst/>
                <a:uLnTx/>
                <a:uFillTx/>
                <a:latin typeface="Gill Sans MT" panose="020B0502020104020203"/>
                <a:ea typeface="Times New Roman" panose="02020603050405020304" pitchFamily="18" charset="0"/>
                <a:cs typeface="+mn-cs"/>
              </a:rPr>
              <a:t>each county </a:t>
            </a:r>
            <a:r>
              <a:rPr kumimoji="0" lang="en-US" sz="2400" b="0" i="0" u="none" strike="noStrike" kern="1400" cap="none" spc="0" normalizeH="0" baseline="0" noProof="0" dirty="0">
                <a:ln>
                  <a:noFill/>
                </a:ln>
                <a:solidFill>
                  <a:prstClr val="black"/>
                </a:solidFill>
                <a:effectLst/>
                <a:uLnTx/>
                <a:uFillTx/>
                <a:latin typeface="Gill Sans MT" panose="020B0502020104020203"/>
                <a:ea typeface="Times New Roman" panose="02020603050405020304" pitchFamily="18" charset="0"/>
                <a:cs typeface="+mn-cs"/>
              </a:rPr>
              <a:t>are provided for various </a:t>
            </a:r>
            <a:r>
              <a:rPr kumimoji="0" lang="en-US" sz="2400" b="1" i="0" u="none" strike="noStrike" kern="1400" cap="none" spc="0" normalizeH="0" baseline="0" noProof="0" dirty="0">
                <a:ln>
                  <a:noFill/>
                </a:ln>
                <a:solidFill>
                  <a:prstClr val="black"/>
                </a:solidFill>
                <a:effectLst/>
                <a:uLnTx/>
                <a:uFillTx/>
                <a:latin typeface="Gill Sans MT" panose="020B0502020104020203"/>
                <a:ea typeface="Times New Roman" panose="02020603050405020304" pitchFamily="18" charset="0"/>
                <a:cs typeface="+mn-cs"/>
              </a:rPr>
              <a:t>historical points in time</a:t>
            </a:r>
            <a:r>
              <a:rPr kumimoji="0" lang="en-US" sz="2400" b="0" i="0" u="none" strike="noStrike" kern="1400" cap="none" spc="0" normalizeH="0" baseline="0" noProof="0" dirty="0">
                <a:ln>
                  <a:noFill/>
                </a:ln>
                <a:solidFill>
                  <a:prstClr val="black"/>
                </a:solidFill>
                <a:effectLst/>
                <a:uLnTx/>
                <a:uFillTx/>
                <a:latin typeface="Gill Sans MT" panose="020B0502020104020203"/>
                <a:ea typeface="Times New Roman" panose="02020603050405020304" pitchFamily="18" charset="0"/>
                <a:cs typeface="+mn-cs"/>
              </a:rPr>
              <a:t>, as well as </a:t>
            </a:r>
            <a:r>
              <a:rPr kumimoji="0" lang="en-US" sz="2400" b="1" i="0" u="none" strike="noStrike" kern="1400" cap="none" spc="0" normalizeH="0" baseline="0" noProof="0" dirty="0">
                <a:ln>
                  <a:noFill/>
                </a:ln>
                <a:solidFill>
                  <a:prstClr val="black"/>
                </a:solidFill>
                <a:effectLst/>
                <a:uLnTx/>
                <a:uFillTx/>
                <a:latin typeface="Gill Sans MT" panose="020B0502020104020203"/>
                <a:ea typeface="Times New Roman" panose="02020603050405020304" pitchFamily="18" charset="0"/>
                <a:cs typeface="+mn-cs"/>
              </a:rPr>
              <a:t>current</a:t>
            </a:r>
            <a:r>
              <a:rPr kumimoji="0" lang="en-US" sz="2400" b="0" i="0" u="none" strike="noStrike" kern="1400" cap="none" spc="0" normalizeH="0" baseline="0" noProof="0" dirty="0">
                <a:ln>
                  <a:noFill/>
                </a:ln>
                <a:solidFill>
                  <a:prstClr val="black"/>
                </a:solidFill>
                <a:effectLst/>
                <a:uLnTx/>
                <a:uFillTx/>
                <a:latin typeface="Gill Sans MT" panose="020B0502020104020203"/>
                <a:ea typeface="Times New Roman" panose="02020603050405020304" pitchFamily="18" charset="0"/>
                <a:cs typeface="+mn-cs"/>
              </a:rPr>
              <a:t> (2024) and </a:t>
            </a:r>
            <a:r>
              <a:rPr kumimoji="0" lang="en-US" sz="2400" b="1" i="0" u="none" strike="noStrike" kern="1400" cap="none" spc="0" normalizeH="0" baseline="0" noProof="0" dirty="0">
                <a:ln>
                  <a:noFill/>
                </a:ln>
                <a:solidFill>
                  <a:prstClr val="black"/>
                </a:solidFill>
                <a:effectLst/>
                <a:uLnTx/>
                <a:uFillTx/>
                <a:latin typeface="Gill Sans MT" panose="020B0502020104020203"/>
                <a:ea typeface="Times New Roman" panose="02020603050405020304" pitchFamily="18" charset="0"/>
                <a:cs typeface="+mn-cs"/>
              </a:rPr>
              <a:t>projected </a:t>
            </a:r>
            <a:r>
              <a:rPr kumimoji="0" lang="en-US" sz="2400" b="0" i="0" u="none" strike="noStrike" kern="1400" cap="none" spc="0" normalizeH="0" baseline="0" noProof="0" dirty="0">
                <a:ln>
                  <a:noFill/>
                </a:ln>
                <a:solidFill>
                  <a:prstClr val="black"/>
                </a:solidFill>
                <a:effectLst/>
                <a:uLnTx/>
                <a:uFillTx/>
                <a:latin typeface="Gill Sans MT" panose="020B0502020104020203"/>
                <a:ea typeface="Times New Roman" panose="02020603050405020304" pitchFamily="18" charset="0"/>
                <a:cs typeface="+mn-cs"/>
              </a:rPr>
              <a:t>(2029).</a:t>
            </a:r>
            <a:endParaRPr kumimoji="0" lang="en-US" sz="2000" b="0" i="0" u="none" strike="noStrike" kern="1400" cap="none" spc="0" normalizeH="0" baseline="0" noProof="0" dirty="0">
              <a:ln>
                <a:noFill/>
              </a:ln>
              <a:solidFill>
                <a:prstClr val="black"/>
              </a:solidFill>
              <a:effectLst/>
              <a:uLnTx/>
              <a:uFillTx/>
              <a:latin typeface="Gill Sans MT" panose="020B0502020104020203"/>
              <a:ea typeface="Times New Roman" panose="02020603050405020304" pitchFamily="18" charset="0"/>
              <a:cs typeface="+mn-cs"/>
            </a:endParaRPr>
          </a:p>
        </p:txBody>
      </p:sp>
      <p:sp>
        <p:nvSpPr>
          <p:cNvPr id="4" name="Rectangle 3">
            <a:extLst>
              <a:ext uri="{FF2B5EF4-FFF2-40B4-BE49-F238E27FC236}">
                <a16:creationId xmlns:a16="http://schemas.microsoft.com/office/drawing/2014/main" id="{E0906959-6510-1F5C-193C-44FA562C6C47}"/>
              </a:ext>
            </a:extLst>
          </p:cNvPr>
          <p:cNvSpPr/>
          <p:nvPr/>
        </p:nvSpPr>
        <p:spPr>
          <a:xfrm>
            <a:off x="2164293" y="520512"/>
            <a:ext cx="7446334" cy="175432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A3260"/>
                </a:solidFill>
                <a:effectLst>
                  <a:outerShdw blurRad="38100" dist="25400" dir="5400000" algn="ctr" rotWithShape="0">
                    <a:srgbClr val="6E747A">
                      <a:alpha val="43000"/>
                    </a:srgbClr>
                  </a:outerShdw>
                </a:effectLst>
                <a:uLnTx/>
                <a:uFillTx/>
                <a:latin typeface="Gill Sans MT" panose="020B0502020104020203"/>
                <a:ea typeface="+mn-ea"/>
                <a:cs typeface="+mn-cs"/>
              </a:rPr>
              <a:t>Kentucky’s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A3260"/>
                </a:solidFill>
                <a:effectLst>
                  <a:outerShdw blurRad="38100" dist="25400" dir="5400000" algn="ctr" rotWithShape="0">
                    <a:srgbClr val="6E747A">
                      <a:alpha val="43000"/>
                    </a:srgbClr>
                  </a:outerShdw>
                </a:effectLst>
                <a:uLnTx/>
                <a:uFillTx/>
                <a:latin typeface="Gill Sans MT" panose="020B0502020104020203"/>
                <a:ea typeface="+mn-ea"/>
                <a:cs typeface="+mn-cs"/>
              </a:rPr>
              <a:t>Demographic Background</a:t>
            </a:r>
          </a:p>
        </p:txBody>
      </p:sp>
      <p:sp>
        <p:nvSpPr>
          <p:cNvPr id="5" name="Rectangle 4">
            <a:extLst>
              <a:ext uri="{FF2B5EF4-FFF2-40B4-BE49-F238E27FC236}">
                <a16:creationId xmlns:a16="http://schemas.microsoft.com/office/drawing/2014/main" id="{A2327C8F-EF5D-4971-7A28-F3F8ACE24C70}"/>
              </a:ext>
            </a:extLst>
          </p:cNvPr>
          <p:cNvSpPr/>
          <p:nvPr/>
        </p:nvSpPr>
        <p:spPr>
          <a:xfrm>
            <a:off x="1592186" y="2274836"/>
            <a:ext cx="8955498" cy="1074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494261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rmAutofit fontScale="47500" lnSpcReduction="20000"/>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ysClr val="window" lastClr="FFFFFF"/>
              </a:solidFill>
              <a:effectLst/>
              <a:uLnTx/>
              <a:uFillTx/>
              <a:latin typeface="Futura"/>
              <a:ea typeface="+mj-ea"/>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6700" b="1" i="0" u="none" strike="noStrike" kern="1200" cap="none" spc="0" normalizeH="0" baseline="0" noProof="0" dirty="0">
                <a:ln>
                  <a:noFill/>
                </a:ln>
                <a:solidFill>
                  <a:sysClr val="window" lastClr="FFFFFF"/>
                </a:solidFill>
                <a:effectLst/>
                <a:uLnTx/>
                <a:uFillTx/>
                <a:latin typeface="Futura"/>
                <a:ea typeface="+mj-ea"/>
                <a:cs typeface="+mj-cs"/>
              </a:rPr>
              <a:t>Total Households (2024)</a:t>
            </a:r>
            <a:endParaRPr kumimoji="0" lang="en-US" sz="3300" b="1" i="0" u="none" strike="noStrike" kern="1200" cap="none" spc="0" normalizeH="0" baseline="0" noProof="0" dirty="0">
              <a:ln>
                <a:noFill/>
              </a:ln>
              <a:solidFill>
                <a:sysClr val="window" lastClr="FFFFFF"/>
              </a:solidFill>
              <a:effectLst/>
              <a:uLnTx/>
              <a:uFillTx/>
              <a:latin typeface="Futura"/>
              <a:ea typeface="+mj-ea"/>
              <a:cs typeface="+mj-cs"/>
            </a:endParaRPr>
          </a:p>
        </p:txBody>
      </p:sp>
      <p:pic>
        <p:nvPicPr>
          <p:cNvPr id="4" name="Picture 3">
            <a:extLst>
              <a:ext uri="{FF2B5EF4-FFF2-40B4-BE49-F238E27FC236}">
                <a16:creationId xmlns:a16="http://schemas.microsoft.com/office/drawing/2014/main" id="{6E21DB38-2108-435E-50B7-6139DB54520C}"/>
              </a:ext>
            </a:extLst>
          </p:cNvPr>
          <p:cNvPicPr>
            <a:picLocks noChangeAspect="1"/>
          </p:cNvPicPr>
          <p:nvPr/>
        </p:nvPicPr>
        <p:blipFill>
          <a:blip r:embed="rId2"/>
          <a:stretch>
            <a:fillRect/>
          </a:stretch>
        </p:blipFill>
        <p:spPr>
          <a:xfrm>
            <a:off x="270657" y="938211"/>
            <a:ext cx="11636595" cy="5634039"/>
          </a:xfrm>
          <a:prstGeom prst="rect">
            <a:avLst/>
          </a:prstGeom>
        </p:spPr>
      </p:pic>
      <p:pic>
        <p:nvPicPr>
          <p:cNvPr id="5" name="Picture 4">
            <a:extLst>
              <a:ext uri="{FF2B5EF4-FFF2-40B4-BE49-F238E27FC236}">
                <a16:creationId xmlns:a16="http://schemas.microsoft.com/office/drawing/2014/main" id="{7BD197FB-5DA7-175D-2DD0-B0F58E5C0511}"/>
              </a:ext>
            </a:extLst>
          </p:cNvPr>
          <p:cNvPicPr>
            <a:picLocks noChangeAspect="1"/>
          </p:cNvPicPr>
          <p:nvPr/>
        </p:nvPicPr>
        <p:blipFill>
          <a:blip r:embed="rId3"/>
          <a:stretch>
            <a:fillRect/>
          </a:stretch>
        </p:blipFill>
        <p:spPr>
          <a:xfrm>
            <a:off x="10633419" y="945831"/>
            <a:ext cx="1273834" cy="1042228"/>
          </a:xfrm>
          <a:prstGeom prst="rect">
            <a:avLst/>
          </a:prstGeom>
        </p:spPr>
      </p:pic>
    </p:spTree>
    <p:extLst>
      <p:ext uri="{BB962C8B-B14F-4D97-AF65-F5344CB8AC3E}">
        <p14:creationId xmlns:p14="http://schemas.microsoft.com/office/powerpoint/2010/main" val="164574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rmAutofit fontScale="47500" lnSpcReduction="20000"/>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ysClr val="window" lastClr="FFFFFF"/>
              </a:solidFill>
              <a:effectLst/>
              <a:uLnTx/>
              <a:uFillTx/>
              <a:latin typeface="Futura"/>
              <a:ea typeface="+mj-ea"/>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6700" b="1" i="0" u="none" strike="noStrike" kern="1200" cap="none" spc="0" normalizeH="0" baseline="0" noProof="0" dirty="0">
                <a:ln>
                  <a:noFill/>
                </a:ln>
                <a:solidFill>
                  <a:sysClr val="window" lastClr="FFFFFF"/>
                </a:solidFill>
                <a:effectLst/>
                <a:uLnTx/>
                <a:uFillTx/>
                <a:latin typeface="Futura"/>
                <a:ea typeface="+mj-ea"/>
                <a:cs typeface="+mj-cs"/>
              </a:rPr>
              <a:t>Percent Change Total Households (2024 to 2029)</a:t>
            </a:r>
            <a:endParaRPr kumimoji="0" lang="en-US" sz="3300" b="1" i="0" u="none" strike="noStrike" kern="1200" cap="none" spc="0" normalizeH="0" baseline="0" noProof="0" dirty="0">
              <a:ln>
                <a:noFill/>
              </a:ln>
              <a:solidFill>
                <a:sysClr val="window" lastClr="FFFFFF"/>
              </a:solidFill>
              <a:effectLst/>
              <a:uLnTx/>
              <a:uFillTx/>
              <a:latin typeface="Futura"/>
              <a:ea typeface="+mj-ea"/>
              <a:cs typeface="+mj-cs"/>
            </a:endParaRPr>
          </a:p>
        </p:txBody>
      </p:sp>
      <p:pic>
        <p:nvPicPr>
          <p:cNvPr id="12" name="Picture 11">
            <a:extLst>
              <a:ext uri="{FF2B5EF4-FFF2-40B4-BE49-F238E27FC236}">
                <a16:creationId xmlns:a16="http://schemas.microsoft.com/office/drawing/2014/main" id="{16D175C7-3671-02A5-E1AE-38F62D79395B}"/>
              </a:ext>
            </a:extLst>
          </p:cNvPr>
          <p:cNvPicPr>
            <a:picLocks noChangeAspect="1"/>
          </p:cNvPicPr>
          <p:nvPr/>
        </p:nvPicPr>
        <p:blipFill>
          <a:blip r:embed="rId2"/>
          <a:stretch>
            <a:fillRect/>
          </a:stretch>
        </p:blipFill>
        <p:spPr>
          <a:xfrm>
            <a:off x="284747" y="945830"/>
            <a:ext cx="11622505" cy="5743739"/>
          </a:xfrm>
          <a:prstGeom prst="rect">
            <a:avLst/>
          </a:prstGeom>
        </p:spPr>
      </p:pic>
      <p:pic>
        <p:nvPicPr>
          <p:cNvPr id="10" name="Picture 9">
            <a:extLst>
              <a:ext uri="{FF2B5EF4-FFF2-40B4-BE49-F238E27FC236}">
                <a16:creationId xmlns:a16="http://schemas.microsoft.com/office/drawing/2014/main" id="{CD4D8882-C487-8179-1B05-3D02AD3DAC39}"/>
              </a:ext>
            </a:extLst>
          </p:cNvPr>
          <p:cNvPicPr>
            <a:picLocks noChangeAspect="1"/>
          </p:cNvPicPr>
          <p:nvPr/>
        </p:nvPicPr>
        <p:blipFill>
          <a:blip r:embed="rId3"/>
          <a:stretch>
            <a:fillRect/>
          </a:stretch>
        </p:blipFill>
        <p:spPr>
          <a:xfrm>
            <a:off x="10304692" y="945830"/>
            <a:ext cx="1602560" cy="994181"/>
          </a:xfrm>
          <a:prstGeom prst="rect">
            <a:avLst/>
          </a:prstGeom>
          <a:ln w="19050">
            <a:solidFill>
              <a:schemeClr val="accent1"/>
            </a:solidFill>
          </a:ln>
        </p:spPr>
      </p:pic>
    </p:spTree>
    <p:extLst>
      <p:ext uri="{BB962C8B-B14F-4D97-AF65-F5344CB8AC3E}">
        <p14:creationId xmlns:p14="http://schemas.microsoft.com/office/powerpoint/2010/main" val="917788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rmAutofit fontScale="40000" lnSpcReduction="20000"/>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ysClr val="window" lastClr="FFFFFF"/>
              </a:solidFill>
              <a:effectLst/>
              <a:uLnTx/>
              <a:uFillTx/>
              <a:latin typeface="Futura"/>
              <a:ea typeface="+mj-ea"/>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6700" b="1" i="0" u="none" strike="noStrike" kern="1200" cap="none" spc="0" normalizeH="0" baseline="0" noProof="0" dirty="0">
                <a:ln>
                  <a:noFill/>
                </a:ln>
                <a:solidFill>
                  <a:sysClr val="window" lastClr="FFFFFF"/>
                </a:solidFill>
                <a:effectLst/>
                <a:uLnTx/>
                <a:uFillTx/>
                <a:latin typeface="Futura"/>
                <a:ea typeface="+mj-ea"/>
                <a:cs typeface="+mj-cs"/>
              </a:rPr>
              <a:t>Share of Renter Households by Income (&lt;$35k) - 2024</a:t>
            </a:r>
            <a:endParaRPr kumimoji="0" lang="en-US" sz="3300" b="1" i="0" u="none" strike="noStrike" kern="1200" cap="none" spc="0" normalizeH="0" baseline="0" noProof="0" dirty="0">
              <a:ln>
                <a:noFill/>
              </a:ln>
              <a:solidFill>
                <a:sysClr val="window" lastClr="FFFFFF"/>
              </a:solidFill>
              <a:effectLst/>
              <a:uLnTx/>
              <a:uFillTx/>
              <a:latin typeface="Futura"/>
              <a:ea typeface="+mj-ea"/>
              <a:cs typeface="+mj-cs"/>
            </a:endParaRPr>
          </a:p>
        </p:txBody>
      </p:sp>
      <p:pic>
        <p:nvPicPr>
          <p:cNvPr id="5" name="Picture 4" descr="A map of kentucky with blue squares&#10;&#10;Description automatically generated">
            <a:extLst>
              <a:ext uri="{FF2B5EF4-FFF2-40B4-BE49-F238E27FC236}">
                <a16:creationId xmlns:a16="http://schemas.microsoft.com/office/drawing/2014/main" id="{9FF2D7AC-6775-ECFC-91D9-BE0C21DE6423}"/>
              </a:ext>
            </a:extLst>
          </p:cNvPr>
          <p:cNvPicPr>
            <a:picLocks noChangeAspect="1"/>
          </p:cNvPicPr>
          <p:nvPr/>
        </p:nvPicPr>
        <p:blipFill rotWithShape="1">
          <a:blip r:embed="rId2"/>
          <a:srcRect l="2447" t="20815" r="2466" b="19005"/>
          <a:stretch/>
        </p:blipFill>
        <p:spPr>
          <a:xfrm>
            <a:off x="284747" y="945830"/>
            <a:ext cx="11622505" cy="5870254"/>
          </a:xfrm>
          <a:prstGeom prst="rect">
            <a:avLst/>
          </a:prstGeom>
        </p:spPr>
      </p:pic>
      <p:pic>
        <p:nvPicPr>
          <p:cNvPr id="6" name="Picture 5" descr="A map of kentucky with blue squares&#10;&#10;Description automatically generated">
            <a:extLst>
              <a:ext uri="{FF2B5EF4-FFF2-40B4-BE49-F238E27FC236}">
                <a16:creationId xmlns:a16="http://schemas.microsoft.com/office/drawing/2014/main" id="{924D30E1-550F-97CF-3691-D9C72CE2F954}"/>
              </a:ext>
            </a:extLst>
          </p:cNvPr>
          <p:cNvPicPr>
            <a:picLocks noChangeAspect="1"/>
          </p:cNvPicPr>
          <p:nvPr/>
        </p:nvPicPr>
        <p:blipFill rotWithShape="1">
          <a:blip r:embed="rId2"/>
          <a:srcRect l="79015" t="3500" r="2505" b="85573"/>
          <a:stretch/>
        </p:blipFill>
        <p:spPr>
          <a:xfrm>
            <a:off x="9373645" y="1033425"/>
            <a:ext cx="2373596" cy="1084624"/>
          </a:xfrm>
          <a:prstGeom prst="rect">
            <a:avLst/>
          </a:prstGeom>
        </p:spPr>
      </p:pic>
    </p:spTree>
    <p:extLst>
      <p:ext uri="{BB962C8B-B14F-4D97-AF65-F5344CB8AC3E}">
        <p14:creationId xmlns:p14="http://schemas.microsoft.com/office/powerpoint/2010/main" val="930262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rmAutofit fontScale="40000" lnSpcReduction="20000"/>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ysClr val="window" lastClr="FFFFFF"/>
              </a:solidFill>
              <a:effectLst/>
              <a:uLnTx/>
              <a:uFillTx/>
              <a:latin typeface="Futura"/>
              <a:ea typeface="+mj-ea"/>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6700" b="1" i="0" u="none" strike="noStrike" kern="1200" cap="none" spc="0" normalizeH="0" baseline="0" noProof="0" dirty="0">
                <a:ln>
                  <a:noFill/>
                </a:ln>
                <a:solidFill>
                  <a:sysClr val="window" lastClr="FFFFFF"/>
                </a:solidFill>
                <a:effectLst/>
                <a:uLnTx/>
                <a:uFillTx/>
                <a:latin typeface="Futura"/>
                <a:ea typeface="+mj-ea"/>
                <a:cs typeface="+mj-cs"/>
              </a:rPr>
              <a:t>Share of Owner Households by Income (&lt;$35k) - 2024</a:t>
            </a:r>
            <a:endParaRPr kumimoji="0" lang="en-US" sz="3300" b="1" i="0" u="none" strike="noStrike" kern="1200" cap="none" spc="0" normalizeH="0" baseline="0" noProof="0" dirty="0">
              <a:ln>
                <a:noFill/>
              </a:ln>
              <a:solidFill>
                <a:sysClr val="window" lastClr="FFFFFF"/>
              </a:solidFill>
              <a:effectLst/>
              <a:uLnTx/>
              <a:uFillTx/>
              <a:latin typeface="Futura"/>
              <a:ea typeface="+mj-ea"/>
              <a:cs typeface="+mj-cs"/>
            </a:endParaRPr>
          </a:p>
        </p:txBody>
      </p:sp>
      <p:pic>
        <p:nvPicPr>
          <p:cNvPr id="5" name="Picture 4" descr="A map of kentucky with blue squares&#10;&#10;Description automatically generated">
            <a:extLst>
              <a:ext uri="{FF2B5EF4-FFF2-40B4-BE49-F238E27FC236}">
                <a16:creationId xmlns:a16="http://schemas.microsoft.com/office/drawing/2014/main" id="{77103DC6-E4B3-E056-4428-D1F8CC2A46E7}"/>
              </a:ext>
            </a:extLst>
          </p:cNvPr>
          <p:cNvPicPr>
            <a:picLocks noChangeAspect="1"/>
          </p:cNvPicPr>
          <p:nvPr/>
        </p:nvPicPr>
        <p:blipFill rotWithShape="1">
          <a:blip r:embed="rId2"/>
          <a:srcRect l="2692" t="21290" r="2466" b="19955"/>
          <a:stretch/>
        </p:blipFill>
        <p:spPr>
          <a:xfrm>
            <a:off x="284747" y="945830"/>
            <a:ext cx="11622505" cy="5831961"/>
          </a:xfrm>
          <a:prstGeom prst="rect">
            <a:avLst/>
          </a:prstGeom>
        </p:spPr>
      </p:pic>
      <p:pic>
        <p:nvPicPr>
          <p:cNvPr id="6" name="Picture 5" descr="A map of kentucky with blue squares&#10;&#10;Description automatically generated">
            <a:extLst>
              <a:ext uri="{FF2B5EF4-FFF2-40B4-BE49-F238E27FC236}">
                <a16:creationId xmlns:a16="http://schemas.microsoft.com/office/drawing/2014/main" id="{AC8556FB-40CD-8899-356C-A142A6855D75}"/>
              </a:ext>
            </a:extLst>
          </p:cNvPr>
          <p:cNvPicPr>
            <a:picLocks noChangeAspect="1"/>
          </p:cNvPicPr>
          <p:nvPr/>
        </p:nvPicPr>
        <p:blipFill rotWithShape="1">
          <a:blip r:embed="rId2"/>
          <a:srcRect l="78648" t="3817" r="2506" b="85731"/>
          <a:stretch/>
        </p:blipFill>
        <p:spPr>
          <a:xfrm>
            <a:off x="9647853" y="1025543"/>
            <a:ext cx="2259399" cy="968314"/>
          </a:xfrm>
          <a:prstGeom prst="rect">
            <a:avLst/>
          </a:prstGeom>
          <a:ln w="19050">
            <a:solidFill>
              <a:schemeClr val="accent1"/>
            </a:solidFill>
          </a:ln>
        </p:spPr>
      </p:pic>
    </p:spTree>
    <p:extLst>
      <p:ext uri="{BB962C8B-B14F-4D97-AF65-F5344CB8AC3E}">
        <p14:creationId xmlns:p14="http://schemas.microsoft.com/office/powerpoint/2010/main" val="2927877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85A6F15-523D-2F35-E569-9064B172044B}"/>
              </a:ext>
            </a:extLst>
          </p:cNvPr>
          <p:cNvPicPr>
            <a:picLocks noChangeAspect="1"/>
          </p:cNvPicPr>
          <p:nvPr/>
        </p:nvPicPr>
        <p:blipFill>
          <a:blip r:embed="rId2"/>
          <a:stretch>
            <a:fillRect/>
          </a:stretch>
        </p:blipFill>
        <p:spPr>
          <a:xfrm>
            <a:off x="284746" y="952500"/>
            <a:ext cx="11622506" cy="5731764"/>
          </a:xfrm>
          <a:prstGeom prst="rect">
            <a:avLst/>
          </a:prstGeom>
        </p:spPr>
      </p:pic>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rmAutofit fontScale="47500" lnSpcReduction="20000"/>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ysClr val="window" lastClr="FFFFFF"/>
              </a:solidFill>
              <a:effectLst/>
              <a:uLnTx/>
              <a:uFillTx/>
              <a:latin typeface="Futura"/>
              <a:ea typeface="+mj-ea"/>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6700" b="1" i="0" u="none" strike="noStrike" kern="1200" cap="none" spc="0" normalizeH="0" baseline="0" noProof="0" dirty="0">
                <a:ln>
                  <a:noFill/>
                </a:ln>
                <a:solidFill>
                  <a:sysClr val="window" lastClr="FFFFFF"/>
                </a:solidFill>
                <a:effectLst/>
                <a:uLnTx/>
                <a:uFillTx/>
                <a:latin typeface="Futura"/>
                <a:ea typeface="+mj-ea"/>
                <a:cs typeface="+mj-cs"/>
              </a:rPr>
              <a:t>Median Income Percent Change  (</a:t>
            </a:r>
            <a:r>
              <a:rPr kumimoji="0" lang="en-US" sz="6800" b="1" i="0" u="none" strike="noStrike" kern="1200" cap="none" spc="0" normalizeH="0" baseline="0" noProof="0" dirty="0">
                <a:ln>
                  <a:noFill/>
                </a:ln>
                <a:solidFill>
                  <a:sysClr val="window" lastClr="FFFFFF"/>
                </a:solidFill>
                <a:effectLst/>
                <a:uLnTx/>
                <a:uFillTx/>
                <a:latin typeface="Futura"/>
                <a:ea typeface="+mj-ea"/>
                <a:cs typeface="+mj-cs"/>
              </a:rPr>
              <a:t>2024-2029)</a:t>
            </a:r>
            <a:endParaRPr kumimoji="0" lang="en-US" sz="3300" b="1" i="0" u="none" strike="noStrike" kern="1200" cap="none" spc="0" normalizeH="0" baseline="0" noProof="0" dirty="0">
              <a:ln>
                <a:noFill/>
              </a:ln>
              <a:solidFill>
                <a:sysClr val="window" lastClr="FFFFFF"/>
              </a:solidFill>
              <a:effectLst/>
              <a:uLnTx/>
              <a:uFillTx/>
              <a:latin typeface="Futura"/>
              <a:ea typeface="+mj-ea"/>
              <a:cs typeface="+mj-cs"/>
            </a:endParaRPr>
          </a:p>
        </p:txBody>
      </p:sp>
      <p:pic>
        <p:nvPicPr>
          <p:cNvPr id="12" name="Picture 11">
            <a:extLst>
              <a:ext uri="{FF2B5EF4-FFF2-40B4-BE49-F238E27FC236}">
                <a16:creationId xmlns:a16="http://schemas.microsoft.com/office/drawing/2014/main" id="{5146CA21-F017-2E3B-0564-8A282BAD8235}"/>
              </a:ext>
            </a:extLst>
          </p:cNvPr>
          <p:cNvPicPr>
            <a:picLocks noChangeAspect="1"/>
          </p:cNvPicPr>
          <p:nvPr/>
        </p:nvPicPr>
        <p:blipFill>
          <a:blip r:embed="rId3"/>
          <a:stretch>
            <a:fillRect/>
          </a:stretch>
        </p:blipFill>
        <p:spPr>
          <a:xfrm>
            <a:off x="10590245" y="945829"/>
            <a:ext cx="1317007" cy="1433213"/>
          </a:xfrm>
          <a:prstGeom prst="rect">
            <a:avLst/>
          </a:prstGeom>
          <a:noFill/>
          <a:ln w="19050">
            <a:solidFill>
              <a:schemeClr val="accent1"/>
            </a:solidFill>
          </a:ln>
        </p:spPr>
      </p:pic>
    </p:spTree>
    <p:extLst>
      <p:ext uri="{BB962C8B-B14F-4D97-AF65-F5344CB8AC3E}">
        <p14:creationId xmlns:p14="http://schemas.microsoft.com/office/powerpoint/2010/main" val="2221281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rmAutofit fontScale="47500" lnSpcReduction="20000"/>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ysClr val="window" lastClr="FFFFFF"/>
              </a:solidFill>
              <a:effectLst/>
              <a:uLnTx/>
              <a:uFillTx/>
              <a:latin typeface="Futura"/>
              <a:ea typeface="+mj-ea"/>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6700" b="1" i="0" u="none" strike="noStrike" kern="1200" cap="none" spc="0" normalizeH="0" baseline="0" noProof="0" dirty="0">
                <a:ln>
                  <a:noFill/>
                </a:ln>
                <a:solidFill>
                  <a:sysClr val="window" lastClr="FFFFFF"/>
                </a:solidFill>
                <a:effectLst/>
                <a:uLnTx/>
                <a:uFillTx/>
                <a:latin typeface="Futura"/>
                <a:ea typeface="+mj-ea"/>
                <a:cs typeface="+mj-cs"/>
              </a:rPr>
              <a:t>Substandard Rental Housing Share (2022)</a:t>
            </a:r>
            <a:endParaRPr kumimoji="0" lang="en-US" sz="3300" b="1" i="0" u="none" strike="noStrike" kern="1200" cap="none" spc="0" normalizeH="0" baseline="0" noProof="0" dirty="0">
              <a:ln>
                <a:noFill/>
              </a:ln>
              <a:solidFill>
                <a:sysClr val="window" lastClr="FFFFFF"/>
              </a:solidFill>
              <a:effectLst/>
              <a:uLnTx/>
              <a:uFillTx/>
              <a:latin typeface="Futura"/>
              <a:ea typeface="+mj-ea"/>
              <a:cs typeface="+mj-cs"/>
            </a:endParaRPr>
          </a:p>
        </p:txBody>
      </p:sp>
      <p:pic>
        <p:nvPicPr>
          <p:cNvPr id="9" name="Picture 8">
            <a:extLst>
              <a:ext uri="{FF2B5EF4-FFF2-40B4-BE49-F238E27FC236}">
                <a16:creationId xmlns:a16="http://schemas.microsoft.com/office/drawing/2014/main" id="{15D068AD-6FF5-CF75-7DEA-55DE165D9B98}"/>
              </a:ext>
            </a:extLst>
          </p:cNvPr>
          <p:cNvPicPr>
            <a:picLocks noChangeAspect="1"/>
          </p:cNvPicPr>
          <p:nvPr/>
        </p:nvPicPr>
        <p:blipFill>
          <a:blip r:embed="rId2"/>
          <a:stretch>
            <a:fillRect/>
          </a:stretch>
        </p:blipFill>
        <p:spPr>
          <a:xfrm>
            <a:off x="284747" y="926769"/>
            <a:ext cx="11622505" cy="5748351"/>
          </a:xfrm>
          <a:prstGeom prst="rect">
            <a:avLst/>
          </a:prstGeom>
        </p:spPr>
      </p:pic>
      <p:sp>
        <p:nvSpPr>
          <p:cNvPr id="10" name="TextBox 9">
            <a:extLst>
              <a:ext uri="{FF2B5EF4-FFF2-40B4-BE49-F238E27FC236}">
                <a16:creationId xmlns:a16="http://schemas.microsoft.com/office/drawing/2014/main" id="{EDD97D5C-E0C4-DD51-C314-5846846EC6FE}"/>
              </a:ext>
            </a:extLst>
          </p:cNvPr>
          <p:cNvSpPr txBox="1"/>
          <p:nvPr/>
        </p:nvSpPr>
        <p:spPr>
          <a:xfrm>
            <a:off x="284747" y="945830"/>
            <a:ext cx="3560569" cy="1323439"/>
          </a:xfrm>
          <a:prstGeom prst="rect">
            <a:avLst/>
          </a:prstGeom>
          <a:solidFill>
            <a:schemeClr val="bg1">
              <a:lumMod val="85000"/>
            </a:schemeClr>
          </a:solidFill>
        </p:spPr>
        <p:txBody>
          <a:bodyPr wrap="square">
            <a:spAutoFit/>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srgbClr val="25597D"/>
                </a:solidFill>
                <a:effectLst/>
                <a:uLnTx/>
                <a:uFillTx/>
                <a:latin typeface="Century Gothic" panose="020B0502020202020204" pitchFamily="34" charset="0"/>
                <a:ea typeface="Meiryo" panose="020B0604030504040204" pitchFamily="34" charset="-128"/>
                <a:cs typeface="Times New Roman" panose="02020603050405020304" pitchFamily="18" charset="0"/>
              </a:rPr>
              <a:t>Substandard housing is considered occupied housing lacking complete kitchens.</a:t>
            </a:r>
            <a:endParaRPr kumimoji="0" lang="en-US" sz="2000" b="0" i="0" u="none" strike="noStrike" kern="1200" cap="none" spc="0" normalizeH="0" baseline="0" noProof="0" dirty="0">
              <a:ln>
                <a:noFill/>
              </a:ln>
              <a:solidFill>
                <a:srgbClr val="25597D"/>
              </a:solidFill>
              <a:effectLst/>
              <a:uLnTx/>
              <a:uFillTx/>
              <a:latin typeface="Century Gothic" panose="020B0502020202020204" pitchFamily="34" charset="0"/>
              <a:ea typeface="Meiryo" panose="020B0604030504040204" pitchFamily="34" charset="-128"/>
              <a:cs typeface="Times New Roman" panose="02020603050405020304" pitchFamily="18" charset="0"/>
            </a:endParaRPr>
          </a:p>
        </p:txBody>
      </p:sp>
      <p:pic>
        <p:nvPicPr>
          <p:cNvPr id="11" name="Picture 10" descr="A map of kentucky with blue squares&#10;&#10;Description automatically generated">
            <a:extLst>
              <a:ext uri="{FF2B5EF4-FFF2-40B4-BE49-F238E27FC236}">
                <a16:creationId xmlns:a16="http://schemas.microsoft.com/office/drawing/2014/main" id="{D99A0E87-4B06-0F67-91D4-120F0F514D40}"/>
              </a:ext>
            </a:extLst>
          </p:cNvPr>
          <p:cNvPicPr>
            <a:picLocks noChangeAspect="1"/>
          </p:cNvPicPr>
          <p:nvPr/>
        </p:nvPicPr>
        <p:blipFill rotWithShape="1">
          <a:blip r:embed="rId3"/>
          <a:srcRect l="80601" t="3300" r="2613" b="85524"/>
          <a:stretch/>
        </p:blipFill>
        <p:spPr>
          <a:xfrm>
            <a:off x="9983755" y="926769"/>
            <a:ext cx="1923497" cy="989626"/>
          </a:xfrm>
          <a:prstGeom prst="rect">
            <a:avLst/>
          </a:prstGeom>
        </p:spPr>
      </p:pic>
    </p:spTree>
    <p:extLst>
      <p:ext uri="{BB962C8B-B14F-4D97-AF65-F5344CB8AC3E}">
        <p14:creationId xmlns:p14="http://schemas.microsoft.com/office/powerpoint/2010/main" val="3929481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80280C-10C4-D094-31B3-5A2E3CA165CF}"/>
              </a:ext>
            </a:extLst>
          </p:cNvPr>
          <p:cNvPicPr>
            <a:picLocks noChangeAspect="1"/>
          </p:cNvPicPr>
          <p:nvPr/>
        </p:nvPicPr>
        <p:blipFill>
          <a:blip r:embed="rId2"/>
          <a:stretch>
            <a:fillRect/>
          </a:stretch>
        </p:blipFill>
        <p:spPr>
          <a:xfrm>
            <a:off x="284747" y="947737"/>
            <a:ext cx="11584329" cy="5555700"/>
          </a:xfrm>
          <a:prstGeom prst="rect">
            <a:avLst/>
          </a:prstGeom>
        </p:spPr>
      </p:pic>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rmAutofit fontScale="47500" lnSpcReduction="20000"/>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ysClr val="window" lastClr="FFFFFF"/>
              </a:solidFill>
              <a:effectLst/>
              <a:uLnTx/>
              <a:uFillTx/>
              <a:latin typeface="Futura"/>
              <a:ea typeface="+mj-ea"/>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6700" b="1" i="0" u="none" strike="noStrike" kern="1200" cap="none" spc="0" normalizeH="0" baseline="0" noProof="0" dirty="0">
                <a:ln>
                  <a:noFill/>
                </a:ln>
                <a:solidFill>
                  <a:sysClr val="window" lastClr="FFFFFF"/>
                </a:solidFill>
                <a:effectLst/>
                <a:uLnTx/>
                <a:uFillTx/>
                <a:latin typeface="Futura"/>
                <a:ea typeface="+mj-ea"/>
                <a:cs typeface="+mj-cs"/>
              </a:rPr>
              <a:t>Substandard Owner Housing Share (2022)</a:t>
            </a:r>
            <a:endParaRPr kumimoji="0" lang="en-US" sz="3300" b="1" i="0" u="none" strike="noStrike" kern="1200" cap="none" spc="0" normalizeH="0" baseline="0" noProof="0" dirty="0">
              <a:ln>
                <a:noFill/>
              </a:ln>
              <a:solidFill>
                <a:sysClr val="window" lastClr="FFFFFF"/>
              </a:solidFill>
              <a:effectLst/>
              <a:uLnTx/>
              <a:uFillTx/>
              <a:latin typeface="Futura"/>
              <a:ea typeface="+mj-ea"/>
              <a:cs typeface="+mj-cs"/>
            </a:endParaRPr>
          </a:p>
        </p:txBody>
      </p:sp>
      <p:pic>
        <p:nvPicPr>
          <p:cNvPr id="8" name="Picture 7" descr="A map of the state of kentucky&#10;&#10;Description automatically generated">
            <a:extLst>
              <a:ext uri="{FF2B5EF4-FFF2-40B4-BE49-F238E27FC236}">
                <a16:creationId xmlns:a16="http://schemas.microsoft.com/office/drawing/2014/main" id="{ADB78713-A3A4-D27A-6F3A-8544433BA298}"/>
              </a:ext>
            </a:extLst>
          </p:cNvPr>
          <p:cNvPicPr>
            <a:picLocks noChangeAspect="1"/>
          </p:cNvPicPr>
          <p:nvPr/>
        </p:nvPicPr>
        <p:blipFill rotWithShape="1">
          <a:blip r:embed="rId3"/>
          <a:srcRect l="80551" t="3519" r="2946" b="85749"/>
          <a:stretch/>
        </p:blipFill>
        <p:spPr>
          <a:xfrm>
            <a:off x="9973618" y="945830"/>
            <a:ext cx="1931436" cy="970526"/>
          </a:xfrm>
          <a:prstGeom prst="rect">
            <a:avLst/>
          </a:prstGeom>
        </p:spPr>
      </p:pic>
      <p:sp>
        <p:nvSpPr>
          <p:cNvPr id="9" name="TextBox 8">
            <a:extLst>
              <a:ext uri="{FF2B5EF4-FFF2-40B4-BE49-F238E27FC236}">
                <a16:creationId xmlns:a16="http://schemas.microsoft.com/office/drawing/2014/main" id="{99BA0B61-C72A-7517-9134-88D1228EF426}"/>
              </a:ext>
            </a:extLst>
          </p:cNvPr>
          <p:cNvSpPr txBox="1"/>
          <p:nvPr/>
        </p:nvSpPr>
        <p:spPr>
          <a:xfrm>
            <a:off x="284747" y="945830"/>
            <a:ext cx="3560569" cy="1323439"/>
          </a:xfrm>
          <a:prstGeom prst="rect">
            <a:avLst/>
          </a:prstGeom>
          <a:solidFill>
            <a:schemeClr val="bg1">
              <a:lumMod val="85000"/>
            </a:schemeClr>
          </a:solidFill>
        </p:spPr>
        <p:txBody>
          <a:bodyPr wrap="square">
            <a:spAutoFit/>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srgbClr val="25597D"/>
                </a:solidFill>
                <a:effectLst/>
                <a:uLnTx/>
                <a:uFillTx/>
                <a:latin typeface="Century Gothic" panose="020B0502020202020204" pitchFamily="34" charset="0"/>
                <a:ea typeface="Meiryo" panose="020B0604030504040204" pitchFamily="34" charset="-128"/>
                <a:cs typeface="Times New Roman" panose="02020603050405020304" pitchFamily="18" charset="0"/>
              </a:rPr>
              <a:t>Substandard housing is considered occupied housing lacking complete kitchens.</a:t>
            </a:r>
            <a:endParaRPr kumimoji="0" lang="en-US" sz="2000" b="0" i="0" u="none" strike="noStrike" kern="1200" cap="none" spc="0" normalizeH="0" baseline="0" noProof="0" dirty="0">
              <a:ln>
                <a:noFill/>
              </a:ln>
              <a:solidFill>
                <a:srgbClr val="25597D"/>
              </a:solidFill>
              <a:effectLst/>
              <a:uLnTx/>
              <a:uFillTx/>
              <a:latin typeface="Century Gothic" panose="020B0502020202020204" pitchFamily="34" charset="0"/>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2879406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rmAutofit fontScale="55000" lnSpcReduction="20000"/>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ysClr val="window" lastClr="FFFFFF"/>
              </a:solidFill>
              <a:effectLst/>
              <a:uLnTx/>
              <a:uFillTx/>
              <a:latin typeface="Futura"/>
              <a:ea typeface="+mj-ea"/>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ysClr val="window" lastClr="FFFFFF"/>
                </a:solidFill>
                <a:effectLst/>
                <a:uLnTx/>
                <a:uFillTx/>
                <a:latin typeface="Futura"/>
                <a:ea typeface="+mj-ea"/>
                <a:cs typeface="+mj-cs"/>
              </a:rPr>
              <a:t>Severe Cost Burdened Renter Housing Share (2022)</a:t>
            </a:r>
          </a:p>
        </p:txBody>
      </p:sp>
      <p:pic>
        <p:nvPicPr>
          <p:cNvPr id="5" name="Picture 4" descr="A map of kentucky with blue squares&#10;&#10;Description automatically generated">
            <a:extLst>
              <a:ext uri="{FF2B5EF4-FFF2-40B4-BE49-F238E27FC236}">
                <a16:creationId xmlns:a16="http://schemas.microsoft.com/office/drawing/2014/main" id="{DAAC5627-6C7B-2AA8-99D6-9202763D727A}"/>
              </a:ext>
            </a:extLst>
          </p:cNvPr>
          <p:cNvPicPr>
            <a:picLocks noChangeAspect="1"/>
          </p:cNvPicPr>
          <p:nvPr/>
        </p:nvPicPr>
        <p:blipFill rotWithShape="1">
          <a:blip r:embed="rId2"/>
          <a:srcRect l="2445" t="21386" r="2340" b="19297"/>
          <a:stretch/>
        </p:blipFill>
        <p:spPr>
          <a:xfrm>
            <a:off x="268638" y="945830"/>
            <a:ext cx="11599902" cy="5831959"/>
          </a:xfrm>
          <a:prstGeom prst="rect">
            <a:avLst/>
          </a:prstGeom>
        </p:spPr>
      </p:pic>
      <p:pic>
        <p:nvPicPr>
          <p:cNvPr id="6" name="Picture 5" descr="A map of kentucky with blue squares&#10;&#10;Description automatically generated">
            <a:extLst>
              <a:ext uri="{FF2B5EF4-FFF2-40B4-BE49-F238E27FC236}">
                <a16:creationId xmlns:a16="http://schemas.microsoft.com/office/drawing/2014/main" id="{6140E321-F709-42C2-88D6-8A8D1339016F}"/>
              </a:ext>
            </a:extLst>
          </p:cNvPr>
          <p:cNvPicPr>
            <a:picLocks noChangeAspect="1"/>
          </p:cNvPicPr>
          <p:nvPr/>
        </p:nvPicPr>
        <p:blipFill rotWithShape="1">
          <a:blip r:embed="rId2"/>
          <a:srcRect l="80996" t="3460" r="2504" b="85468"/>
          <a:stretch/>
        </p:blipFill>
        <p:spPr>
          <a:xfrm>
            <a:off x="10058400" y="1035698"/>
            <a:ext cx="1810139" cy="938591"/>
          </a:xfrm>
          <a:prstGeom prst="rect">
            <a:avLst/>
          </a:prstGeom>
        </p:spPr>
      </p:pic>
      <p:sp>
        <p:nvSpPr>
          <p:cNvPr id="4" name="TextBox 3">
            <a:extLst>
              <a:ext uri="{FF2B5EF4-FFF2-40B4-BE49-F238E27FC236}">
                <a16:creationId xmlns:a16="http://schemas.microsoft.com/office/drawing/2014/main" id="{EDD97D5C-E0C4-DD51-C314-5846846EC6FE}"/>
              </a:ext>
            </a:extLst>
          </p:cNvPr>
          <p:cNvSpPr txBox="1"/>
          <p:nvPr/>
        </p:nvSpPr>
        <p:spPr>
          <a:xfrm>
            <a:off x="284747" y="936499"/>
            <a:ext cx="3560569" cy="1631216"/>
          </a:xfrm>
          <a:prstGeom prst="rect">
            <a:avLst/>
          </a:prstGeom>
          <a:solidFill>
            <a:schemeClr val="bg1">
              <a:lumMod val="85000"/>
            </a:schemeClr>
          </a:solidFill>
        </p:spPr>
        <p:txBody>
          <a:bodyPr wrap="square">
            <a:spAutoFit/>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srgbClr val="25597D"/>
                </a:solidFill>
                <a:effectLst/>
                <a:uLnTx/>
                <a:uFillTx/>
                <a:latin typeface="Century Gothic" panose="020B0502020202020204" pitchFamily="34" charset="0"/>
                <a:ea typeface="Meiryo" panose="020B0604030504040204" pitchFamily="34" charset="-128"/>
                <a:cs typeface="Times New Roman" panose="02020603050405020304" pitchFamily="18" charset="0"/>
              </a:rPr>
              <a:t>Severe housing cost burdened households are those paying over 50% of their income towards housing costs.</a:t>
            </a:r>
            <a:endParaRPr kumimoji="0" lang="en-US" sz="2000" b="0" i="0" u="none" strike="noStrike" kern="1200" cap="none" spc="0" normalizeH="0" baseline="0" noProof="0" dirty="0">
              <a:ln>
                <a:noFill/>
              </a:ln>
              <a:solidFill>
                <a:srgbClr val="25597D"/>
              </a:solidFill>
              <a:effectLst/>
              <a:uLnTx/>
              <a:uFillTx/>
              <a:latin typeface="Century Gothic" panose="020B0502020202020204" pitchFamily="34" charset="0"/>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254926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6622E1-E017-88FE-F6CD-FFECE3470787}"/>
              </a:ext>
            </a:extLst>
          </p:cNvPr>
          <p:cNvSpPr>
            <a:spLocks noGrp="1"/>
          </p:cNvSpPr>
          <p:nvPr>
            <p:ph type="pic" sz="quarter" idx="13"/>
          </p:nvPr>
        </p:nvSpPr>
        <p:spPr/>
        <p:txBody>
          <a:bodyPr/>
          <a:lstStyle/>
          <a:p>
            <a:endParaRPr lang="en-US" dirty="0"/>
          </a:p>
        </p:txBody>
      </p:sp>
      <p:sp>
        <p:nvSpPr>
          <p:cNvPr id="3" name="Content Placeholder 2">
            <a:extLst>
              <a:ext uri="{FF2B5EF4-FFF2-40B4-BE49-F238E27FC236}">
                <a16:creationId xmlns:a16="http://schemas.microsoft.com/office/drawing/2014/main" id="{EC421972-1960-3B0E-EA77-341D21FC8F15}"/>
              </a:ext>
            </a:extLst>
          </p:cNvPr>
          <p:cNvSpPr>
            <a:spLocks noGrp="1"/>
          </p:cNvSpPr>
          <p:nvPr>
            <p:ph type="body" sz="half" idx="2"/>
          </p:nvPr>
        </p:nvSpPr>
        <p:spPr>
          <a:xfrm>
            <a:off x="6967538" y="859005"/>
            <a:ext cx="4852988" cy="5139989"/>
          </a:xfrm>
        </p:spPr>
        <p:txBody>
          <a:bodyPr>
            <a:normAutofit/>
          </a:bodyPr>
          <a:lstStyle/>
          <a:p>
            <a:pPr marL="0" indent="0">
              <a:buNone/>
            </a:pPr>
            <a:r>
              <a:rPr lang="en-US" sz="3600" dirty="0">
                <a:latin typeface="Calibri" panose="020F0502020204030204" pitchFamily="34" charset="0"/>
                <a:cs typeface="Calibri" panose="020F0502020204030204" pitchFamily="34" charset="0"/>
              </a:rPr>
              <a:t>“As the state continues to attract new business investments… housing challenges will intensify, resulting in unsustainable growth and holding back Kentucky’s potential.</a:t>
            </a:r>
          </a:p>
        </p:txBody>
      </p:sp>
      <p:sp>
        <p:nvSpPr>
          <p:cNvPr id="4" name="Slide Number Placeholder 3">
            <a:extLst>
              <a:ext uri="{FF2B5EF4-FFF2-40B4-BE49-F238E27FC236}">
                <a16:creationId xmlns:a16="http://schemas.microsoft.com/office/drawing/2014/main" id="{E40230B5-6AAE-704D-68CA-2004EB6DB16C}"/>
              </a:ext>
            </a:extLst>
          </p:cNvPr>
          <p:cNvSpPr>
            <a:spLocks noGrp="1"/>
          </p:cNvSpPr>
          <p:nvPr>
            <p:ph type="sldNum" sz="quarter" idx="4294967295"/>
          </p:nvPr>
        </p:nvSpPr>
        <p:spPr>
          <a:xfrm>
            <a:off x="11129963" y="6042025"/>
            <a:ext cx="1062037" cy="365125"/>
          </a:xfrm>
          <a:prstGeom prst="rect">
            <a:avLst/>
          </a:prstGeom>
        </p:spPr>
        <p:txBody>
          <a:bodyPr/>
          <a:lstStyle/>
          <a:p>
            <a:pPr defTabSz="914400">
              <a:defRPr/>
            </a:pPr>
            <a:fld id="{D57F1E4F-1CFF-5643-939E-217C01CDF565}" type="slidenum">
              <a:rPr lang="en-US" sz="900">
                <a:solidFill>
                  <a:srgbClr val="E8E8E8">
                    <a:lumMod val="10000"/>
                  </a:srgbClr>
                </a:solidFill>
              </a:rPr>
              <a:pPr defTabSz="914400">
                <a:defRPr/>
              </a:pPr>
              <a:t>3</a:t>
            </a:fld>
            <a:endParaRPr lang="en-US" sz="900" dirty="0">
              <a:solidFill>
                <a:srgbClr val="E8E8E8">
                  <a:lumMod val="10000"/>
                </a:srgbClr>
              </a:solidFill>
            </a:endParaRPr>
          </a:p>
        </p:txBody>
      </p:sp>
      <p:sp>
        <p:nvSpPr>
          <p:cNvPr id="7" name="Title 1">
            <a:extLst>
              <a:ext uri="{FF2B5EF4-FFF2-40B4-BE49-F238E27FC236}">
                <a16:creationId xmlns:a16="http://schemas.microsoft.com/office/drawing/2014/main" id="{836242D2-0850-FE25-A6BF-EE3278D9270B}"/>
              </a:ext>
            </a:extLst>
          </p:cNvPr>
          <p:cNvSpPr txBox="1">
            <a:spLocks/>
          </p:cNvSpPr>
          <p:nvPr/>
        </p:nvSpPr>
        <p:spPr>
          <a:xfrm>
            <a:off x="712125" y="685799"/>
            <a:ext cx="5340494" cy="3001617"/>
          </a:xfrm>
          <a:prstGeom prst="rect">
            <a:avLst/>
          </a:prstGeom>
          <a:effectLst/>
        </p:spPr>
        <p:txBody>
          <a:bodyPr vert="horz" lIns="91440" tIns="45720" rIns="91440" bIns="45720" rtlCol="0" anchor="b">
            <a:normAutofit fontScale="92500" lnSpcReduction="10000"/>
          </a:bodyPr>
          <a:lstStyle>
            <a:lvl1pPr algn="l" defTabSz="457200" rtl="0" eaLnBrk="1" latinLnBrk="0" hangingPunct="1">
              <a:spcBef>
                <a:spcPct val="0"/>
              </a:spcBef>
              <a:buNone/>
              <a:defRPr lang="en-US" sz="2400" b="1" kern="1200" cap="none" spc="0">
                <a:ln>
                  <a:noFill/>
                </a:ln>
                <a:solidFill>
                  <a:schemeClr val="bg1"/>
                </a:solidFill>
                <a:effectLst/>
                <a:latin typeface="Poppins" pitchFamily="2" charset="77"/>
                <a:ea typeface="+mj-ea"/>
                <a:cs typeface="Poppins" pitchFamily="2" charset="77"/>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20000"/>
              </a:lnSpc>
            </a:pPr>
            <a:r>
              <a:rPr lang="en-US" sz="3200" dirty="0"/>
              <a:t>Kentucky Chamber &amp; </a:t>
            </a:r>
            <a:br>
              <a:rPr lang="en-US" sz="3200" dirty="0"/>
            </a:br>
            <a:r>
              <a:rPr lang="en-US" sz="3200" dirty="0"/>
              <a:t>Homebuilders Association of Kentucky</a:t>
            </a:r>
            <a:br>
              <a:rPr lang="en-US" sz="3200" dirty="0"/>
            </a:br>
            <a:r>
              <a:rPr lang="en-US" sz="3200" dirty="0"/>
              <a:t> </a:t>
            </a:r>
            <a:r>
              <a:rPr lang="en-US" sz="3600" cap="all" dirty="0"/>
              <a:t>Housing Report</a:t>
            </a:r>
            <a:br>
              <a:rPr lang="en-US" sz="1100" dirty="0"/>
            </a:br>
            <a:r>
              <a:rPr lang="en-US" sz="1900" b="0" dirty="0">
                <a:hlinkClick r:id="rId2"/>
              </a:rPr>
              <a:t>www.kychamber.com/housing</a:t>
            </a:r>
            <a:r>
              <a:rPr lang="en-US" sz="1900" b="0" dirty="0"/>
              <a:t> </a:t>
            </a:r>
            <a:br>
              <a:rPr lang="en-US" sz="1400" dirty="0"/>
            </a:br>
            <a:r>
              <a:rPr lang="en-US" b="0" dirty="0">
                <a:solidFill>
                  <a:schemeClr val="tx1"/>
                </a:solidFill>
              </a:rPr>
              <a:t>July 2024</a:t>
            </a:r>
            <a:endParaRPr lang="en-US" sz="2600" b="0" cap="all" dirty="0">
              <a:solidFill>
                <a:schemeClr val="tx1"/>
              </a:solidFill>
            </a:endParaRPr>
          </a:p>
        </p:txBody>
      </p:sp>
      <p:pic>
        <p:nvPicPr>
          <p:cNvPr id="10" name="Picture 3">
            <a:extLst>
              <a:ext uri="{FF2B5EF4-FFF2-40B4-BE49-F238E27FC236}">
                <a16:creationId xmlns:a16="http://schemas.microsoft.com/office/drawing/2014/main" id="{C9EF28AA-EA54-9345-514E-DABEB2A78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34" y="3912389"/>
            <a:ext cx="6646582" cy="249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562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rmAutofit fontScale="55000" lnSpcReduction="20000"/>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ysClr val="window" lastClr="FFFFFF"/>
              </a:solidFill>
              <a:effectLst/>
              <a:uLnTx/>
              <a:uFillTx/>
              <a:latin typeface="Futura"/>
              <a:ea typeface="+mj-ea"/>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ysClr val="window" lastClr="FFFFFF"/>
                </a:solidFill>
                <a:effectLst/>
                <a:uLnTx/>
                <a:uFillTx/>
                <a:latin typeface="Futura"/>
                <a:ea typeface="+mj-ea"/>
                <a:cs typeface="+mj-cs"/>
              </a:rPr>
              <a:t>Severe Cost Burdened Owner Housing Share (2022)</a:t>
            </a:r>
          </a:p>
        </p:txBody>
      </p:sp>
      <p:pic>
        <p:nvPicPr>
          <p:cNvPr id="5" name="Picture 4" descr="A map of kentucky with blue squares&#10;&#10;Description automatically generated">
            <a:extLst>
              <a:ext uri="{FF2B5EF4-FFF2-40B4-BE49-F238E27FC236}">
                <a16:creationId xmlns:a16="http://schemas.microsoft.com/office/drawing/2014/main" id="{6EDCA2B2-4EB9-F889-DFF8-8D4CFDBD2737}"/>
              </a:ext>
            </a:extLst>
          </p:cNvPr>
          <p:cNvPicPr>
            <a:picLocks noChangeAspect="1"/>
          </p:cNvPicPr>
          <p:nvPr/>
        </p:nvPicPr>
        <p:blipFill rotWithShape="1">
          <a:blip r:embed="rId2"/>
          <a:srcRect l="2541" t="21562" r="2579" b="20675"/>
          <a:stretch/>
        </p:blipFill>
        <p:spPr>
          <a:xfrm>
            <a:off x="268637" y="945830"/>
            <a:ext cx="11638615" cy="5782364"/>
          </a:xfrm>
          <a:prstGeom prst="rect">
            <a:avLst/>
          </a:prstGeom>
        </p:spPr>
      </p:pic>
      <p:pic>
        <p:nvPicPr>
          <p:cNvPr id="6" name="Picture 5" descr="A map of kentucky with blue squares&#10;&#10;Description automatically generated">
            <a:extLst>
              <a:ext uri="{FF2B5EF4-FFF2-40B4-BE49-F238E27FC236}">
                <a16:creationId xmlns:a16="http://schemas.microsoft.com/office/drawing/2014/main" id="{231A8341-BD9F-FA90-3DB2-0F44C45F0473}"/>
              </a:ext>
            </a:extLst>
          </p:cNvPr>
          <p:cNvPicPr>
            <a:picLocks noChangeAspect="1"/>
          </p:cNvPicPr>
          <p:nvPr/>
        </p:nvPicPr>
        <p:blipFill rotWithShape="1">
          <a:blip r:embed="rId2"/>
          <a:srcRect l="80795" t="3520" r="2498" b="85433"/>
          <a:stretch/>
        </p:blipFill>
        <p:spPr>
          <a:xfrm>
            <a:off x="9880243" y="979714"/>
            <a:ext cx="2027009" cy="1035698"/>
          </a:xfrm>
          <a:prstGeom prst="rect">
            <a:avLst/>
          </a:prstGeom>
        </p:spPr>
      </p:pic>
      <p:sp>
        <p:nvSpPr>
          <p:cNvPr id="2" name="TextBox 1">
            <a:extLst>
              <a:ext uri="{FF2B5EF4-FFF2-40B4-BE49-F238E27FC236}">
                <a16:creationId xmlns:a16="http://schemas.microsoft.com/office/drawing/2014/main" id="{B4E8B754-431F-0485-DD78-84A017ED2F7E}"/>
              </a:ext>
            </a:extLst>
          </p:cNvPr>
          <p:cNvSpPr txBox="1"/>
          <p:nvPr/>
        </p:nvSpPr>
        <p:spPr>
          <a:xfrm>
            <a:off x="284747" y="979714"/>
            <a:ext cx="3560569" cy="1631216"/>
          </a:xfrm>
          <a:prstGeom prst="rect">
            <a:avLst/>
          </a:prstGeom>
          <a:solidFill>
            <a:schemeClr val="bg1">
              <a:lumMod val="85000"/>
            </a:schemeClr>
          </a:solidFill>
        </p:spPr>
        <p:txBody>
          <a:bodyPr wrap="square">
            <a:spAutoFit/>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srgbClr val="25597D"/>
                </a:solidFill>
                <a:effectLst/>
                <a:uLnTx/>
                <a:uFillTx/>
                <a:latin typeface="Century Gothic" panose="020B0502020202020204" pitchFamily="34" charset="0"/>
                <a:ea typeface="Meiryo" panose="020B0604030504040204" pitchFamily="34" charset="-128"/>
                <a:cs typeface="Times New Roman" panose="02020603050405020304" pitchFamily="18" charset="0"/>
              </a:rPr>
              <a:t>Severe housing cost burdened households are those paying over 50% of their income towards housing costs.</a:t>
            </a:r>
            <a:endParaRPr kumimoji="0" lang="en-US" sz="2000" b="0" i="0" u="none" strike="noStrike" kern="1200" cap="none" spc="0" normalizeH="0" baseline="0" noProof="0" dirty="0">
              <a:ln>
                <a:noFill/>
              </a:ln>
              <a:solidFill>
                <a:srgbClr val="25597D"/>
              </a:solidFill>
              <a:effectLst/>
              <a:uLnTx/>
              <a:uFillTx/>
              <a:latin typeface="Century Gothic" panose="020B0502020202020204" pitchFamily="34" charset="0"/>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3261784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b">
            <a:normAutofit fontScale="40000" lnSpcReduction="20000"/>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ysClr val="window" lastClr="FFFFFF"/>
              </a:solidFill>
              <a:effectLst/>
              <a:uLnTx/>
              <a:uFillTx/>
              <a:latin typeface="Futura"/>
              <a:ea typeface="+mj-ea"/>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7500" b="1" i="0" u="none" strike="noStrike" kern="1200" cap="none" spc="0" normalizeH="0" baseline="0" noProof="0" dirty="0">
                <a:ln>
                  <a:noFill/>
                </a:ln>
                <a:solidFill>
                  <a:sysClr val="window" lastClr="FFFFFF"/>
                </a:solidFill>
                <a:effectLst/>
                <a:uLnTx/>
                <a:uFillTx/>
                <a:latin typeface="Futura"/>
                <a:ea typeface="+mj-ea"/>
                <a:cs typeface="+mj-cs"/>
              </a:rPr>
              <a:t>In-Commuter to Total Employment Ratio (2021)</a:t>
            </a:r>
          </a:p>
        </p:txBody>
      </p:sp>
      <p:pic>
        <p:nvPicPr>
          <p:cNvPr id="7" name="Picture 6">
            <a:extLst>
              <a:ext uri="{FF2B5EF4-FFF2-40B4-BE49-F238E27FC236}">
                <a16:creationId xmlns:a16="http://schemas.microsoft.com/office/drawing/2014/main" id="{8D9006DC-9FF8-1ED6-3383-68F7650439DB}"/>
              </a:ext>
            </a:extLst>
          </p:cNvPr>
          <p:cNvPicPr>
            <a:picLocks noChangeAspect="1"/>
          </p:cNvPicPr>
          <p:nvPr/>
        </p:nvPicPr>
        <p:blipFill>
          <a:blip r:embed="rId2"/>
          <a:stretch>
            <a:fillRect/>
          </a:stretch>
        </p:blipFill>
        <p:spPr>
          <a:xfrm>
            <a:off x="284747" y="945830"/>
            <a:ext cx="11612568" cy="5720146"/>
          </a:xfrm>
          <a:prstGeom prst="rect">
            <a:avLst/>
          </a:prstGeom>
        </p:spPr>
      </p:pic>
      <p:sp>
        <p:nvSpPr>
          <p:cNvPr id="8" name="TextBox 7">
            <a:extLst>
              <a:ext uri="{FF2B5EF4-FFF2-40B4-BE49-F238E27FC236}">
                <a16:creationId xmlns:a16="http://schemas.microsoft.com/office/drawing/2014/main" id="{6425ED4B-2585-092A-2970-DF938E7C7BE1}"/>
              </a:ext>
            </a:extLst>
          </p:cNvPr>
          <p:cNvSpPr txBox="1"/>
          <p:nvPr/>
        </p:nvSpPr>
        <p:spPr>
          <a:xfrm>
            <a:off x="284747" y="945830"/>
            <a:ext cx="3560569" cy="1631216"/>
          </a:xfrm>
          <a:prstGeom prst="rect">
            <a:avLst/>
          </a:prstGeom>
          <a:solidFill>
            <a:schemeClr val="bg1">
              <a:lumMod val="85000"/>
            </a:schemeClr>
          </a:solidFill>
        </p:spPr>
        <p:txBody>
          <a:bodyPr wrap="square">
            <a:spAutoFit/>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srgbClr val="25597D"/>
                </a:solidFill>
                <a:effectLst/>
                <a:uLnTx/>
                <a:uFillTx/>
                <a:latin typeface="Century Gothic" panose="020B0502020202020204" pitchFamily="34" charset="0"/>
                <a:ea typeface="Meiryo" panose="020B0604030504040204" pitchFamily="34" charset="-128"/>
                <a:cs typeface="Times New Roman" panose="02020603050405020304" pitchFamily="18" charset="0"/>
              </a:rPr>
              <a:t>The </a:t>
            </a:r>
            <a:r>
              <a:rPr kumimoji="0" lang="en-US" sz="2000" b="1" i="0" u="sng" strike="noStrike" kern="1200" cap="none" spc="0" normalizeH="0" baseline="0" noProof="0" dirty="0">
                <a:ln>
                  <a:noFill/>
                </a:ln>
                <a:solidFill>
                  <a:srgbClr val="25597D"/>
                </a:solidFill>
                <a:effectLst/>
                <a:uLnTx/>
                <a:uFillTx/>
                <a:latin typeface="Century Gothic" panose="020B0502020202020204" pitchFamily="34" charset="0"/>
                <a:ea typeface="Meiryo" panose="020B0604030504040204" pitchFamily="34" charset="-128"/>
                <a:cs typeface="Times New Roman" panose="02020603050405020304" pitchFamily="18" charset="0"/>
              </a:rPr>
              <a:t>ratio</a:t>
            </a:r>
            <a:r>
              <a:rPr kumimoji="0" lang="en-US" sz="2000" b="1" i="0" u="none" strike="noStrike" kern="1200" cap="none" spc="0" normalizeH="0" baseline="0" noProof="0" dirty="0">
                <a:ln>
                  <a:noFill/>
                </a:ln>
                <a:solidFill>
                  <a:srgbClr val="25597D"/>
                </a:solidFill>
                <a:effectLst/>
                <a:uLnTx/>
                <a:uFillTx/>
                <a:latin typeface="Century Gothic" panose="020B0502020202020204" pitchFamily="34" charset="0"/>
                <a:ea typeface="Meiryo" panose="020B0604030504040204" pitchFamily="34" charset="-128"/>
                <a:cs typeface="Times New Roman" panose="02020603050405020304" pitchFamily="18" charset="0"/>
              </a:rPr>
              <a:t> of in-commuters to persons employed in each county was derived to provide scale of           in-commuter influence.</a:t>
            </a:r>
            <a:endParaRPr kumimoji="0" lang="en-US" sz="2000" b="0" i="0" u="none" strike="noStrike" kern="1200" cap="none" spc="0" normalizeH="0" baseline="0" noProof="0" dirty="0">
              <a:ln>
                <a:noFill/>
              </a:ln>
              <a:solidFill>
                <a:srgbClr val="25597D"/>
              </a:solidFill>
              <a:effectLst/>
              <a:uLnTx/>
              <a:uFillTx/>
              <a:latin typeface="Century Gothic" panose="020B0502020202020204" pitchFamily="34" charset="0"/>
              <a:ea typeface="Meiryo" panose="020B0604030504040204" pitchFamily="34" charset="-128"/>
              <a:cs typeface="Times New Roman" panose="02020603050405020304" pitchFamily="18" charset="0"/>
            </a:endParaRPr>
          </a:p>
        </p:txBody>
      </p:sp>
      <p:pic>
        <p:nvPicPr>
          <p:cNvPr id="10" name="Picture 9">
            <a:extLst>
              <a:ext uri="{FF2B5EF4-FFF2-40B4-BE49-F238E27FC236}">
                <a16:creationId xmlns:a16="http://schemas.microsoft.com/office/drawing/2014/main" id="{72DDCC59-444D-B5C7-AB61-2EA257EC9563}"/>
              </a:ext>
            </a:extLst>
          </p:cNvPr>
          <p:cNvPicPr>
            <a:picLocks noChangeAspect="1"/>
          </p:cNvPicPr>
          <p:nvPr/>
        </p:nvPicPr>
        <p:blipFill>
          <a:blip r:embed="rId3"/>
          <a:stretch>
            <a:fillRect/>
          </a:stretch>
        </p:blipFill>
        <p:spPr>
          <a:xfrm>
            <a:off x="9000650" y="945830"/>
            <a:ext cx="2906602" cy="791530"/>
          </a:xfrm>
          <a:prstGeom prst="rect">
            <a:avLst/>
          </a:prstGeom>
        </p:spPr>
      </p:pic>
    </p:spTree>
    <p:extLst>
      <p:ext uri="{BB962C8B-B14F-4D97-AF65-F5344CB8AC3E}">
        <p14:creationId xmlns:p14="http://schemas.microsoft.com/office/powerpoint/2010/main" val="189353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ysClr val="window" lastClr="FFFFFF"/>
                </a:solidFill>
                <a:effectLst/>
                <a:uLnTx/>
                <a:uFillTx/>
                <a:latin typeface="Futura"/>
                <a:ea typeface="+mj-ea"/>
                <a:cs typeface="+mj-cs"/>
              </a:rPr>
              <a:t>Demographic Data Available on County Level</a:t>
            </a:r>
          </a:p>
        </p:txBody>
      </p:sp>
      <p:sp>
        <p:nvSpPr>
          <p:cNvPr id="15" name="TextBox 14">
            <a:extLst>
              <a:ext uri="{FF2B5EF4-FFF2-40B4-BE49-F238E27FC236}">
                <a16:creationId xmlns:a16="http://schemas.microsoft.com/office/drawing/2014/main" id="{F22EFF3F-6710-F7B8-BFCF-F48CC51D8F24}"/>
              </a:ext>
            </a:extLst>
          </p:cNvPr>
          <p:cNvSpPr txBox="1"/>
          <p:nvPr/>
        </p:nvSpPr>
        <p:spPr>
          <a:xfrm>
            <a:off x="934974" y="1647789"/>
            <a:ext cx="4168094" cy="3816429"/>
          </a:xfrm>
          <a:prstGeom prst="rect">
            <a:avLst/>
          </a:prstGeom>
          <a:solidFill>
            <a:srgbClr val="25597D"/>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Gill Sans MT" panose="020B0502020104020203"/>
                <a:ea typeface="+mn-ea"/>
                <a:cs typeface="+mn-cs"/>
              </a:rPr>
              <a:t>Available Housing Data:</a:t>
            </a: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rPr>
              <a:t>Total Population </a:t>
            </a:r>
            <a:endParaRPr kumimoji="0" lang="en-US" sz="11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endParaRP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rPr>
              <a:t>Population Density</a:t>
            </a:r>
            <a:endParaRPr kumimoji="0" lang="en-US" sz="11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endParaRP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rPr>
              <a:t>Population Marital Status </a:t>
            </a:r>
            <a:endParaRPr kumimoji="0" lang="en-US" sz="11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endParaRP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rPr>
              <a:t>Population by Educational Attainment </a:t>
            </a:r>
            <a:endParaRPr kumimoji="0" lang="en-US" sz="11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endParaRP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rPr>
              <a:t>Population Poverty Rate </a:t>
            </a:r>
            <a:endParaRPr kumimoji="0" lang="en-US" sz="11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endParaRP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rPr>
              <a:t>Total Households</a:t>
            </a:r>
            <a:endParaRPr kumimoji="0" lang="en-US" sz="11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endParaRP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rPr>
              <a:t>Households by Age </a:t>
            </a:r>
            <a:endParaRPr kumimoji="0" lang="en-US" sz="11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endParaRP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rPr>
              <a:t>Households by Tenure (Renter vs. Owner)</a:t>
            </a:r>
            <a:endParaRPr kumimoji="0" lang="en-US" sz="11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endParaRP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rPr>
              <a:t>Households by Median Income</a:t>
            </a:r>
            <a:endParaRPr kumimoji="0" lang="en-US" sz="11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endParaRP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rPr>
              <a:t>Households by Tenure and Income</a:t>
            </a:r>
            <a:endParaRPr kumimoji="0" lang="en-US" sz="11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endParaRP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rPr>
              <a:t>Households Living in Substandard Housing</a:t>
            </a: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rPr>
              <a:t>Severe Housing Cost Burdened Households</a:t>
            </a: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rPr>
              <a:t>Population Commuting into Counties</a:t>
            </a:r>
            <a:endParaRPr kumimoji="0" lang="en-US" sz="11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endParaRP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0" i="0" u="none" strike="noStrike" kern="1400" cap="none" spc="0" normalizeH="0" baseline="0" noProof="0" dirty="0">
                <a:ln>
                  <a:noFill/>
                </a:ln>
                <a:solidFill>
                  <a:prstClr val="white"/>
                </a:solidFill>
                <a:effectLst/>
                <a:uLnTx/>
                <a:uFillTx/>
                <a:latin typeface="Gill Sans MT" panose="020B0502020104020203"/>
                <a:ea typeface="Times New Roman" panose="02020603050405020304" pitchFamily="18" charset="0"/>
                <a:cs typeface="+mn-cs"/>
              </a:rPr>
              <a:t>Annual Turnover Rate by Tenure</a:t>
            </a:r>
            <a:endParaRPr kumimoji="0" lang="en-US" sz="1600" b="1"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a:extLst>
              <a:ext uri="{FF2B5EF4-FFF2-40B4-BE49-F238E27FC236}">
                <a16:creationId xmlns:a16="http://schemas.microsoft.com/office/drawing/2014/main" id="{C3E42781-165E-AB82-B16D-57EF4DDE7786}"/>
              </a:ext>
            </a:extLst>
          </p:cNvPr>
          <p:cNvPicPr>
            <a:picLocks noChangeAspect="1"/>
          </p:cNvPicPr>
          <p:nvPr/>
        </p:nvPicPr>
        <p:blipFill>
          <a:blip r:embed="rId2"/>
          <a:stretch>
            <a:fillRect/>
          </a:stretch>
        </p:blipFill>
        <p:spPr>
          <a:xfrm>
            <a:off x="5337110" y="978114"/>
            <a:ext cx="6234501" cy="2286000"/>
          </a:xfrm>
          <a:prstGeom prst="rect">
            <a:avLst/>
          </a:prstGeom>
        </p:spPr>
      </p:pic>
      <p:pic>
        <p:nvPicPr>
          <p:cNvPr id="6" name="Picture 5">
            <a:extLst>
              <a:ext uri="{FF2B5EF4-FFF2-40B4-BE49-F238E27FC236}">
                <a16:creationId xmlns:a16="http://schemas.microsoft.com/office/drawing/2014/main" id="{83803634-412E-B014-F21D-748EEC619E3B}"/>
              </a:ext>
            </a:extLst>
          </p:cNvPr>
          <p:cNvPicPr>
            <a:picLocks noChangeAspect="1"/>
          </p:cNvPicPr>
          <p:nvPr/>
        </p:nvPicPr>
        <p:blipFill>
          <a:blip r:embed="rId3"/>
          <a:stretch>
            <a:fillRect/>
          </a:stretch>
        </p:blipFill>
        <p:spPr>
          <a:xfrm>
            <a:off x="5337111" y="3429000"/>
            <a:ext cx="6234500" cy="3285594"/>
          </a:xfrm>
          <a:prstGeom prst="rect">
            <a:avLst/>
          </a:prstGeom>
        </p:spPr>
      </p:pic>
    </p:spTree>
    <p:extLst>
      <p:ext uri="{BB962C8B-B14F-4D97-AF65-F5344CB8AC3E}">
        <p14:creationId xmlns:p14="http://schemas.microsoft.com/office/powerpoint/2010/main" val="1459607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ysClr val="window" lastClr="FFFFFF"/>
                </a:solidFill>
                <a:effectLst/>
                <a:uLnTx/>
                <a:uFillTx/>
                <a:latin typeface="Futura"/>
                <a:ea typeface="+mj-ea"/>
                <a:cs typeface="+mj-cs"/>
              </a:rPr>
              <a:t>Multifamily Rental Housing Overview</a:t>
            </a:r>
          </a:p>
        </p:txBody>
      </p:sp>
      <p:graphicFrame>
        <p:nvGraphicFramePr>
          <p:cNvPr id="2" name="Table 1">
            <a:extLst>
              <a:ext uri="{FF2B5EF4-FFF2-40B4-BE49-F238E27FC236}">
                <a16:creationId xmlns:a16="http://schemas.microsoft.com/office/drawing/2014/main" id="{E8976043-C5A9-74F8-0400-3B9DA80728F3}"/>
              </a:ext>
            </a:extLst>
          </p:cNvPr>
          <p:cNvGraphicFramePr>
            <a:graphicFrameLocks noGrp="1"/>
          </p:cNvGraphicFramePr>
          <p:nvPr/>
        </p:nvGraphicFramePr>
        <p:xfrm>
          <a:off x="234237" y="1851355"/>
          <a:ext cx="11622506" cy="3441039"/>
        </p:xfrm>
        <a:graphic>
          <a:graphicData uri="http://schemas.openxmlformats.org/drawingml/2006/table">
            <a:tbl>
              <a:tblPr firstRow="1" firstCol="1" bandRow="1"/>
              <a:tblGrid>
                <a:gridCol w="4532777">
                  <a:extLst>
                    <a:ext uri="{9D8B030D-6E8A-4147-A177-3AD203B41FA5}">
                      <a16:colId xmlns:a16="http://schemas.microsoft.com/office/drawing/2014/main" val="2519624834"/>
                    </a:ext>
                  </a:extLst>
                </a:gridCol>
                <a:gridCol w="1439312">
                  <a:extLst>
                    <a:ext uri="{9D8B030D-6E8A-4147-A177-3AD203B41FA5}">
                      <a16:colId xmlns:a16="http://schemas.microsoft.com/office/drawing/2014/main" val="4192230896"/>
                    </a:ext>
                  </a:extLst>
                </a:gridCol>
                <a:gridCol w="1338350">
                  <a:extLst>
                    <a:ext uri="{9D8B030D-6E8A-4147-A177-3AD203B41FA5}">
                      <a16:colId xmlns:a16="http://schemas.microsoft.com/office/drawing/2014/main" val="1190870068"/>
                    </a:ext>
                  </a:extLst>
                </a:gridCol>
                <a:gridCol w="1312522">
                  <a:extLst>
                    <a:ext uri="{9D8B030D-6E8A-4147-A177-3AD203B41FA5}">
                      <a16:colId xmlns:a16="http://schemas.microsoft.com/office/drawing/2014/main" val="121597860"/>
                    </a:ext>
                  </a:extLst>
                </a:gridCol>
                <a:gridCol w="1604845">
                  <a:extLst>
                    <a:ext uri="{9D8B030D-6E8A-4147-A177-3AD203B41FA5}">
                      <a16:colId xmlns:a16="http://schemas.microsoft.com/office/drawing/2014/main" val="2862972888"/>
                    </a:ext>
                  </a:extLst>
                </a:gridCol>
                <a:gridCol w="1394700">
                  <a:extLst>
                    <a:ext uri="{9D8B030D-6E8A-4147-A177-3AD203B41FA5}">
                      <a16:colId xmlns:a16="http://schemas.microsoft.com/office/drawing/2014/main" val="1064911173"/>
                    </a:ext>
                  </a:extLst>
                </a:gridCol>
              </a:tblGrid>
              <a:tr h="118945">
                <a:tc gridSpan="6">
                  <a:txBody>
                    <a:bodyPr/>
                    <a:lstStyle/>
                    <a:p>
                      <a:pPr marL="0" marR="0" algn="ctr">
                        <a:spcBef>
                          <a:spcPts val="0"/>
                        </a:spcBef>
                        <a:spcAft>
                          <a:spcPts val="0"/>
                        </a:spcAft>
                      </a:pPr>
                      <a:r>
                        <a:rPr lang="en-US" sz="2000" b="1" kern="0" dirty="0">
                          <a:solidFill>
                            <a:srgbClr val="FFFFFF"/>
                          </a:solidFill>
                          <a:effectLst/>
                          <a:highlight>
                            <a:srgbClr val="25597D"/>
                          </a:highlight>
                          <a:latin typeface="Times New Roman" panose="02020603050405020304" pitchFamily="18" charset="0"/>
                          <a:ea typeface="Times New Roman" panose="02020603050405020304" pitchFamily="18" charset="0"/>
                        </a:rPr>
                        <a:t>Surveyed Multifamily Rental Housing Units - Kentucky</a:t>
                      </a:r>
                      <a:endParaRPr lang="en-US" sz="2000" kern="1400" dirty="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60946655"/>
                  </a:ext>
                </a:extLst>
              </a:tr>
              <a:tr h="445617">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Project Type</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Projects Surveyed</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Total Units</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Vacant Units</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Occupancy Rate</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Vacancy Rate</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1574507460"/>
                  </a:ext>
                </a:extLst>
              </a:tr>
              <a:tr h="222808">
                <a:tc>
                  <a:txBody>
                    <a:bodyPr/>
                    <a:lstStyle/>
                    <a:p>
                      <a:pPr marL="0" marR="0">
                        <a:spcBef>
                          <a:spcPts val="0"/>
                        </a:spcBef>
                        <a:spcAft>
                          <a:spcPts val="0"/>
                        </a:spcAft>
                      </a:pPr>
                      <a:r>
                        <a:rPr lang="en-US" sz="2000" kern="0" dirty="0">
                          <a:solidFill>
                            <a:srgbClr val="000000"/>
                          </a:solidFill>
                          <a:effectLst/>
                          <a:latin typeface="Times New Roman" panose="02020603050405020304" pitchFamily="18" charset="0"/>
                          <a:ea typeface="Times New Roman" panose="02020603050405020304" pitchFamily="18" charset="0"/>
                        </a:rPr>
                        <a:t>Market-Rate</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498</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68,773</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2,400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96.5%</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3.5%</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6271951"/>
                  </a:ext>
                </a:extLst>
              </a:tr>
              <a:tr h="222808">
                <a:tc>
                  <a:txBody>
                    <a:bodyPr/>
                    <a:lstStyle/>
                    <a:p>
                      <a:pPr marL="0" marR="0">
                        <a:spcBef>
                          <a:spcPts val="0"/>
                        </a:spcBef>
                        <a:spcAft>
                          <a:spcPts val="0"/>
                        </a:spcAft>
                      </a:pPr>
                      <a:r>
                        <a:rPr lang="en-US" sz="2000" kern="0" dirty="0">
                          <a:solidFill>
                            <a:srgbClr val="000000"/>
                          </a:solidFill>
                          <a:effectLst/>
                          <a:latin typeface="Times New Roman" panose="02020603050405020304" pitchFamily="18" charset="0"/>
                          <a:ea typeface="Times New Roman" panose="02020603050405020304" pitchFamily="18" charset="0"/>
                        </a:rPr>
                        <a:t>Market-Rate/Tax Credit</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8</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807</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1</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99.9%</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0.1%</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6725264"/>
                  </a:ext>
                </a:extLst>
              </a:tr>
              <a:tr h="334213">
                <a:tc>
                  <a:txBody>
                    <a:bodyPr/>
                    <a:lstStyle/>
                    <a:p>
                      <a:pPr marL="0" marR="0">
                        <a:spcBef>
                          <a:spcPts val="0"/>
                        </a:spcBef>
                        <a:spcAft>
                          <a:spcPts val="0"/>
                        </a:spcAft>
                      </a:pPr>
                      <a:r>
                        <a:rPr lang="en-US" sz="2000" kern="0" dirty="0">
                          <a:solidFill>
                            <a:srgbClr val="000000"/>
                          </a:solidFill>
                          <a:effectLst/>
                          <a:latin typeface="Times New Roman" panose="02020603050405020304" pitchFamily="18" charset="0"/>
                          <a:ea typeface="Times New Roman" panose="02020603050405020304" pitchFamily="18" charset="0"/>
                        </a:rPr>
                        <a:t>Market-Rate/Government-Subsidized</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16</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1,200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100.0%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0.0%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2841784"/>
                  </a:ext>
                </a:extLst>
              </a:tr>
              <a:tr h="222808">
                <a:tc>
                  <a:txBody>
                    <a:bodyPr/>
                    <a:lstStyle/>
                    <a:p>
                      <a:pPr marL="0" marR="0">
                        <a:spcBef>
                          <a:spcPts val="0"/>
                        </a:spcBef>
                        <a:spcAft>
                          <a:spcPts val="0"/>
                        </a:spcAft>
                      </a:pPr>
                      <a:r>
                        <a:rPr lang="en-US" sz="2000" kern="0" dirty="0">
                          <a:solidFill>
                            <a:srgbClr val="000000"/>
                          </a:solidFill>
                          <a:effectLst/>
                          <a:latin typeface="Times New Roman" panose="02020603050405020304" pitchFamily="18" charset="0"/>
                          <a:ea typeface="Times New Roman" panose="02020603050405020304" pitchFamily="18" charset="0"/>
                        </a:rPr>
                        <a:t>Tax Credit</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dirty="0">
                          <a:solidFill>
                            <a:srgbClr val="000000"/>
                          </a:solidFill>
                          <a:effectLst/>
                          <a:latin typeface="Times New Roman" panose="02020603050405020304" pitchFamily="18" charset="0"/>
                          <a:ea typeface="Times New Roman" panose="02020603050405020304" pitchFamily="18" charset="0"/>
                        </a:rPr>
                        <a:t>205</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11,731</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307</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97.4%</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dirty="0">
                          <a:solidFill>
                            <a:srgbClr val="000000"/>
                          </a:solidFill>
                          <a:effectLst/>
                          <a:latin typeface="Times New Roman" panose="02020603050405020304" pitchFamily="18" charset="0"/>
                          <a:ea typeface="Times New Roman" panose="02020603050405020304" pitchFamily="18" charset="0"/>
                        </a:rPr>
                        <a:t>2.6%</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667306"/>
                  </a:ext>
                </a:extLst>
              </a:tr>
              <a:tr h="334213">
                <a:tc>
                  <a:txBody>
                    <a:bodyPr/>
                    <a:lstStyle/>
                    <a:p>
                      <a:pPr marL="0" marR="0">
                        <a:spcBef>
                          <a:spcPts val="0"/>
                        </a:spcBef>
                        <a:spcAft>
                          <a:spcPts val="0"/>
                        </a:spcAft>
                      </a:pPr>
                      <a:r>
                        <a:rPr lang="en-US" sz="2000" kern="0" dirty="0">
                          <a:solidFill>
                            <a:srgbClr val="000000"/>
                          </a:solidFill>
                          <a:effectLst/>
                          <a:latin typeface="Times New Roman" panose="02020603050405020304" pitchFamily="18" charset="0"/>
                          <a:ea typeface="Times New Roman" panose="02020603050405020304" pitchFamily="18" charset="0"/>
                        </a:rPr>
                        <a:t>Tax Credit/Government-Subsidized</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193</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dirty="0">
                          <a:solidFill>
                            <a:srgbClr val="000000"/>
                          </a:solidFill>
                          <a:effectLst/>
                          <a:latin typeface="Times New Roman" panose="02020603050405020304" pitchFamily="18" charset="0"/>
                          <a:ea typeface="Times New Roman" panose="02020603050405020304" pitchFamily="18" charset="0"/>
                        </a:rPr>
                        <a:t>9,408</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59</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99.4%</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0.6%</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6939239"/>
                  </a:ext>
                </a:extLst>
              </a:tr>
              <a:tr h="222808">
                <a:tc>
                  <a:txBody>
                    <a:bodyPr/>
                    <a:lstStyle/>
                    <a:p>
                      <a:pPr marL="0" marR="0">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Government-Subsidized</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287</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15,378</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103</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99.3%</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0.7%</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8002007"/>
                  </a:ext>
                </a:extLst>
              </a:tr>
              <a:tr h="334213">
                <a:tc>
                  <a:txBody>
                    <a:bodyPr/>
                    <a:lstStyle/>
                    <a:p>
                      <a:pPr marL="0" marR="0">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Market-Rate/Tax Credit/Gov.-Subsidized</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2</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317</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100.0%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0.0%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2119206"/>
                  </a:ext>
                </a:extLst>
              </a:tr>
              <a:tr h="222808">
                <a:tc>
                  <a:txBody>
                    <a:bodyPr/>
                    <a:lstStyle/>
                    <a:p>
                      <a:pPr marL="0" marR="0" algn="r">
                        <a:spcBef>
                          <a:spcPts val="0"/>
                        </a:spcBef>
                        <a:spcAft>
                          <a:spcPts val="0"/>
                        </a:spcAft>
                      </a:pPr>
                      <a:r>
                        <a:rPr lang="en-US" sz="2000" b="1" kern="0">
                          <a:solidFill>
                            <a:srgbClr val="000000"/>
                          </a:solidFill>
                          <a:effectLst/>
                          <a:latin typeface="Times New Roman" panose="02020603050405020304" pitchFamily="18" charset="0"/>
                          <a:ea typeface="Times New Roman" panose="02020603050405020304" pitchFamily="18" charset="0"/>
                        </a:rPr>
                        <a:t>Total</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0" dirty="0">
                          <a:solidFill>
                            <a:srgbClr val="000000"/>
                          </a:solidFill>
                          <a:effectLst/>
                          <a:latin typeface="Times New Roman" panose="02020603050405020304" pitchFamily="18" charset="0"/>
                          <a:ea typeface="Times New Roman" panose="02020603050405020304" pitchFamily="18" charset="0"/>
                        </a:rPr>
                        <a:t>1,209</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0">
                          <a:solidFill>
                            <a:srgbClr val="000000"/>
                          </a:solidFill>
                          <a:effectLst/>
                          <a:latin typeface="Times New Roman" panose="02020603050405020304" pitchFamily="18" charset="0"/>
                          <a:ea typeface="Times New Roman" panose="02020603050405020304" pitchFamily="18" charset="0"/>
                        </a:rPr>
                        <a:t>107,614</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0">
                          <a:solidFill>
                            <a:srgbClr val="000000"/>
                          </a:solidFill>
                          <a:effectLst/>
                          <a:latin typeface="Times New Roman" panose="02020603050405020304" pitchFamily="18" charset="0"/>
                          <a:ea typeface="Times New Roman" panose="02020603050405020304" pitchFamily="18" charset="0"/>
                        </a:rPr>
                        <a:t>2,870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0">
                          <a:solidFill>
                            <a:srgbClr val="000000"/>
                          </a:solidFill>
                          <a:effectLst/>
                          <a:latin typeface="Times New Roman" panose="02020603050405020304" pitchFamily="18" charset="0"/>
                          <a:ea typeface="Times New Roman" panose="02020603050405020304" pitchFamily="18" charset="0"/>
                        </a:rPr>
                        <a:t>97.3%</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0" dirty="0">
                          <a:solidFill>
                            <a:srgbClr val="000000"/>
                          </a:solidFill>
                          <a:effectLst/>
                          <a:latin typeface="Times New Roman" panose="02020603050405020304" pitchFamily="18" charset="0"/>
                          <a:ea typeface="Times New Roman" panose="02020603050405020304" pitchFamily="18" charset="0"/>
                        </a:rPr>
                        <a:t>2.7%</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8671765"/>
                  </a:ext>
                </a:extLst>
              </a:tr>
            </a:tbl>
          </a:graphicData>
        </a:graphic>
      </p:graphicFrame>
      <p:sp>
        <p:nvSpPr>
          <p:cNvPr id="5" name="TextBox 4">
            <a:extLst>
              <a:ext uri="{FF2B5EF4-FFF2-40B4-BE49-F238E27FC236}">
                <a16:creationId xmlns:a16="http://schemas.microsoft.com/office/drawing/2014/main" id="{07B0C1AB-FA19-9DC1-33F1-3923D15C9708}"/>
              </a:ext>
            </a:extLst>
          </p:cNvPr>
          <p:cNvSpPr txBox="1"/>
          <p:nvPr/>
        </p:nvSpPr>
        <p:spPr>
          <a:xfrm>
            <a:off x="335257" y="945830"/>
            <a:ext cx="1152148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400" cap="none" spc="0" normalizeH="0" baseline="0" noProof="0" dirty="0">
                <a:ln>
                  <a:noFill/>
                </a:ln>
                <a:solidFill>
                  <a:srgbClr val="4590B8"/>
                </a:solidFill>
                <a:effectLst/>
                <a:uLnTx/>
                <a:uFillTx/>
                <a:latin typeface="Gill Sans MT" panose="020B0502020104020203"/>
                <a:ea typeface="Times New Roman" panose="02020603050405020304" pitchFamily="18" charset="0"/>
                <a:cs typeface="+mn-cs"/>
              </a:rPr>
              <a:t>A total of 1,209 multifamily rental projects were surveyed in the state totaling 107,614 units. </a:t>
            </a:r>
            <a:endParaRPr kumimoji="0" lang="en-US" sz="2800" b="1"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DE0FA042-7A56-0F73-CB23-928E3AC75E68}"/>
              </a:ext>
            </a:extLst>
          </p:cNvPr>
          <p:cNvSpPr txBox="1"/>
          <p:nvPr/>
        </p:nvSpPr>
        <p:spPr>
          <a:xfrm>
            <a:off x="234236" y="5418157"/>
            <a:ext cx="11673015" cy="954107"/>
          </a:xfrm>
          <a:prstGeom prst="rect">
            <a:avLst/>
          </a:prstGeom>
          <a:solidFill>
            <a:srgbClr val="25597D"/>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panose="020B0502020104020203"/>
                <a:ea typeface="+mn-ea"/>
                <a:cs typeface="+mn-cs"/>
              </a:rPr>
              <a:t>All project types are operating at vacancy rates of 3.5% or lower, which is below the range of 4%-6% for a typically healthy market. </a:t>
            </a:r>
          </a:p>
        </p:txBody>
      </p:sp>
    </p:spTree>
    <p:extLst>
      <p:ext uri="{BB962C8B-B14F-4D97-AF65-F5344CB8AC3E}">
        <p14:creationId xmlns:p14="http://schemas.microsoft.com/office/powerpoint/2010/main" val="1764572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BA31E7-6729-9A7C-87E3-1CB65C3DF658}"/>
              </a:ext>
            </a:extLst>
          </p:cNvPr>
          <p:cNvPicPr>
            <a:picLocks noChangeAspect="1"/>
          </p:cNvPicPr>
          <p:nvPr/>
        </p:nvPicPr>
        <p:blipFill>
          <a:blip r:embed="rId2"/>
          <a:stretch>
            <a:fillRect/>
          </a:stretch>
        </p:blipFill>
        <p:spPr>
          <a:xfrm>
            <a:off x="297646" y="1000125"/>
            <a:ext cx="11596708" cy="5647563"/>
          </a:xfrm>
          <a:prstGeom prst="rect">
            <a:avLst/>
          </a:prstGeom>
        </p:spPr>
      </p:pic>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ysClr val="window" lastClr="FFFFFF"/>
                </a:solidFill>
                <a:effectLst/>
                <a:uLnTx/>
                <a:uFillTx/>
                <a:latin typeface="Futura"/>
                <a:ea typeface="+mj-ea"/>
                <a:cs typeface="+mj-cs"/>
              </a:rPr>
              <a:t>Overall Multifamily Rental Vacancy Rates</a:t>
            </a:r>
          </a:p>
        </p:txBody>
      </p:sp>
      <p:sp>
        <p:nvSpPr>
          <p:cNvPr id="2" name="TextBox 1">
            <a:extLst>
              <a:ext uri="{FF2B5EF4-FFF2-40B4-BE49-F238E27FC236}">
                <a16:creationId xmlns:a16="http://schemas.microsoft.com/office/drawing/2014/main" id="{A916F56D-AD66-86B3-1D8B-4C5B4D0E545E}"/>
              </a:ext>
            </a:extLst>
          </p:cNvPr>
          <p:cNvSpPr txBox="1"/>
          <p:nvPr/>
        </p:nvSpPr>
        <p:spPr>
          <a:xfrm>
            <a:off x="284747" y="935423"/>
            <a:ext cx="5189296" cy="1631216"/>
          </a:xfrm>
          <a:prstGeom prst="rect">
            <a:avLst/>
          </a:prstGeom>
          <a:solidFill>
            <a:schemeClr val="bg1">
              <a:lumMod val="85000"/>
            </a:schemeClr>
          </a:solidFill>
        </p:spPr>
        <p:txBody>
          <a:bodyPr wrap="square">
            <a:spAutoFit/>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srgbClr val="25597D"/>
                </a:solidFill>
                <a:effectLst/>
                <a:uLnTx/>
                <a:uFillTx/>
                <a:latin typeface="Century Gothic" panose="020B0502020202020204" pitchFamily="34" charset="0"/>
                <a:ea typeface="Meiryo" panose="020B0604030504040204" pitchFamily="34" charset="-128"/>
                <a:cs typeface="Times New Roman" panose="02020603050405020304" pitchFamily="18" charset="0"/>
              </a:rPr>
              <a:t>Vacancy rates established from survey of apartments in first half of 2024.  Healthy, well-balanced rental markets typically operate with vacancy rates between 4%-6%.</a:t>
            </a:r>
            <a:endParaRPr kumimoji="0" lang="en-US" sz="2000" b="0" i="0" u="none" strike="noStrike" kern="1200" cap="none" spc="0" normalizeH="0" baseline="0" noProof="0" dirty="0">
              <a:ln>
                <a:noFill/>
              </a:ln>
              <a:solidFill>
                <a:srgbClr val="25597D"/>
              </a:solidFill>
              <a:effectLst/>
              <a:uLnTx/>
              <a:uFillTx/>
              <a:latin typeface="Century Gothic" panose="020B0502020202020204" pitchFamily="34" charset="0"/>
              <a:ea typeface="Meiryo" panose="020B0604030504040204" pitchFamily="34" charset="-128"/>
              <a:cs typeface="Times New Roman" panose="02020603050405020304" pitchFamily="18" charset="0"/>
            </a:endParaRPr>
          </a:p>
        </p:txBody>
      </p:sp>
      <p:pic>
        <p:nvPicPr>
          <p:cNvPr id="9" name="Picture 8">
            <a:extLst>
              <a:ext uri="{FF2B5EF4-FFF2-40B4-BE49-F238E27FC236}">
                <a16:creationId xmlns:a16="http://schemas.microsoft.com/office/drawing/2014/main" id="{407B9D40-3455-1F7E-C7F7-77706FBD1046}"/>
              </a:ext>
            </a:extLst>
          </p:cNvPr>
          <p:cNvPicPr>
            <a:picLocks noChangeAspect="1"/>
          </p:cNvPicPr>
          <p:nvPr/>
        </p:nvPicPr>
        <p:blipFill>
          <a:blip r:embed="rId3"/>
          <a:stretch>
            <a:fillRect/>
          </a:stretch>
        </p:blipFill>
        <p:spPr>
          <a:xfrm>
            <a:off x="9724226" y="945830"/>
            <a:ext cx="2170128" cy="1257734"/>
          </a:xfrm>
          <a:prstGeom prst="rect">
            <a:avLst/>
          </a:prstGeom>
          <a:ln w="19050">
            <a:solidFill>
              <a:schemeClr val="accent1"/>
            </a:solidFill>
          </a:ln>
        </p:spPr>
      </p:pic>
    </p:spTree>
    <p:extLst>
      <p:ext uri="{BB962C8B-B14F-4D97-AF65-F5344CB8AC3E}">
        <p14:creationId xmlns:p14="http://schemas.microsoft.com/office/powerpoint/2010/main" val="515999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ysClr val="window" lastClr="FFFFFF"/>
                </a:solidFill>
                <a:effectLst/>
                <a:uLnTx/>
                <a:uFillTx/>
                <a:latin typeface="Futura"/>
                <a:ea typeface="+mj-ea"/>
                <a:cs typeface="+mj-cs"/>
              </a:rPr>
              <a:t>Multifamily Rental Vacancies by Unit Type</a:t>
            </a:r>
          </a:p>
        </p:txBody>
      </p:sp>
      <p:sp>
        <p:nvSpPr>
          <p:cNvPr id="5" name="TextBox 4">
            <a:extLst>
              <a:ext uri="{FF2B5EF4-FFF2-40B4-BE49-F238E27FC236}">
                <a16:creationId xmlns:a16="http://schemas.microsoft.com/office/drawing/2014/main" id="{CFA31231-7877-186E-51A0-BE7AF30139FB}"/>
              </a:ext>
            </a:extLst>
          </p:cNvPr>
          <p:cNvSpPr txBox="1"/>
          <p:nvPr/>
        </p:nvSpPr>
        <p:spPr>
          <a:xfrm>
            <a:off x="382518" y="1019705"/>
            <a:ext cx="4041202" cy="5693866"/>
          </a:xfrm>
          <a:prstGeom prst="rect">
            <a:avLst/>
          </a:prstGeom>
          <a:solidFill>
            <a:srgbClr val="25597D"/>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panose="020B0502020104020203"/>
                <a:ea typeface="+mn-ea"/>
                <a:cs typeface="+mn-cs"/>
              </a:rPr>
              <a:t>While the vast majority (83.7%) of identified vacancies are among the market-rate supply, market-rate supply is operating at a 3.4% vacancy rate.  There are only 469 vacant units among affordable (Tax Credit and Government-subsidized) supply. </a:t>
            </a:r>
          </a:p>
        </p:txBody>
      </p:sp>
      <p:graphicFrame>
        <p:nvGraphicFramePr>
          <p:cNvPr id="8" name="Chart 7">
            <a:extLst>
              <a:ext uri="{FF2B5EF4-FFF2-40B4-BE49-F238E27FC236}">
                <a16:creationId xmlns:a16="http://schemas.microsoft.com/office/drawing/2014/main" id="{292E921D-2FD8-4C8A-CC77-4F1287286C5F}"/>
              </a:ext>
            </a:extLst>
          </p:cNvPr>
          <p:cNvGraphicFramePr/>
          <p:nvPr/>
        </p:nvGraphicFramePr>
        <p:xfrm>
          <a:off x="4542503" y="1019705"/>
          <a:ext cx="7266979" cy="56938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52322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ysClr val="window" lastClr="FFFFFF"/>
                </a:solidFill>
                <a:effectLst/>
                <a:uLnTx/>
                <a:uFillTx/>
                <a:latin typeface="Futura"/>
                <a:ea typeface="+mj-ea"/>
                <a:cs typeface="+mj-cs"/>
              </a:rPr>
              <a:t>Multifamily Rental Wait Lists by Unit Type</a:t>
            </a:r>
          </a:p>
        </p:txBody>
      </p:sp>
      <p:sp>
        <p:nvSpPr>
          <p:cNvPr id="5" name="TextBox 4">
            <a:extLst>
              <a:ext uri="{FF2B5EF4-FFF2-40B4-BE49-F238E27FC236}">
                <a16:creationId xmlns:a16="http://schemas.microsoft.com/office/drawing/2014/main" id="{CFA31231-7877-186E-51A0-BE7AF30139FB}"/>
              </a:ext>
            </a:extLst>
          </p:cNvPr>
          <p:cNvSpPr txBox="1"/>
          <p:nvPr/>
        </p:nvSpPr>
        <p:spPr>
          <a:xfrm>
            <a:off x="6852237" y="2884822"/>
            <a:ext cx="4863514" cy="3108543"/>
          </a:xfrm>
          <a:prstGeom prst="rect">
            <a:avLst/>
          </a:prstGeom>
          <a:solidFill>
            <a:srgbClr val="25597D"/>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panose="020B0502020104020203"/>
                <a:ea typeface="+mn-ea"/>
                <a:cs typeface="+mn-cs"/>
              </a:rPr>
              <a:t>There are an estimated 15,255 households on wait lists for available units, with just over 11,000 for Government-subsidized units and over 3,200 for Tax Credit units.</a:t>
            </a:r>
          </a:p>
        </p:txBody>
      </p:sp>
      <p:graphicFrame>
        <p:nvGraphicFramePr>
          <p:cNvPr id="6" name="Chart 5">
            <a:extLst>
              <a:ext uri="{FF2B5EF4-FFF2-40B4-BE49-F238E27FC236}">
                <a16:creationId xmlns:a16="http://schemas.microsoft.com/office/drawing/2014/main" id="{0F47F920-514A-4062-45E9-C751EA64D6BA}"/>
              </a:ext>
            </a:extLst>
          </p:cNvPr>
          <p:cNvGraphicFramePr/>
          <p:nvPr/>
        </p:nvGraphicFramePr>
        <p:xfrm>
          <a:off x="284748" y="1012954"/>
          <a:ext cx="6416090" cy="5449256"/>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893B9F64-528E-E532-8D73-FAE1920D3F94}"/>
              </a:ext>
            </a:extLst>
          </p:cNvPr>
          <p:cNvSpPr/>
          <p:nvPr/>
        </p:nvSpPr>
        <p:spPr>
          <a:xfrm>
            <a:off x="6700838" y="945830"/>
            <a:ext cx="5014913" cy="1938992"/>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srgbClr val="1A3260"/>
                </a:solidFill>
                <a:effectLst>
                  <a:outerShdw blurRad="38100" dist="25400" dir="5400000" algn="ctr" rotWithShape="0">
                    <a:srgbClr val="6E747A">
                      <a:alpha val="43000"/>
                    </a:srgbClr>
                  </a:outerShdw>
                </a:effectLst>
                <a:uLnTx/>
                <a:uFillTx/>
                <a:latin typeface="Gill Sans MT" panose="020B0502020104020203"/>
                <a:ea typeface="+mn-ea"/>
                <a:cs typeface="+mn-cs"/>
              </a:rPr>
              <a:t>Significant Pent-up Demand Exists for Rental Housing</a:t>
            </a:r>
          </a:p>
        </p:txBody>
      </p:sp>
    </p:spTree>
    <p:extLst>
      <p:ext uri="{BB962C8B-B14F-4D97-AF65-F5344CB8AC3E}">
        <p14:creationId xmlns:p14="http://schemas.microsoft.com/office/powerpoint/2010/main" val="3195703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ysClr val="window" lastClr="FFFFFF"/>
                </a:solidFill>
                <a:effectLst/>
                <a:uLnTx/>
                <a:uFillTx/>
                <a:latin typeface="Futura"/>
                <a:ea typeface="+mj-ea"/>
                <a:cs typeface="+mj-cs"/>
              </a:rPr>
              <a:t>Market-Rate Multifamily Rental Vacancy Rates</a:t>
            </a:r>
          </a:p>
        </p:txBody>
      </p:sp>
      <p:pic>
        <p:nvPicPr>
          <p:cNvPr id="5" name="Picture 4">
            <a:extLst>
              <a:ext uri="{FF2B5EF4-FFF2-40B4-BE49-F238E27FC236}">
                <a16:creationId xmlns:a16="http://schemas.microsoft.com/office/drawing/2014/main" id="{CAAE1001-00AE-D04A-256A-93D7E77D32E8}"/>
              </a:ext>
            </a:extLst>
          </p:cNvPr>
          <p:cNvPicPr>
            <a:picLocks noChangeAspect="1"/>
          </p:cNvPicPr>
          <p:nvPr/>
        </p:nvPicPr>
        <p:blipFill>
          <a:blip r:embed="rId2"/>
          <a:stretch>
            <a:fillRect/>
          </a:stretch>
        </p:blipFill>
        <p:spPr>
          <a:xfrm>
            <a:off x="284747" y="1605910"/>
            <a:ext cx="11622505" cy="5253166"/>
          </a:xfrm>
          <a:prstGeom prst="rect">
            <a:avLst/>
          </a:prstGeom>
        </p:spPr>
      </p:pic>
      <p:pic>
        <p:nvPicPr>
          <p:cNvPr id="7" name="Picture 6">
            <a:extLst>
              <a:ext uri="{FF2B5EF4-FFF2-40B4-BE49-F238E27FC236}">
                <a16:creationId xmlns:a16="http://schemas.microsoft.com/office/drawing/2014/main" id="{B3CF0EF5-7E65-18F6-72C4-BA7AD104661E}"/>
              </a:ext>
            </a:extLst>
          </p:cNvPr>
          <p:cNvPicPr>
            <a:picLocks noChangeAspect="1"/>
          </p:cNvPicPr>
          <p:nvPr/>
        </p:nvPicPr>
        <p:blipFill>
          <a:blip r:embed="rId3"/>
          <a:stretch>
            <a:fillRect/>
          </a:stretch>
        </p:blipFill>
        <p:spPr>
          <a:xfrm>
            <a:off x="10468977" y="945830"/>
            <a:ext cx="1438275" cy="1125858"/>
          </a:xfrm>
          <a:prstGeom prst="rect">
            <a:avLst/>
          </a:prstGeom>
          <a:ln w="19050">
            <a:solidFill>
              <a:schemeClr val="accent1"/>
            </a:solidFill>
          </a:ln>
        </p:spPr>
      </p:pic>
      <p:graphicFrame>
        <p:nvGraphicFramePr>
          <p:cNvPr id="6" name="Chart 5">
            <a:extLst>
              <a:ext uri="{FF2B5EF4-FFF2-40B4-BE49-F238E27FC236}">
                <a16:creationId xmlns:a16="http://schemas.microsoft.com/office/drawing/2014/main" id="{1BE92369-E877-402F-B39D-C40FA23A0429}"/>
              </a:ext>
            </a:extLst>
          </p:cNvPr>
          <p:cNvGraphicFramePr/>
          <p:nvPr/>
        </p:nvGraphicFramePr>
        <p:xfrm>
          <a:off x="284748" y="945830"/>
          <a:ext cx="5701716" cy="272605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7509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ysClr val="window" lastClr="FFFFFF"/>
                </a:solidFill>
                <a:effectLst/>
                <a:uLnTx/>
                <a:uFillTx/>
                <a:latin typeface="Futura"/>
                <a:ea typeface="+mj-ea"/>
                <a:cs typeface="+mj-cs"/>
              </a:rPr>
              <a:t>Market-Rate Multifamily Rental Wait Lists</a:t>
            </a:r>
          </a:p>
        </p:txBody>
      </p:sp>
      <p:graphicFrame>
        <p:nvGraphicFramePr>
          <p:cNvPr id="5" name="Chart 4">
            <a:extLst>
              <a:ext uri="{FF2B5EF4-FFF2-40B4-BE49-F238E27FC236}">
                <a16:creationId xmlns:a16="http://schemas.microsoft.com/office/drawing/2014/main" id="{CFC83806-0F1A-B23C-95AF-7C4CFA2E0CF2}"/>
              </a:ext>
            </a:extLst>
          </p:cNvPr>
          <p:cNvGraphicFramePr/>
          <p:nvPr/>
        </p:nvGraphicFramePr>
        <p:xfrm>
          <a:off x="4329113" y="1000125"/>
          <a:ext cx="7578139" cy="28432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6E38FBB2-CA6C-0DFB-AEA0-54F31A618A3C}"/>
              </a:ext>
            </a:extLst>
          </p:cNvPr>
          <p:cNvGraphicFramePr/>
          <p:nvPr/>
        </p:nvGraphicFramePr>
        <p:xfrm>
          <a:off x="4329113" y="3886199"/>
          <a:ext cx="7578139" cy="288607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E0B9574-2865-111C-9473-41808A1917D9}"/>
              </a:ext>
            </a:extLst>
          </p:cNvPr>
          <p:cNvSpPr txBox="1"/>
          <p:nvPr/>
        </p:nvSpPr>
        <p:spPr>
          <a:xfrm>
            <a:off x="284747" y="1145856"/>
            <a:ext cx="3915778" cy="4401205"/>
          </a:xfrm>
          <a:prstGeom prst="rect">
            <a:avLst/>
          </a:prstGeom>
          <a:solidFill>
            <a:srgbClr val="25597D"/>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panose="020B0502020104020203"/>
                <a:ea typeface="+mn-ea"/>
                <a:cs typeface="+mn-cs"/>
              </a:rPr>
              <a:t>32 counties have wait lists among the surveyed market-rate supply.  Five counties have wait lists of over 65 households.  Overall, 1,000 households are on wait lists for available market-rate units.</a:t>
            </a:r>
          </a:p>
        </p:txBody>
      </p:sp>
    </p:spTree>
    <p:extLst>
      <p:ext uri="{BB962C8B-B14F-4D97-AF65-F5344CB8AC3E}">
        <p14:creationId xmlns:p14="http://schemas.microsoft.com/office/powerpoint/2010/main" val="107670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ysClr val="window" lastClr="FFFFFF"/>
                </a:solidFill>
                <a:effectLst/>
                <a:uLnTx/>
                <a:uFillTx/>
                <a:latin typeface="Futura"/>
                <a:ea typeface="+mj-ea"/>
                <a:cs typeface="+mj-cs"/>
              </a:rPr>
              <a:t>Tax Credit Multifamily Rental Vacancy Rates</a:t>
            </a:r>
          </a:p>
        </p:txBody>
      </p:sp>
      <p:pic>
        <p:nvPicPr>
          <p:cNvPr id="4" name="Picture 3">
            <a:extLst>
              <a:ext uri="{FF2B5EF4-FFF2-40B4-BE49-F238E27FC236}">
                <a16:creationId xmlns:a16="http://schemas.microsoft.com/office/drawing/2014/main" id="{AF44B976-7D94-7CA9-FCF8-CD8E4959C839}"/>
              </a:ext>
            </a:extLst>
          </p:cNvPr>
          <p:cNvPicPr>
            <a:picLocks noChangeAspect="1"/>
          </p:cNvPicPr>
          <p:nvPr/>
        </p:nvPicPr>
        <p:blipFill>
          <a:blip r:embed="rId2"/>
          <a:stretch>
            <a:fillRect/>
          </a:stretch>
        </p:blipFill>
        <p:spPr>
          <a:xfrm>
            <a:off x="284747" y="1605908"/>
            <a:ext cx="11622505" cy="5252092"/>
          </a:xfrm>
          <a:prstGeom prst="rect">
            <a:avLst/>
          </a:prstGeom>
        </p:spPr>
      </p:pic>
      <p:pic>
        <p:nvPicPr>
          <p:cNvPr id="6" name="Picture 5">
            <a:extLst>
              <a:ext uri="{FF2B5EF4-FFF2-40B4-BE49-F238E27FC236}">
                <a16:creationId xmlns:a16="http://schemas.microsoft.com/office/drawing/2014/main" id="{A36B333B-F121-6317-ACE2-DD933B558B5D}"/>
              </a:ext>
            </a:extLst>
          </p:cNvPr>
          <p:cNvPicPr>
            <a:picLocks noChangeAspect="1"/>
          </p:cNvPicPr>
          <p:nvPr/>
        </p:nvPicPr>
        <p:blipFill>
          <a:blip r:embed="rId3"/>
          <a:stretch>
            <a:fillRect/>
          </a:stretch>
        </p:blipFill>
        <p:spPr>
          <a:xfrm>
            <a:off x="10429103" y="945828"/>
            <a:ext cx="1478149" cy="1296781"/>
          </a:xfrm>
          <a:prstGeom prst="rect">
            <a:avLst/>
          </a:prstGeom>
          <a:ln w="19050">
            <a:solidFill>
              <a:schemeClr val="accent1"/>
            </a:solidFill>
          </a:ln>
        </p:spPr>
      </p:pic>
      <p:graphicFrame>
        <p:nvGraphicFramePr>
          <p:cNvPr id="2" name="Chart 1">
            <a:extLst>
              <a:ext uri="{FF2B5EF4-FFF2-40B4-BE49-F238E27FC236}">
                <a16:creationId xmlns:a16="http://schemas.microsoft.com/office/drawing/2014/main" id="{36C7560F-56EB-8080-B5CE-574FC0B94B57}"/>
              </a:ext>
            </a:extLst>
          </p:cNvPr>
          <p:cNvGraphicFramePr/>
          <p:nvPr/>
        </p:nvGraphicFramePr>
        <p:xfrm>
          <a:off x="284747" y="945828"/>
          <a:ext cx="5599859" cy="29117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30423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0E2B3A-D961-0FCD-E436-944EB4CB31F8}"/>
              </a:ext>
            </a:extLst>
          </p:cNvPr>
          <p:cNvPicPr>
            <a:picLocks noChangeAspect="1"/>
          </p:cNvPicPr>
          <p:nvPr/>
        </p:nvPicPr>
        <p:blipFill>
          <a:blip r:embed="rId3"/>
          <a:stretch>
            <a:fillRect/>
          </a:stretch>
        </p:blipFill>
        <p:spPr>
          <a:xfrm>
            <a:off x="950697" y="-6444"/>
            <a:ext cx="10290604" cy="6487754"/>
          </a:xfrm>
          <a:prstGeom prst="rect">
            <a:avLst/>
          </a:prstGeom>
        </p:spPr>
      </p:pic>
      <p:sp>
        <p:nvSpPr>
          <p:cNvPr id="2" name="TextBox 1">
            <a:extLst>
              <a:ext uri="{FF2B5EF4-FFF2-40B4-BE49-F238E27FC236}">
                <a16:creationId xmlns:a16="http://schemas.microsoft.com/office/drawing/2014/main" id="{BAAFF4F8-9E9A-95D5-26CE-16E9EDB23D7F}"/>
              </a:ext>
            </a:extLst>
          </p:cNvPr>
          <p:cNvSpPr txBox="1"/>
          <p:nvPr/>
        </p:nvSpPr>
        <p:spPr>
          <a:xfrm>
            <a:off x="3048761" y="6481310"/>
            <a:ext cx="6094476" cy="369332"/>
          </a:xfrm>
          <a:prstGeom prst="rect">
            <a:avLst/>
          </a:prstGeom>
          <a:noFill/>
        </p:spPr>
        <p:txBody>
          <a:bodyPr wrap="square">
            <a:spAutoFit/>
          </a:bodyPr>
          <a:lstStyle/>
          <a:p>
            <a:pPr algn="ctr"/>
            <a:r>
              <a:rPr lang="en-US" sz="1800" b="0" dirty="0">
                <a:solidFill>
                  <a:srgbClr val="00B0F0"/>
                </a:solidFill>
                <a:hlinkClick r:id="rId4"/>
              </a:rPr>
              <a:t>www.kychamber.com/housing</a:t>
            </a:r>
            <a:r>
              <a:rPr lang="en-US" sz="1800" b="0" dirty="0">
                <a:solidFill>
                  <a:srgbClr val="00B0F0"/>
                </a:solidFill>
              </a:rPr>
              <a:t> </a:t>
            </a:r>
            <a:endParaRPr lang="en-US" dirty="0">
              <a:solidFill>
                <a:srgbClr val="00B0F0"/>
              </a:solidFill>
            </a:endParaRPr>
          </a:p>
        </p:txBody>
      </p:sp>
      <p:sp>
        <p:nvSpPr>
          <p:cNvPr id="3" name="Title 2">
            <a:extLst>
              <a:ext uri="{FF2B5EF4-FFF2-40B4-BE49-F238E27FC236}">
                <a16:creationId xmlns:a16="http://schemas.microsoft.com/office/drawing/2014/main" id="{8E5D249B-86E9-6183-E0F6-FA8A8F3467D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95934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ysClr val="window" lastClr="FFFFFF"/>
                </a:solidFill>
                <a:effectLst/>
                <a:uLnTx/>
                <a:uFillTx/>
                <a:latin typeface="Futura"/>
                <a:ea typeface="+mj-ea"/>
                <a:cs typeface="+mj-cs"/>
              </a:rPr>
              <a:t>Tax Credit Multifamily Rental Wait Lists</a:t>
            </a:r>
          </a:p>
        </p:txBody>
      </p:sp>
      <p:sp>
        <p:nvSpPr>
          <p:cNvPr id="7" name="TextBox 6">
            <a:extLst>
              <a:ext uri="{FF2B5EF4-FFF2-40B4-BE49-F238E27FC236}">
                <a16:creationId xmlns:a16="http://schemas.microsoft.com/office/drawing/2014/main" id="{6E0B9574-2865-111C-9473-41808A1917D9}"/>
              </a:ext>
            </a:extLst>
          </p:cNvPr>
          <p:cNvSpPr txBox="1"/>
          <p:nvPr/>
        </p:nvSpPr>
        <p:spPr>
          <a:xfrm>
            <a:off x="284747" y="1145856"/>
            <a:ext cx="3915778" cy="4832092"/>
          </a:xfrm>
          <a:prstGeom prst="rect">
            <a:avLst/>
          </a:prstGeom>
          <a:solidFill>
            <a:srgbClr val="25597D"/>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panose="020B0502020104020203"/>
                <a:ea typeface="+mn-ea"/>
                <a:cs typeface="+mn-cs"/>
              </a:rPr>
              <a:t>42 counties have wait lists among the surveyed Tax Credit supply.  16 counties have combined wait lists of over 60 households.  Overall, 3,263 households are on wait lists for available Tax Credit units.</a:t>
            </a:r>
          </a:p>
        </p:txBody>
      </p:sp>
      <p:graphicFrame>
        <p:nvGraphicFramePr>
          <p:cNvPr id="2" name="Chart 1">
            <a:extLst>
              <a:ext uri="{FF2B5EF4-FFF2-40B4-BE49-F238E27FC236}">
                <a16:creationId xmlns:a16="http://schemas.microsoft.com/office/drawing/2014/main" id="{B3A8F0C9-7D2B-2118-468C-52384A3559A3}"/>
              </a:ext>
            </a:extLst>
          </p:cNvPr>
          <p:cNvGraphicFramePr/>
          <p:nvPr/>
        </p:nvGraphicFramePr>
        <p:xfrm>
          <a:off x="4343400" y="1028699"/>
          <a:ext cx="7563852" cy="27289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F7C0453E-843C-A6D5-599D-ED9A3F478FAB}"/>
              </a:ext>
            </a:extLst>
          </p:cNvPr>
          <p:cNvGraphicFramePr/>
          <p:nvPr/>
        </p:nvGraphicFramePr>
        <p:xfrm>
          <a:off x="4343401" y="3840481"/>
          <a:ext cx="7563851" cy="28117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25158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ysClr val="window" lastClr="FFFFFF"/>
                </a:solidFill>
                <a:effectLst/>
                <a:uLnTx/>
                <a:uFillTx/>
                <a:latin typeface="Futura"/>
                <a:ea typeface="+mj-ea"/>
                <a:cs typeface="+mj-cs"/>
              </a:rPr>
              <a:t>Subsidized Multifamily Rental Vacancy Rates</a:t>
            </a:r>
          </a:p>
        </p:txBody>
      </p:sp>
      <p:pic>
        <p:nvPicPr>
          <p:cNvPr id="4" name="Picture 3">
            <a:extLst>
              <a:ext uri="{FF2B5EF4-FFF2-40B4-BE49-F238E27FC236}">
                <a16:creationId xmlns:a16="http://schemas.microsoft.com/office/drawing/2014/main" id="{13E7E59C-F966-DBD9-E804-1E8CCF31E4C1}"/>
              </a:ext>
            </a:extLst>
          </p:cNvPr>
          <p:cNvPicPr>
            <a:picLocks noChangeAspect="1"/>
          </p:cNvPicPr>
          <p:nvPr/>
        </p:nvPicPr>
        <p:blipFill>
          <a:blip r:embed="rId2"/>
          <a:stretch>
            <a:fillRect/>
          </a:stretch>
        </p:blipFill>
        <p:spPr>
          <a:xfrm>
            <a:off x="284747" y="1457325"/>
            <a:ext cx="11622505" cy="5400675"/>
          </a:xfrm>
          <a:prstGeom prst="rect">
            <a:avLst/>
          </a:prstGeom>
        </p:spPr>
      </p:pic>
      <p:pic>
        <p:nvPicPr>
          <p:cNvPr id="6" name="Picture 5">
            <a:extLst>
              <a:ext uri="{FF2B5EF4-FFF2-40B4-BE49-F238E27FC236}">
                <a16:creationId xmlns:a16="http://schemas.microsoft.com/office/drawing/2014/main" id="{5F6FD032-F472-3D3D-6C2C-0AA19CB54061}"/>
              </a:ext>
            </a:extLst>
          </p:cNvPr>
          <p:cNvPicPr>
            <a:picLocks noChangeAspect="1"/>
          </p:cNvPicPr>
          <p:nvPr/>
        </p:nvPicPr>
        <p:blipFill>
          <a:blip r:embed="rId3"/>
          <a:stretch>
            <a:fillRect/>
          </a:stretch>
        </p:blipFill>
        <p:spPr>
          <a:xfrm>
            <a:off x="10430877" y="945827"/>
            <a:ext cx="1476375" cy="1168335"/>
          </a:xfrm>
          <a:prstGeom prst="rect">
            <a:avLst/>
          </a:prstGeom>
          <a:ln w="19050">
            <a:solidFill>
              <a:schemeClr val="accent1"/>
            </a:solidFill>
          </a:ln>
        </p:spPr>
      </p:pic>
      <p:graphicFrame>
        <p:nvGraphicFramePr>
          <p:cNvPr id="5" name="Chart 4">
            <a:extLst>
              <a:ext uri="{FF2B5EF4-FFF2-40B4-BE49-F238E27FC236}">
                <a16:creationId xmlns:a16="http://schemas.microsoft.com/office/drawing/2014/main" id="{82042DA1-45E5-46D1-9F27-B3B61A69B258}"/>
              </a:ext>
            </a:extLst>
          </p:cNvPr>
          <p:cNvGraphicFramePr/>
          <p:nvPr/>
        </p:nvGraphicFramePr>
        <p:xfrm>
          <a:off x="284747" y="945827"/>
          <a:ext cx="5615991" cy="28575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10192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ysClr val="window" lastClr="FFFFFF"/>
                </a:solidFill>
                <a:effectLst/>
                <a:uLnTx/>
                <a:uFillTx/>
                <a:latin typeface="Futura"/>
                <a:ea typeface="+mj-ea"/>
                <a:cs typeface="+mj-cs"/>
              </a:rPr>
              <a:t>Subsidized Multifamily Rental Wait Lists</a:t>
            </a:r>
          </a:p>
        </p:txBody>
      </p:sp>
      <p:sp>
        <p:nvSpPr>
          <p:cNvPr id="7" name="TextBox 6">
            <a:extLst>
              <a:ext uri="{FF2B5EF4-FFF2-40B4-BE49-F238E27FC236}">
                <a16:creationId xmlns:a16="http://schemas.microsoft.com/office/drawing/2014/main" id="{6E0B9574-2865-111C-9473-41808A1917D9}"/>
              </a:ext>
            </a:extLst>
          </p:cNvPr>
          <p:cNvSpPr txBox="1"/>
          <p:nvPr/>
        </p:nvSpPr>
        <p:spPr>
          <a:xfrm>
            <a:off x="284747" y="1145856"/>
            <a:ext cx="3915778" cy="5262979"/>
          </a:xfrm>
          <a:prstGeom prst="rect">
            <a:avLst/>
          </a:prstGeom>
          <a:solidFill>
            <a:srgbClr val="25597D"/>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panose="020B0502020104020203"/>
                <a:ea typeface="+mn-ea"/>
                <a:cs typeface="+mn-cs"/>
              </a:rPr>
              <a:t>100 counties have wait lists among the surveyed Government Subsidized supply.  30 counties have wait lists of 120 or more households.  Overall, more than 11,000 households are on wait lists for available government-subsidized units.</a:t>
            </a:r>
          </a:p>
        </p:txBody>
      </p:sp>
      <p:graphicFrame>
        <p:nvGraphicFramePr>
          <p:cNvPr id="2" name="Chart 1">
            <a:extLst>
              <a:ext uri="{FF2B5EF4-FFF2-40B4-BE49-F238E27FC236}">
                <a16:creationId xmlns:a16="http://schemas.microsoft.com/office/drawing/2014/main" id="{F14E5B8F-5504-16C5-3C93-250FFBE720DB}"/>
              </a:ext>
            </a:extLst>
          </p:cNvPr>
          <p:cNvGraphicFramePr/>
          <p:nvPr/>
        </p:nvGraphicFramePr>
        <p:xfrm>
          <a:off x="4321738" y="945829"/>
          <a:ext cx="7585514" cy="29772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077E936C-F680-8346-52E3-C90D2E0825FD}"/>
              </a:ext>
            </a:extLst>
          </p:cNvPr>
          <p:cNvGraphicFramePr/>
          <p:nvPr/>
        </p:nvGraphicFramePr>
        <p:xfrm>
          <a:off x="4321738" y="3880760"/>
          <a:ext cx="7585514" cy="29772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158065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A2BC96B-AF56-6355-AEC7-57AC1DAAA12D}"/>
              </a:ext>
            </a:extLst>
          </p:cNvPr>
          <p:cNvSpPr txBox="1">
            <a:spLocks/>
          </p:cNvSpPr>
          <p:nvPr/>
        </p:nvSpPr>
        <p:spPr>
          <a:xfrm>
            <a:off x="268637" y="270210"/>
            <a:ext cx="11622505" cy="660080"/>
          </a:xfrm>
          <a:prstGeom prst="rect">
            <a:avLst/>
          </a:prstGeom>
          <a:solidFill>
            <a:srgbClr val="153683"/>
          </a:solidFill>
        </p:spPr>
        <p:txBody>
          <a:bodyPr vert="horz" lIns="91440" tIns="45720" rIns="91440" bIns="45720" rtlCol="0" anchor="ctr">
            <a:normAutofit fontScale="47500" lnSpcReduction="20000"/>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ysClr val="window" lastClr="FFFFFF"/>
              </a:solidFill>
              <a:effectLst/>
              <a:uLnTx/>
              <a:uFillTx/>
              <a:latin typeface="Futura"/>
              <a:ea typeface="+mj-ea"/>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noFill/>
                </a:ln>
                <a:solidFill>
                  <a:sysClr val="window" lastClr="FFFFFF"/>
                </a:solidFill>
                <a:effectLst/>
                <a:uLnTx/>
                <a:uFillTx/>
                <a:latin typeface="Futura"/>
                <a:ea typeface="+mj-ea"/>
                <a:cs typeface="+mj-cs"/>
              </a:rPr>
              <a:t>Total Available For-Sale Housing Units (2024)</a:t>
            </a:r>
          </a:p>
        </p:txBody>
      </p:sp>
      <p:pic>
        <p:nvPicPr>
          <p:cNvPr id="4" name="Picture 3">
            <a:extLst>
              <a:ext uri="{FF2B5EF4-FFF2-40B4-BE49-F238E27FC236}">
                <a16:creationId xmlns:a16="http://schemas.microsoft.com/office/drawing/2014/main" id="{E3A3B902-B742-1667-E47B-73C7FADA7575}"/>
              </a:ext>
            </a:extLst>
          </p:cNvPr>
          <p:cNvPicPr>
            <a:picLocks noChangeAspect="1"/>
          </p:cNvPicPr>
          <p:nvPr/>
        </p:nvPicPr>
        <p:blipFill>
          <a:blip r:embed="rId2"/>
          <a:stretch>
            <a:fillRect/>
          </a:stretch>
        </p:blipFill>
        <p:spPr>
          <a:xfrm>
            <a:off x="248863" y="951678"/>
            <a:ext cx="11622505" cy="5636112"/>
          </a:xfrm>
          <a:prstGeom prst="rect">
            <a:avLst/>
          </a:prstGeom>
        </p:spPr>
      </p:pic>
      <p:graphicFrame>
        <p:nvGraphicFramePr>
          <p:cNvPr id="8" name="Table 7">
            <a:extLst>
              <a:ext uri="{FF2B5EF4-FFF2-40B4-BE49-F238E27FC236}">
                <a16:creationId xmlns:a16="http://schemas.microsoft.com/office/drawing/2014/main" id="{DA5EA0A4-55A9-91F5-BDBE-5116D1801017}"/>
              </a:ext>
            </a:extLst>
          </p:cNvPr>
          <p:cNvGraphicFramePr>
            <a:graphicFrameLocks noGrp="1"/>
          </p:cNvGraphicFramePr>
          <p:nvPr/>
        </p:nvGraphicFramePr>
        <p:xfrm>
          <a:off x="252527" y="1028749"/>
          <a:ext cx="5827362" cy="1828800"/>
        </p:xfrm>
        <a:graphic>
          <a:graphicData uri="http://schemas.openxmlformats.org/drawingml/2006/table">
            <a:tbl>
              <a:tblPr firstRow="1" firstCol="1" lastRow="1" lastCol="1" bandRow="1" bandCol="1"/>
              <a:tblGrid>
                <a:gridCol w="1942454">
                  <a:extLst>
                    <a:ext uri="{9D8B030D-6E8A-4147-A177-3AD203B41FA5}">
                      <a16:colId xmlns:a16="http://schemas.microsoft.com/office/drawing/2014/main" val="143704767"/>
                    </a:ext>
                  </a:extLst>
                </a:gridCol>
                <a:gridCol w="1942454">
                  <a:extLst>
                    <a:ext uri="{9D8B030D-6E8A-4147-A177-3AD203B41FA5}">
                      <a16:colId xmlns:a16="http://schemas.microsoft.com/office/drawing/2014/main" val="498665424"/>
                    </a:ext>
                  </a:extLst>
                </a:gridCol>
                <a:gridCol w="1942454">
                  <a:extLst>
                    <a:ext uri="{9D8B030D-6E8A-4147-A177-3AD203B41FA5}">
                      <a16:colId xmlns:a16="http://schemas.microsoft.com/office/drawing/2014/main" val="3699022508"/>
                    </a:ext>
                  </a:extLst>
                </a:gridCol>
              </a:tblGrid>
              <a:tr h="690082">
                <a:tc gridSpan="3">
                  <a:txBody>
                    <a:bodyPr/>
                    <a:lstStyle/>
                    <a:p>
                      <a:pPr marL="0" marR="0" algn="ctr">
                        <a:spcBef>
                          <a:spcPts val="0"/>
                        </a:spcBef>
                        <a:spcAft>
                          <a:spcPts val="0"/>
                        </a:spcAft>
                      </a:pPr>
                      <a:r>
                        <a:rPr lang="en-US" sz="2400" b="1" kern="1400" dirty="0">
                          <a:solidFill>
                            <a:srgbClr val="FFFFFF"/>
                          </a:solidFill>
                          <a:effectLst/>
                          <a:highlight>
                            <a:srgbClr val="25597D"/>
                          </a:highlight>
                          <a:latin typeface="Times New Roman" panose="02020603050405020304" pitchFamily="18" charset="0"/>
                          <a:ea typeface="Times New Roman" panose="02020603050405020304" pitchFamily="18" charset="0"/>
                        </a:rPr>
                        <a:t>Overall Kentucky Available </a:t>
                      </a:r>
                    </a:p>
                    <a:p>
                      <a:pPr marL="0" marR="0" algn="ctr">
                        <a:spcBef>
                          <a:spcPts val="0"/>
                        </a:spcBef>
                        <a:spcAft>
                          <a:spcPts val="0"/>
                        </a:spcAft>
                      </a:pPr>
                      <a:r>
                        <a:rPr lang="en-US" sz="2400" b="1" kern="1400" dirty="0">
                          <a:solidFill>
                            <a:srgbClr val="FFFFFF"/>
                          </a:solidFill>
                          <a:effectLst/>
                          <a:highlight>
                            <a:srgbClr val="25597D"/>
                          </a:highlight>
                          <a:latin typeface="Times New Roman" panose="02020603050405020304" pitchFamily="18" charset="0"/>
                          <a:ea typeface="Times New Roman" panose="02020603050405020304" pitchFamily="18" charset="0"/>
                        </a:rPr>
                        <a:t>For-Sale Housing Supply</a:t>
                      </a:r>
                      <a:endParaRPr lang="en-US" sz="2400" kern="1400" dirty="0">
                        <a:effectLst/>
                        <a:highlight>
                          <a:srgbClr val="25597D"/>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52355624"/>
                  </a:ext>
                </a:extLst>
              </a:tr>
              <a:tr h="369134">
                <a:tc>
                  <a:txBody>
                    <a:bodyPr/>
                    <a:lstStyle/>
                    <a:p>
                      <a:pPr marL="0" marR="0" algn="ctr">
                        <a:spcBef>
                          <a:spcPts val="0"/>
                        </a:spcBef>
                        <a:spcAft>
                          <a:spcPts val="0"/>
                        </a:spcAft>
                      </a:pPr>
                      <a:r>
                        <a:rPr lang="en-US" sz="2400" b="1" kern="1400" dirty="0">
                          <a:solidFill>
                            <a:srgbClr val="FFFFFF"/>
                          </a:solidFill>
                          <a:effectLst/>
                          <a:highlight>
                            <a:srgbClr val="25597D"/>
                          </a:highlight>
                          <a:latin typeface="Times New Roman" panose="02020603050405020304" pitchFamily="18" charset="0"/>
                          <a:ea typeface="Times New Roman" panose="02020603050405020304" pitchFamily="18" charset="0"/>
                        </a:rPr>
                        <a:t>Available Homes</a:t>
                      </a:r>
                      <a:endParaRPr lang="en-US" sz="2400" kern="1400" dirty="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400" b="1" kern="1400" dirty="0">
                          <a:solidFill>
                            <a:srgbClr val="FFFFFF"/>
                          </a:solidFill>
                          <a:effectLst/>
                          <a:highlight>
                            <a:srgbClr val="25597D"/>
                          </a:highlight>
                          <a:latin typeface="Times New Roman" panose="02020603050405020304" pitchFamily="18" charset="0"/>
                          <a:ea typeface="Times New Roman" panose="02020603050405020304" pitchFamily="18" charset="0"/>
                        </a:rPr>
                        <a:t>Availability Rate</a:t>
                      </a:r>
                      <a:endParaRPr lang="en-US" sz="2400" kern="1400" dirty="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400" b="1" kern="1400" dirty="0">
                          <a:solidFill>
                            <a:srgbClr val="FFFFFF"/>
                          </a:solidFill>
                          <a:effectLst/>
                          <a:highlight>
                            <a:srgbClr val="25597D"/>
                          </a:highlight>
                          <a:latin typeface="Times New Roman" panose="02020603050405020304" pitchFamily="18" charset="0"/>
                          <a:ea typeface="Times New Roman" panose="02020603050405020304" pitchFamily="18" charset="0"/>
                        </a:rPr>
                        <a:t>Median List Price</a:t>
                      </a:r>
                      <a:endParaRPr lang="en-US" sz="2400" kern="1400" dirty="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776329456"/>
                  </a:ext>
                </a:extLst>
              </a:tr>
              <a:tr h="345041">
                <a:tc>
                  <a:txBody>
                    <a:bodyPr/>
                    <a:lstStyle/>
                    <a:p>
                      <a:pPr marL="0" marR="0" algn="ctr">
                        <a:spcBef>
                          <a:spcPts val="0"/>
                        </a:spcBef>
                        <a:spcAft>
                          <a:spcPts val="0"/>
                        </a:spcAft>
                      </a:pPr>
                      <a:r>
                        <a:rPr lang="en-US" sz="2400" b="1" kern="1400" dirty="0">
                          <a:effectLst/>
                          <a:latin typeface="Times New Roman" panose="02020603050405020304" pitchFamily="18" charset="0"/>
                          <a:ea typeface="Times New Roman" panose="02020603050405020304" pitchFamily="18" charset="0"/>
                        </a:rPr>
                        <a:t>6,014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kern="1400" dirty="0">
                          <a:effectLst/>
                          <a:latin typeface="Times New Roman" panose="02020603050405020304" pitchFamily="18" charset="0"/>
                          <a:ea typeface="Times New Roman" panose="02020603050405020304" pitchFamily="18" charset="0"/>
                        </a:rPr>
                        <a:t>0.5%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kern="1400" dirty="0">
                          <a:effectLst/>
                          <a:latin typeface="Times New Roman" panose="02020603050405020304" pitchFamily="18" charset="0"/>
                          <a:ea typeface="Times New Roman" panose="02020603050405020304" pitchFamily="18" charset="0"/>
                        </a:rPr>
                        <a:t>$279,900</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93506921"/>
                  </a:ext>
                </a:extLst>
              </a:tr>
            </a:tbl>
          </a:graphicData>
        </a:graphic>
      </p:graphicFrame>
      <p:pic>
        <p:nvPicPr>
          <p:cNvPr id="10" name="Picture 9">
            <a:extLst>
              <a:ext uri="{FF2B5EF4-FFF2-40B4-BE49-F238E27FC236}">
                <a16:creationId xmlns:a16="http://schemas.microsoft.com/office/drawing/2014/main" id="{92D04F5B-1C37-B7DA-4ACA-767817E969F1}"/>
              </a:ext>
            </a:extLst>
          </p:cNvPr>
          <p:cNvPicPr>
            <a:picLocks noChangeAspect="1"/>
          </p:cNvPicPr>
          <p:nvPr/>
        </p:nvPicPr>
        <p:blipFill>
          <a:blip r:embed="rId3"/>
          <a:stretch>
            <a:fillRect/>
          </a:stretch>
        </p:blipFill>
        <p:spPr>
          <a:xfrm>
            <a:off x="9947318" y="951678"/>
            <a:ext cx="1924050" cy="933450"/>
          </a:xfrm>
          <a:prstGeom prst="rect">
            <a:avLst/>
          </a:prstGeom>
        </p:spPr>
      </p:pic>
    </p:spTree>
    <p:extLst>
      <p:ext uri="{BB962C8B-B14F-4D97-AF65-F5344CB8AC3E}">
        <p14:creationId xmlns:p14="http://schemas.microsoft.com/office/powerpoint/2010/main" val="2589000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ysClr val="window" lastClr="FFFFFF"/>
                </a:solidFill>
                <a:effectLst/>
                <a:uLnTx/>
                <a:uFillTx/>
                <a:latin typeface="Futura"/>
                <a:ea typeface="+mj-ea"/>
                <a:cs typeface="+mj-cs"/>
              </a:rPr>
              <a:t>Available For-Sale Housing Supply</a:t>
            </a:r>
          </a:p>
        </p:txBody>
      </p:sp>
      <p:graphicFrame>
        <p:nvGraphicFramePr>
          <p:cNvPr id="4" name="Chart 3">
            <a:extLst>
              <a:ext uri="{FF2B5EF4-FFF2-40B4-BE49-F238E27FC236}">
                <a16:creationId xmlns:a16="http://schemas.microsoft.com/office/drawing/2014/main" id="{81687764-D788-BD0F-0D3C-0BADA8A6D06D}"/>
              </a:ext>
            </a:extLst>
          </p:cNvPr>
          <p:cNvGraphicFramePr/>
          <p:nvPr/>
        </p:nvGraphicFramePr>
        <p:xfrm>
          <a:off x="4429125" y="1089326"/>
          <a:ext cx="7478127" cy="517053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B5CE27E8-CB13-B198-0D8E-AAA3DDEE7431}"/>
              </a:ext>
            </a:extLst>
          </p:cNvPr>
          <p:cNvSpPr txBox="1"/>
          <p:nvPr/>
        </p:nvSpPr>
        <p:spPr>
          <a:xfrm>
            <a:off x="384760" y="1288731"/>
            <a:ext cx="3915778" cy="3970318"/>
          </a:xfrm>
          <a:prstGeom prst="rect">
            <a:avLst/>
          </a:prstGeom>
          <a:solidFill>
            <a:srgbClr val="25597D"/>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panose="020B0502020104020203"/>
                <a:ea typeface="+mn-ea"/>
                <a:cs typeface="+mn-cs"/>
              </a:rPr>
              <a:t>Only one county is operating at the optimal availability rate between 2%-3%.  A total of 33 counties are operating at significantly low availability rates of under 0.4%.</a:t>
            </a:r>
          </a:p>
        </p:txBody>
      </p:sp>
    </p:spTree>
    <p:extLst>
      <p:ext uri="{BB962C8B-B14F-4D97-AF65-F5344CB8AC3E}">
        <p14:creationId xmlns:p14="http://schemas.microsoft.com/office/powerpoint/2010/main" val="39042195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b">
            <a:normAutofit fontScale="32500" lnSpcReduction="20000"/>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ysClr val="window" lastClr="FFFFFF"/>
              </a:solidFill>
              <a:effectLst/>
              <a:uLnTx/>
              <a:uFillTx/>
              <a:latin typeface="Futura"/>
              <a:ea typeface="+mj-ea"/>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9500" b="1" i="0" u="none" strike="noStrike" kern="1200" cap="none" spc="0" normalizeH="0" baseline="0" noProof="0" dirty="0">
                <a:ln>
                  <a:noFill/>
                </a:ln>
                <a:solidFill>
                  <a:sysClr val="window" lastClr="FFFFFF"/>
                </a:solidFill>
                <a:effectLst/>
                <a:uLnTx/>
                <a:uFillTx/>
                <a:latin typeface="Futura"/>
                <a:ea typeface="+mj-ea"/>
                <a:cs typeface="+mj-cs"/>
              </a:rPr>
              <a:t>Share of Available For-Sale Housing Units (2024)</a:t>
            </a:r>
            <a:endParaRPr kumimoji="0" lang="en-US" sz="3300" b="1" i="0" u="none" strike="noStrike" kern="1200" cap="none" spc="0" normalizeH="0" baseline="0" noProof="0" dirty="0">
              <a:ln>
                <a:noFill/>
              </a:ln>
              <a:solidFill>
                <a:sysClr val="window" lastClr="FFFFFF"/>
              </a:solidFill>
              <a:effectLst/>
              <a:uLnTx/>
              <a:uFillTx/>
              <a:latin typeface="Futura"/>
              <a:ea typeface="+mj-ea"/>
              <a:cs typeface="+mj-cs"/>
            </a:endParaRPr>
          </a:p>
        </p:txBody>
      </p:sp>
      <p:pic>
        <p:nvPicPr>
          <p:cNvPr id="7" name="Picture 6">
            <a:extLst>
              <a:ext uri="{FF2B5EF4-FFF2-40B4-BE49-F238E27FC236}">
                <a16:creationId xmlns:a16="http://schemas.microsoft.com/office/drawing/2014/main" id="{89BC63EC-4E7B-AC5B-E72F-54A391974078}"/>
              </a:ext>
            </a:extLst>
          </p:cNvPr>
          <p:cNvPicPr>
            <a:picLocks noChangeAspect="1"/>
          </p:cNvPicPr>
          <p:nvPr/>
        </p:nvPicPr>
        <p:blipFill>
          <a:blip r:embed="rId2"/>
          <a:stretch>
            <a:fillRect/>
          </a:stretch>
        </p:blipFill>
        <p:spPr>
          <a:xfrm>
            <a:off x="321360" y="945830"/>
            <a:ext cx="11549278" cy="5626420"/>
          </a:xfrm>
          <a:prstGeom prst="rect">
            <a:avLst/>
          </a:prstGeom>
        </p:spPr>
      </p:pic>
      <p:sp>
        <p:nvSpPr>
          <p:cNvPr id="4" name="TextBox 3">
            <a:extLst>
              <a:ext uri="{FF2B5EF4-FFF2-40B4-BE49-F238E27FC236}">
                <a16:creationId xmlns:a16="http://schemas.microsoft.com/office/drawing/2014/main" id="{5047919B-52AE-18ED-3E73-80F1613099FB}"/>
              </a:ext>
            </a:extLst>
          </p:cNvPr>
          <p:cNvSpPr txBox="1"/>
          <p:nvPr/>
        </p:nvSpPr>
        <p:spPr>
          <a:xfrm>
            <a:off x="321361" y="1069552"/>
            <a:ext cx="3902242" cy="1323439"/>
          </a:xfrm>
          <a:prstGeom prst="rect">
            <a:avLst/>
          </a:prstGeom>
          <a:solidFill>
            <a:schemeClr val="bg1">
              <a:lumMod val="85000"/>
            </a:schemeClr>
          </a:solidFill>
        </p:spPr>
        <p:txBody>
          <a:bodyPr wrap="square">
            <a:spAutoFit/>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srgbClr val="25597D"/>
                </a:solidFill>
                <a:effectLst/>
                <a:uLnTx/>
                <a:uFillTx/>
                <a:latin typeface="Century Gothic" panose="020B0502020202020204" pitchFamily="34" charset="0"/>
                <a:ea typeface="Meiryo" panose="020B0604030504040204" pitchFamily="34" charset="-128"/>
                <a:cs typeface="Times New Roman" panose="02020603050405020304" pitchFamily="18" charset="0"/>
              </a:rPr>
              <a:t>For-sale availability rates above 2% may be indicators of overbuilt markets or a housing surplus.</a:t>
            </a:r>
            <a:endParaRPr kumimoji="0" lang="en-US" sz="2000" b="0" i="0" u="none" strike="noStrike" kern="1200" cap="none" spc="0" normalizeH="0" baseline="0" noProof="0" dirty="0">
              <a:ln>
                <a:noFill/>
              </a:ln>
              <a:solidFill>
                <a:srgbClr val="25597D"/>
              </a:solidFill>
              <a:effectLst/>
              <a:uLnTx/>
              <a:uFillTx/>
              <a:latin typeface="Century Gothic" panose="020B0502020202020204" pitchFamily="34" charset="0"/>
              <a:ea typeface="Meiryo" panose="020B0604030504040204" pitchFamily="34" charset="-128"/>
              <a:cs typeface="Times New Roman" panose="02020603050405020304" pitchFamily="18" charset="0"/>
            </a:endParaRPr>
          </a:p>
        </p:txBody>
      </p:sp>
      <p:pic>
        <p:nvPicPr>
          <p:cNvPr id="9" name="Picture 8">
            <a:extLst>
              <a:ext uri="{FF2B5EF4-FFF2-40B4-BE49-F238E27FC236}">
                <a16:creationId xmlns:a16="http://schemas.microsoft.com/office/drawing/2014/main" id="{1F7EAEAB-DE90-6BD1-019D-011D852F1878}"/>
              </a:ext>
            </a:extLst>
          </p:cNvPr>
          <p:cNvPicPr>
            <a:picLocks noChangeAspect="1"/>
          </p:cNvPicPr>
          <p:nvPr/>
        </p:nvPicPr>
        <p:blipFill>
          <a:blip r:embed="rId3"/>
          <a:stretch>
            <a:fillRect/>
          </a:stretch>
        </p:blipFill>
        <p:spPr>
          <a:xfrm>
            <a:off x="10346639" y="945830"/>
            <a:ext cx="1524000" cy="923925"/>
          </a:xfrm>
          <a:prstGeom prst="rect">
            <a:avLst/>
          </a:prstGeom>
        </p:spPr>
      </p:pic>
    </p:spTree>
    <p:extLst>
      <p:ext uri="{BB962C8B-B14F-4D97-AF65-F5344CB8AC3E}">
        <p14:creationId xmlns:p14="http://schemas.microsoft.com/office/powerpoint/2010/main" val="3453136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ysClr val="window" lastClr="FFFFFF"/>
                </a:solidFill>
                <a:effectLst/>
                <a:uLnTx/>
                <a:uFillTx/>
                <a:latin typeface="Futura"/>
                <a:ea typeface="+mj-ea"/>
                <a:cs typeface="+mj-cs"/>
              </a:rPr>
              <a:t>Available For-Sale Housing Supply</a:t>
            </a:r>
          </a:p>
        </p:txBody>
      </p:sp>
      <p:graphicFrame>
        <p:nvGraphicFramePr>
          <p:cNvPr id="5" name="Chart 4">
            <a:extLst>
              <a:ext uri="{FF2B5EF4-FFF2-40B4-BE49-F238E27FC236}">
                <a16:creationId xmlns:a16="http://schemas.microsoft.com/office/drawing/2014/main" id="{8AC4078D-5B9C-20BC-1037-67870C77058C}"/>
              </a:ext>
            </a:extLst>
          </p:cNvPr>
          <p:cNvGraphicFramePr/>
          <p:nvPr/>
        </p:nvGraphicFramePr>
        <p:xfrm>
          <a:off x="3378688" y="2240433"/>
          <a:ext cx="8332685" cy="4271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B9BF235-DBF9-D943-E89D-3626379700CD}"/>
              </a:ext>
            </a:extLst>
          </p:cNvPr>
          <p:cNvSpPr txBox="1"/>
          <p:nvPr/>
        </p:nvSpPr>
        <p:spPr>
          <a:xfrm>
            <a:off x="284746" y="1146005"/>
            <a:ext cx="11622505" cy="954107"/>
          </a:xfrm>
          <a:prstGeom prst="rect">
            <a:avLst/>
          </a:prstGeom>
          <a:solidFill>
            <a:srgbClr val="25597D"/>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panose="020B0502020104020203"/>
                <a:ea typeface="+mn-ea"/>
                <a:cs typeface="+mn-cs"/>
              </a:rPr>
              <a:t>While the largest number of homes available to purchase are priced under $200,000, overall supply is well balanced by price point.</a:t>
            </a:r>
          </a:p>
        </p:txBody>
      </p:sp>
      <p:sp>
        <p:nvSpPr>
          <p:cNvPr id="4" name="TextBox 3">
            <a:extLst>
              <a:ext uri="{FF2B5EF4-FFF2-40B4-BE49-F238E27FC236}">
                <a16:creationId xmlns:a16="http://schemas.microsoft.com/office/drawing/2014/main" id="{FD33A6D6-94D4-8F2D-BED4-57E6CC448799}"/>
              </a:ext>
            </a:extLst>
          </p:cNvPr>
          <p:cNvSpPr txBox="1"/>
          <p:nvPr/>
        </p:nvSpPr>
        <p:spPr>
          <a:xfrm>
            <a:off x="381773" y="2300287"/>
            <a:ext cx="2898061" cy="40934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5597D"/>
                </a:solidFill>
                <a:effectLst/>
                <a:uLnTx/>
                <a:uFillTx/>
                <a:latin typeface="Gill Sans MT" panose="020B0502020104020203"/>
                <a:ea typeface="+mn-ea"/>
                <a:cs typeface="+mn-cs"/>
              </a:rPr>
              <a:t>While nearly one-third of available supply is priced under $200,000, this is often in counties with average year built of pre-1960 or offer small average unit sizes (less than 1,300 square feet).  These attributes often reflect product requiring additional costs to repair or maintain.</a:t>
            </a:r>
          </a:p>
        </p:txBody>
      </p:sp>
      <p:sp>
        <p:nvSpPr>
          <p:cNvPr id="7" name="Arrow: Right 6">
            <a:extLst>
              <a:ext uri="{FF2B5EF4-FFF2-40B4-BE49-F238E27FC236}">
                <a16:creationId xmlns:a16="http://schemas.microsoft.com/office/drawing/2014/main" id="{E51EF0DB-170C-5F3C-6674-C68C6191680A}"/>
              </a:ext>
            </a:extLst>
          </p:cNvPr>
          <p:cNvSpPr/>
          <p:nvPr/>
        </p:nvSpPr>
        <p:spPr>
          <a:xfrm>
            <a:off x="3235700" y="3694326"/>
            <a:ext cx="1237446" cy="14862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592178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ysClr val="window" lastClr="FFFFFF"/>
                </a:solidFill>
                <a:effectLst/>
                <a:uLnTx/>
                <a:uFillTx/>
                <a:latin typeface="Futura"/>
                <a:ea typeface="+mj-ea"/>
                <a:cs typeface="+mj-cs"/>
              </a:rPr>
              <a:t>Median List Prices of Available Housing</a:t>
            </a:r>
          </a:p>
        </p:txBody>
      </p:sp>
      <p:pic>
        <p:nvPicPr>
          <p:cNvPr id="4" name="Picture 3">
            <a:extLst>
              <a:ext uri="{FF2B5EF4-FFF2-40B4-BE49-F238E27FC236}">
                <a16:creationId xmlns:a16="http://schemas.microsoft.com/office/drawing/2014/main" id="{0B8BE215-63CB-168E-9F5F-4E6EE61D6A74}"/>
              </a:ext>
            </a:extLst>
          </p:cNvPr>
          <p:cNvPicPr>
            <a:picLocks noChangeAspect="1"/>
          </p:cNvPicPr>
          <p:nvPr/>
        </p:nvPicPr>
        <p:blipFill>
          <a:blip r:embed="rId2"/>
          <a:stretch>
            <a:fillRect/>
          </a:stretch>
        </p:blipFill>
        <p:spPr>
          <a:xfrm>
            <a:off x="284747" y="1605910"/>
            <a:ext cx="11622505" cy="5116166"/>
          </a:xfrm>
          <a:prstGeom prst="rect">
            <a:avLst/>
          </a:prstGeom>
        </p:spPr>
      </p:pic>
      <p:pic>
        <p:nvPicPr>
          <p:cNvPr id="6" name="Picture 5">
            <a:extLst>
              <a:ext uri="{FF2B5EF4-FFF2-40B4-BE49-F238E27FC236}">
                <a16:creationId xmlns:a16="http://schemas.microsoft.com/office/drawing/2014/main" id="{B2BED6FE-C6FD-50A9-B827-D9A8A200C25D}"/>
              </a:ext>
            </a:extLst>
          </p:cNvPr>
          <p:cNvPicPr>
            <a:picLocks noChangeAspect="1"/>
          </p:cNvPicPr>
          <p:nvPr/>
        </p:nvPicPr>
        <p:blipFill>
          <a:blip r:embed="rId3"/>
          <a:stretch>
            <a:fillRect/>
          </a:stretch>
        </p:blipFill>
        <p:spPr>
          <a:xfrm>
            <a:off x="10164177" y="945830"/>
            <a:ext cx="1743075" cy="1047750"/>
          </a:xfrm>
          <a:prstGeom prst="rect">
            <a:avLst/>
          </a:prstGeom>
          <a:ln w="19050">
            <a:solidFill>
              <a:schemeClr val="accent1"/>
            </a:solidFill>
          </a:ln>
        </p:spPr>
      </p:pic>
      <p:graphicFrame>
        <p:nvGraphicFramePr>
          <p:cNvPr id="5" name="Chart 4">
            <a:extLst>
              <a:ext uri="{FF2B5EF4-FFF2-40B4-BE49-F238E27FC236}">
                <a16:creationId xmlns:a16="http://schemas.microsoft.com/office/drawing/2014/main" id="{178592B4-D4F8-2F28-BE72-98C36C18C259}"/>
              </a:ext>
            </a:extLst>
          </p:cNvPr>
          <p:cNvGraphicFramePr/>
          <p:nvPr/>
        </p:nvGraphicFramePr>
        <p:xfrm>
          <a:off x="284747" y="945830"/>
          <a:ext cx="5811253" cy="27832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69354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ysClr val="window" lastClr="FFFFFF"/>
                </a:solidFill>
                <a:effectLst/>
                <a:uLnTx/>
                <a:uFillTx/>
                <a:latin typeface="Futura"/>
                <a:ea typeface="+mj-ea"/>
                <a:cs typeface="+mj-cs"/>
              </a:rPr>
              <a:t>Housing Data Available on County Level</a:t>
            </a:r>
          </a:p>
        </p:txBody>
      </p:sp>
      <p:pic>
        <p:nvPicPr>
          <p:cNvPr id="7" name="Picture 6">
            <a:extLst>
              <a:ext uri="{FF2B5EF4-FFF2-40B4-BE49-F238E27FC236}">
                <a16:creationId xmlns:a16="http://schemas.microsoft.com/office/drawing/2014/main" id="{D39AC85C-BB6C-6170-13F6-C23EBED4FAD8}"/>
              </a:ext>
            </a:extLst>
          </p:cNvPr>
          <p:cNvPicPr>
            <a:picLocks noChangeAspect="1"/>
          </p:cNvPicPr>
          <p:nvPr/>
        </p:nvPicPr>
        <p:blipFill>
          <a:blip r:embed="rId2"/>
          <a:stretch>
            <a:fillRect/>
          </a:stretch>
        </p:blipFill>
        <p:spPr>
          <a:xfrm>
            <a:off x="284747" y="1207385"/>
            <a:ext cx="6381750" cy="1905000"/>
          </a:xfrm>
          <a:prstGeom prst="rect">
            <a:avLst/>
          </a:prstGeom>
        </p:spPr>
      </p:pic>
      <p:pic>
        <p:nvPicPr>
          <p:cNvPr id="9" name="Picture 8">
            <a:extLst>
              <a:ext uri="{FF2B5EF4-FFF2-40B4-BE49-F238E27FC236}">
                <a16:creationId xmlns:a16="http://schemas.microsoft.com/office/drawing/2014/main" id="{1FE6CEBF-2C51-C7E0-3DA8-D9D25A00FD30}"/>
              </a:ext>
            </a:extLst>
          </p:cNvPr>
          <p:cNvPicPr>
            <a:picLocks noChangeAspect="1"/>
          </p:cNvPicPr>
          <p:nvPr/>
        </p:nvPicPr>
        <p:blipFill>
          <a:blip r:embed="rId3"/>
          <a:stretch>
            <a:fillRect/>
          </a:stretch>
        </p:blipFill>
        <p:spPr>
          <a:xfrm>
            <a:off x="2042238" y="2357337"/>
            <a:ext cx="5905500" cy="1752600"/>
          </a:xfrm>
          <a:prstGeom prst="rect">
            <a:avLst/>
          </a:prstGeom>
        </p:spPr>
      </p:pic>
      <p:pic>
        <p:nvPicPr>
          <p:cNvPr id="11" name="Picture 10">
            <a:extLst>
              <a:ext uri="{FF2B5EF4-FFF2-40B4-BE49-F238E27FC236}">
                <a16:creationId xmlns:a16="http://schemas.microsoft.com/office/drawing/2014/main" id="{08CD98FB-2FB2-2202-F6D6-7E04DB6E1F08}"/>
              </a:ext>
            </a:extLst>
          </p:cNvPr>
          <p:cNvPicPr>
            <a:picLocks noChangeAspect="1"/>
          </p:cNvPicPr>
          <p:nvPr/>
        </p:nvPicPr>
        <p:blipFill>
          <a:blip r:embed="rId4"/>
          <a:stretch>
            <a:fillRect/>
          </a:stretch>
        </p:blipFill>
        <p:spPr>
          <a:xfrm>
            <a:off x="3847518" y="3324124"/>
            <a:ext cx="6229544" cy="1876425"/>
          </a:xfrm>
          <a:prstGeom prst="rect">
            <a:avLst/>
          </a:prstGeom>
        </p:spPr>
      </p:pic>
      <p:pic>
        <p:nvPicPr>
          <p:cNvPr id="13" name="Picture 12">
            <a:extLst>
              <a:ext uri="{FF2B5EF4-FFF2-40B4-BE49-F238E27FC236}">
                <a16:creationId xmlns:a16="http://schemas.microsoft.com/office/drawing/2014/main" id="{10650046-F396-5A9A-B203-3B5E9178DF93}"/>
              </a:ext>
            </a:extLst>
          </p:cNvPr>
          <p:cNvPicPr>
            <a:picLocks noChangeAspect="1"/>
          </p:cNvPicPr>
          <p:nvPr/>
        </p:nvPicPr>
        <p:blipFill>
          <a:blip r:embed="rId5"/>
          <a:stretch>
            <a:fillRect/>
          </a:stretch>
        </p:blipFill>
        <p:spPr>
          <a:xfrm>
            <a:off x="6095999" y="4559419"/>
            <a:ext cx="6046044" cy="1924050"/>
          </a:xfrm>
          <a:prstGeom prst="rect">
            <a:avLst/>
          </a:prstGeom>
        </p:spPr>
      </p:pic>
      <p:sp>
        <p:nvSpPr>
          <p:cNvPr id="14" name="TextBox 13">
            <a:extLst>
              <a:ext uri="{FF2B5EF4-FFF2-40B4-BE49-F238E27FC236}">
                <a16:creationId xmlns:a16="http://schemas.microsoft.com/office/drawing/2014/main" id="{D9FB10FC-6DCE-9B77-6B57-872323051E9C}"/>
              </a:ext>
            </a:extLst>
          </p:cNvPr>
          <p:cNvSpPr txBox="1"/>
          <p:nvPr/>
        </p:nvSpPr>
        <p:spPr>
          <a:xfrm>
            <a:off x="7947738" y="1079184"/>
            <a:ext cx="3915778" cy="1384995"/>
          </a:xfrm>
          <a:prstGeom prst="rect">
            <a:avLst/>
          </a:prstGeom>
          <a:solidFill>
            <a:srgbClr val="25597D"/>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panose="020B0502020104020203"/>
                <a:ea typeface="+mn-ea"/>
                <a:cs typeface="+mn-cs"/>
              </a:rPr>
              <a:t>Numerous Data Points Available for Each County!</a:t>
            </a:r>
          </a:p>
        </p:txBody>
      </p:sp>
      <p:sp>
        <p:nvSpPr>
          <p:cNvPr id="15" name="TextBox 14">
            <a:extLst>
              <a:ext uri="{FF2B5EF4-FFF2-40B4-BE49-F238E27FC236}">
                <a16:creationId xmlns:a16="http://schemas.microsoft.com/office/drawing/2014/main" id="{F22EFF3F-6710-F7B8-BFCF-F48CC51D8F24}"/>
              </a:ext>
            </a:extLst>
          </p:cNvPr>
          <p:cNvSpPr txBox="1"/>
          <p:nvPr/>
        </p:nvSpPr>
        <p:spPr>
          <a:xfrm>
            <a:off x="284747" y="4109937"/>
            <a:ext cx="3433665" cy="2585323"/>
          </a:xfrm>
          <a:prstGeom prst="rect">
            <a:avLst/>
          </a:prstGeom>
          <a:solidFill>
            <a:srgbClr val="25597D"/>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Gill Sans MT" panose="020B0502020104020203"/>
                <a:ea typeface="+mn-ea"/>
                <a:cs typeface="+mn-cs"/>
              </a:rPr>
              <a:t>Available Housing Data: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panose="020B0502020104020203"/>
                <a:ea typeface="+mn-ea"/>
                <a:cs typeface="+mn-cs"/>
              </a:rPr>
              <a:t>Rental Units/Projects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panose="020B0502020104020203"/>
                <a:ea typeface="+mn-ea"/>
                <a:cs typeface="+mn-cs"/>
              </a:rPr>
              <a:t>Vacant Rentals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panose="020B0502020104020203"/>
                <a:ea typeface="+mn-ea"/>
                <a:cs typeface="+mn-cs"/>
              </a:rPr>
              <a:t>Wait List Totals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panose="020B0502020104020203"/>
                <a:ea typeface="+mn-ea"/>
                <a:cs typeface="+mn-cs"/>
              </a:rPr>
              <a:t>Average Rents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panose="020B0502020104020203"/>
                <a:ea typeface="+mn-ea"/>
                <a:cs typeface="+mn-cs"/>
              </a:rPr>
              <a:t>Available Homes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panose="020B0502020104020203"/>
                <a:ea typeface="+mn-ea"/>
                <a:cs typeface="+mn-cs"/>
              </a:rPr>
              <a:t>Median List Prices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panose="020B0502020104020203"/>
                <a:ea typeface="+mn-ea"/>
                <a:cs typeface="+mn-cs"/>
              </a:rPr>
              <a:t>Avg. Days on Market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panose="020B0502020104020203"/>
                <a:ea typeface="+mn-ea"/>
                <a:cs typeface="+mn-cs"/>
              </a:rPr>
              <a:t>Avg. Year Built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panose="020B0502020104020203"/>
                <a:ea typeface="+mn-ea"/>
                <a:cs typeface="+mn-cs"/>
              </a:rPr>
              <a:t>Breakdown of Price Ranges</a:t>
            </a:r>
          </a:p>
        </p:txBody>
      </p:sp>
    </p:spTree>
    <p:extLst>
      <p:ext uri="{BB962C8B-B14F-4D97-AF65-F5344CB8AC3E}">
        <p14:creationId xmlns:p14="http://schemas.microsoft.com/office/powerpoint/2010/main" val="3153647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63FA8B-43A8-A4C9-7ABA-159157A854C0}"/>
              </a:ext>
            </a:extLst>
          </p:cNvPr>
          <p:cNvSpPr txBox="1"/>
          <p:nvPr/>
        </p:nvSpPr>
        <p:spPr>
          <a:xfrm>
            <a:off x="1505689" y="1677920"/>
            <a:ext cx="9318830" cy="4893647"/>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1" u="sng" strike="noStrike" kern="1200" cap="none" spc="0" normalizeH="0" baseline="0" noProof="0" dirty="0">
                <a:ln>
                  <a:noFill/>
                </a:ln>
                <a:solidFill>
                  <a:prstClr val="black"/>
                </a:solidFill>
                <a:effectLst/>
                <a:uLnTx/>
                <a:uFillTx/>
                <a:latin typeface="Gill Sans MT" panose="020B0502020104020203"/>
                <a:ea typeface="+mn-ea"/>
                <a:cs typeface="+mn-cs"/>
              </a:rPr>
              <a:t>Current (2024) and Projected (2029) Housing Supply Gap Estimates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Gaps by Tenure (Renter vs. Owner)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Gaps by Household Income (Percent of Area Median Income)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&lt;30%</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31%-50%</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51%-80%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81%-120%</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121%-150%</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151%+</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Note: 2029 Household Income Ranges Adjusted to Account for Projected Growth in Median Household Incomes.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Gaps by Geography (County, Region/District, and State)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Gaps as </a:t>
            </a:r>
            <a:r>
              <a:rPr kumimoji="0" lang="en-US" sz="2400" b="0" i="0" u="sng" strike="noStrike" kern="1200" cap="none" spc="0" normalizeH="0" baseline="0" noProof="0" dirty="0">
                <a:ln>
                  <a:noFill/>
                </a:ln>
                <a:solidFill>
                  <a:prstClr val="black"/>
                </a:solidFill>
                <a:effectLst/>
                <a:uLnTx/>
                <a:uFillTx/>
                <a:latin typeface="Gill Sans MT" panose="020B0502020104020203"/>
                <a:ea typeface="+mn-ea"/>
                <a:cs typeface="+mn-cs"/>
              </a:rPr>
              <a:t>Number</a:t>
            </a: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 of Units and as </a:t>
            </a:r>
            <a:r>
              <a:rPr kumimoji="0" lang="en-US" sz="2400" b="0" i="0" u="sng" strike="noStrike" kern="1200" cap="none" spc="0" normalizeH="0" baseline="0" noProof="0" dirty="0">
                <a:ln>
                  <a:noFill/>
                </a:ln>
                <a:solidFill>
                  <a:prstClr val="black"/>
                </a:solidFill>
                <a:effectLst/>
                <a:uLnTx/>
                <a:uFillTx/>
                <a:latin typeface="Gill Sans MT" panose="020B0502020104020203"/>
                <a:ea typeface="+mn-ea"/>
                <a:cs typeface="+mn-cs"/>
              </a:rPr>
              <a:t>Ratio</a:t>
            </a: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 of Housing Gaps to Households</a:t>
            </a:r>
          </a:p>
        </p:txBody>
      </p:sp>
      <p:sp>
        <p:nvSpPr>
          <p:cNvPr id="4" name="Rectangle 3">
            <a:extLst>
              <a:ext uri="{FF2B5EF4-FFF2-40B4-BE49-F238E27FC236}">
                <a16:creationId xmlns:a16="http://schemas.microsoft.com/office/drawing/2014/main" id="{E0906959-6510-1F5C-193C-44FA562C6C47}"/>
              </a:ext>
            </a:extLst>
          </p:cNvPr>
          <p:cNvSpPr/>
          <p:nvPr/>
        </p:nvSpPr>
        <p:spPr>
          <a:xfrm>
            <a:off x="2087781" y="545226"/>
            <a:ext cx="8016438"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A3260"/>
                </a:solidFill>
                <a:effectLst>
                  <a:outerShdw blurRad="38100" dist="25400" dir="5400000" algn="ctr" rotWithShape="0">
                    <a:srgbClr val="6E747A">
                      <a:alpha val="43000"/>
                    </a:srgbClr>
                  </a:outerShdw>
                </a:effectLst>
                <a:uLnTx/>
                <a:uFillTx/>
                <a:latin typeface="Gill Sans MT" panose="020B0502020104020203"/>
                <a:ea typeface="+mn-ea"/>
                <a:cs typeface="+mn-cs"/>
              </a:rPr>
              <a:t>Kentucky’s Housing Gaps</a:t>
            </a:r>
          </a:p>
        </p:txBody>
      </p:sp>
      <p:sp>
        <p:nvSpPr>
          <p:cNvPr id="5" name="Rectangle 4">
            <a:extLst>
              <a:ext uri="{FF2B5EF4-FFF2-40B4-BE49-F238E27FC236}">
                <a16:creationId xmlns:a16="http://schemas.microsoft.com/office/drawing/2014/main" id="{A2327C8F-EF5D-4971-7A28-F3F8ACE24C70}"/>
              </a:ext>
            </a:extLst>
          </p:cNvPr>
          <p:cNvSpPr/>
          <p:nvPr/>
        </p:nvSpPr>
        <p:spPr>
          <a:xfrm>
            <a:off x="1618251" y="1468556"/>
            <a:ext cx="8955498" cy="1074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851558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0E2155-E614-58B5-E627-550D22C3A1A8}"/>
              </a:ext>
            </a:extLst>
          </p:cNvPr>
          <p:cNvPicPr>
            <a:picLocks noChangeAspect="1"/>
          </p:cNvPicPr>
          <p:nvPr/>
        </p:nvPicPr>
        <p:blipFill>
          <a:blip r:embed="rId3"/>
          <a:stretch>
            <a:fillRect/>
          </a:stretch>
        </p:blipFill>
        <p:spPr>
          <a:xfrm>
            <a:off x="732565" y="350843"/>
            <a:ext cx="10171764" cy="6156313"/>
          </a:xfrm>
          <a:prstGeom prst="rect">
            <a:avLst/>
          </a:prstGeom>
        </p:spPr>
      </p:pic>
      <p:sp>
        <p:nvSpPr>
          <p:cNvPr id="2" name="Title 1">
            <a:extLst>
              <a:ext uri="{FF2B5EF4-FFF2-40B4-BE49-F238E27FC236}">
                <a16:creationId xmlns:a16="http://schemas.microsoft.com/office/drawing/2014/main" id="{AF8C2D49-7F28-857D-098D-04A049066FD1}"/>
              </a:ext>
            </a:extLst>
          </p:cNvPr>
          <p:cNvSpPr>
            <a:spLocks noGrp="1"/>
          </p:cNvSpPr>
          <p:nvPr>
            <p:ph type="title"/>
          </p:nvPr>
        </p:nvSpPr>
        <p:spPr>
          <a:xfrm>
            <a:off x="9605881" y="3035807"/>
            <a:ext cx="2253887" cy="970450"/>
          </a:xfrm>
        </p:spPr>
        <p:txBody>
          <a:bodyPr/>
          <a:lstStyle/>
          <a:p>
            <a:pPr algn="ctr"/>
            <a:r>
              <a:rPr lang="en-US" sz="2000" dirty="0">
                <a:solidFill>
                  <a:srgbClr val="FF9900"/>
                </a:solidFill>
              </a:rPr>
              <a:t>44% of KY Renters are Cost Burdened.</a:t>
            </a:r>
            <a:br>
              <a:rPr lang="en-US" sz="2000" dirty="0">
                <a:solidFill>
                  <a:srgbClr val="FF9900"/>
                </a:solidFill>
              </a:rPr>
            </a:br>
            <a:br>
              <a:rPr lang="en-US" sz="2000" dirty="0">
                <a:solidFill>
                  <a:srgbClr val="FF9900"/>
                </a:solidFill>
              </a:rPr>
            </a:br>
            <a:r>
              <a:rPr lang="en-US" sz="2000" dirty="0">
                <a:solidFill>
                  <a:srgbClr val="FF9900"/>
                </a:solidFill>
              </a:rPr>
              <a:t>24% are Severely Cost Burdened.</a:t>
            </a:r>
          </a:p>
        </p:txBody>
      </p:sp>
    </p:spTree>
    <p:extLst>
      <p:ext uri="{BB962C8B-B14F-4D97-AF65-F5344CB8AC3E}">
        <p14:creationId xmlns:p14="http://schemas.microsoft.com/office/powerpoint/2010/main" val="232035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rmAutofit fontScale="47500" lnSpcReduction="20000"/>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ysClr val="window" lastClr="FFFFFF"/>
              </a:solidFill>
              <a:effectLst/>
              <a:uLnTx/>
              <a:uFillTx/>
              <a:latin typeface="Futura"/>
              <a:ea typeface="+mj-ea"/>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6700" b="1" i="0" u="none" strike="noStrike" kern="1200" cap="none" spc="0" normalizeH="0" baseline="0" noProof="0" dirty="0">
                <a:ln>
                  <a:noFill/>
                </a:ln>
                <a:solidFill>
                  <a:sysClr val="window" lastClr="FFFFFF"/>
                </a:solidFill>
                <a:effectLst/>
                <a:uLnTx/>
                <a:uFillTx/>
                <a:latin typeface="Futura"/>
                <a:ea typeface="+mj-ea"/>
                <a:cs typeface="+mj-cs"/>
              </a:rPr>
              <a:t>Housing Gap Estimates Methodology</a:t>
            </a:r>
            <a:endParaRPr kumimoji="0" lang="en-US" sz="3300" b="1" i="0" u="none" strike="noStrike" kern="1200" cap="none" spc="0" normalizeH="0" baseline="0" noProof="0" dirty="0">
              <a:ln>
                <a:noFill/>
              </a:ln>
              <a:solidFill>
                <a:sysClr val="window" lastClr="FFFFFF"/>
              </a:solidFill>
              <a:effectLst/>
              <a:uLnTx/>
              <a:uFillTx/>
              <a:latin typeface="Futura"/>
              <a:ea typeface="+mj-ea"/>
              <a:cs typeface="+mj-cs"/>
            </a:endParaRPr>
          </a:p>
        </p:txBody>
      </p:sp>
      <p:sp>
        <p:nvSpPr>
          <p:cNvPr id="4" name="TextBox 3">
            <a:extLst>
              <a:ext uri="{FF2B5EF4-FFF2-40B4-BE49-F238E27FC236}">
                <a16:creationId xmlns:a16="http://schemas.microsoft.com/office/drawing/2014/main" id="{8D50A6E6-87E8-0CCB-DA75-8CB4D8FD8272}"/>
              </a:ext>
            </a:extLst>
          </p:cNvPr>
          <p:cNvSpPr txBox="1"/>
          <p:nvPr/>
        </p:nvSpPr>
        <p:spPr>
          <a:xfrm>
            <a:off x="284748" y="1026695"/>
            <a:ext cx="5453580" cy="57554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a:ea typeface="+mn-ea"/>
                <a:cs typeface="+mn-cs"/>
              </a:rPr>
              <a:t>Housing Gap Considerations: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Used HUD’s Published Income Limits by AMI</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Assumed Four-Person Income Limits by AMI</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Total Renter and Owner Households by Income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Households Living in Substandard Housing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Severe Housing Cost Burdened Households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In-Commuters (Commuters Likely to move closer to Where they Work)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Announced Job Growth Impact on Housing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Natural Disaster Impact on Housing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Step-Down Support (People Spending Less on Housing than what they can Afford)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a:ea typeface="+mn-ea"/>
                <a:cs typeface="+mn-cs"/>
              </a:rPr>
              <a:t>Sources: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US Census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American Community Survey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ESRI (National Demographer)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Realtor.com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Bowen National Research</a:t>
            </a: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BE6964F5-4408-8D47-3873-4ECE983BA22C}"/>
              </a:ext>
            </a:extLst>
          </p:cNvPr>
          <p:cNvSpPr/>
          <p:nvPr/>
        </p:nvSpPr>
        <p:spPr>
          <a:xfrm>
            <a:off x="5999746" y="1026695"/>
            <a:ext cx="5714999"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Gill Sans MT" panose="020B0502020104020203"/>
                <a:ea typeface="+mn-ea"/>
                <a:cs typeface="+mn-cs"/>
              </a:rPr>
              <a:t>Sample Calculations</a:t>
            </a:r>
          </a:p>
        </p:txBody>
      </p:sp>
      <p:sp>
        <p:nvSpPr>
          <p:cNvPr id="6" name="TextBox 5">
            <a:extLst>
              <a:ext uri="{FF2B5EF4-FFF2-40B4-BE49-F238E27FC236}">
                <a16:creationId xmlns:a16="http://schemas.microsoft.com/office/drawing/2014/main" id="{2E4C1609-2001-31E9-DB52-9D2C8A145D32}"/>
              </a:ext>
            </a:extLst>
          </p:cNvPr>
          <p:cNvSpPr txBox="1"/>
          <p:nvPr/>
        </p:nvSpPr>
        <p:spPr>
          <a:xfrm>
            <a:off x="5665841" y="5971845"/>
            <a:ext cx="6382807"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3260">
                    <a:lumMod val="60000"/>
                    <a:lumOff val="40000"/>
                  </a:srgbClr>
                </a:solidFill>
                <a:effectLst/>
                <a:uLnTx/>
                <a:uFillTx/>
                <a:latin typeface="Gill Sans MT" panose="020B0502020104020203"/>
                <a:ea typeface="+mn-ea"/>
                <a:cs typeface="+mn-cs"/>
              </a:rPr>
              <a:t>Note: Housing supply gap methodology differs from KHC site-specific market feasibility methodology</a:t>
            </a:r>
          </a:p>
        </p:txBody>
      </p:sp>
      <p:pic>
        <p:nvPicPr>
          <p:cNvPr id="9" name="Picture 8">
            <a:extLst>
              <a:ext uri="{FF2B5EF4-FFF2-40B4-BE49-F238E27FC236}">
                <a16:creationId xmlns:a16="http://schemas.microsoft.com/office/drawing/2014/main" id="{43560CEB-4B86-CE57-E40E-CDD6E19A6483}"/>
              </a:ext>
            </a:extLst>
          </p:cNvPr>
          <p:cNvPicPr>
            <a:picLocks noChangeAspect="1"/>
          </p:cNvPicPr>
          <p:nvPr/>
        </p:nvPicPr>
        <p:blipFill>
          <a:blip r:embed="rId2"/>
          <a:stretch>
            <a:fillRect/>
          </a:stretch>
        </p:blipFill>
        <p:spPr>
          <a:xfrm>
            <a:off x="5807242" y="1734581"/>
            <a:ext cx="6100010" cy="4237264"/>
          </a:xfrm>
          <a:prstGeom prst="rect">
            <a:avLst/>
          </a:prstGeom>
          <a:ln w="25400">
            <a:solidFill>
              <a:schemeClr val="accent1"/>
            </a:solidFill>
          </a:ln>
        </p:spPr>
      </p:pic>
    </p:spTree>
    <p:extLst>
      <p:ext uri="{BB962C8B-B14F-4D97-AF65-F5344CB8AC3E}">
        <p14:creationId xmlns:p14="http://schemas.microsoft.com/office/powerpoint/2010/main" val="2720783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6C31F-01D3-6AE3-6FAA-C73A53318CD3}"/>
              </a:ext>
            </a:extLst>
          </p:cNvPr>
          <p:cNvSpPr txBox="1">
            <a:spLocks/>
          </p:cNvSpPr>
          <p:nvPr/>
        </p:nvSpPr>
        <p:spPr>
          <a:xfrm>
            <a:off x="304799" y="285750"/>
            <a:ext cx="11601061" cy="762000"/>
          </a:xfrm>
          <a:prstGeom prst="rect">
            <a:avLst/>
          </a:prstGeom>
          <a:solidFill>
            <a:srgbClr val="153683"/>
          </a:solidFill>
        </p:spPr>
        <p:txBody>
          <a:bodyPr vert="horz" lIns="91440" tIns="45720" rIns="91440" bIns="45720" rtlCol="0" anchor="ctr">
            <a:normAutofit/>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ysClr val="window" lastClr="FFFFFF"/>
                </a:solidFill>
                <a:effectLst/>
                <a:uLnTx/>
                <a:uFillTx/>
                <a:latin typeface="Futura"/>
                <a:ea typeface="+mj-ea"/>
                <a:cs typeface="+mj-cs"/>
              </a:rPr>
              <a:t>Overall Housing Gaps (2024)</a:t>
            </a:r>
            <a:br>
              <a:rPr kumimoji="0" lang="en-US" sz="3300" b="1" i="0" u="none" strike="noStrike" kern="1200" cap="none" spc="0" normalizeH="0" baseline="0" noProof="0" dirty="0">
                <a:ln>
                  <a:noFill/>
                </a:ln>
                <a:solidFill>
                  <a:sysClr val="window" lastClr="FFFFFF"/>
                </a:solidFill>
                <a:effectLst/>
                <a:uLnTx/>
                <a:uFillTx/>
                <a:latin typeface="Futura"/>
                <a:ea typeface="+mj-ea"/>
                <a:cs typeface="+mj-cs"/>
              </a:rPr>
            </a:br>
            <a:r>
              <a:rPr kumimoji="0" lang="en-US" sz="1800" b="1" i="0" u="none" strike="noStrike" kern="1200" cap="none" spc="0" normalizeH="0" baseline="0" noProof="0" dirty="0">
                <a:ln>
                  <a:noFill/>
                </a:ln>
                <a:solidFill>
                  <a:srgbClr val="FFFFFF"/>
                </a:solidFill>
                <a:effectLst/>
                <a:uLnTx/>
                <a:uFillTx/>
                <a:latin typeface="Futura"/>
                <a:ea typeface="Calibri" panose="020F0502020204030204" pitchFamily="34" charset="0"/>
                <a:cs typeface="+mj-cs"/>
              </a:rPr>
              <a:t>Renter, Owner and Combined</a:t>
            </a:r>
            <a:endParaRPr kumimoji="0" lang="en-US" sz="3300" b="1" i="0" u="none" strike="noStrike" kern="1200" cap="none" spc="0" normalizeH="0" baseline="0" noProof="0" dirty="0">
              <a:ln>
                <a:noFill/>
              </a:ln>
              <a:solidFill>
                <a:sysClr val="window" lastClr="FFFFFF"/>
              </a:solidFill>
              <a:effectLst/>
              <a:uLnTx/>
              <a:uFillTx/>
              <a:latin typeface="Futura"/>
              <a:ea typeface="+mj-ea"/>
              <a:cs typeface="+mj-cs"/>
            </a:endParaRPr>
          </a:p>
        </p:txBody>
      </p:sp>
      <p:sp>
        <p:nvSpPr>
          <p:cNvPr id="4" name="Content Placeholder 10">
            <a:extLst>
              <a:ext uri="{FF2B5EF4-FFF2-40B4-BE49-F238E27FC236}">
                <a16:creationId xmlns:a16="http://schemas.microsoft.com/office/drawing/2014/main" id="{D2121AF5-C537-438D-F408-CD09E86A796F}"/>
              </a:ext>
            </a:extLst>
          </p:cNvPr>
          <p:cNvSpPr txBox="1">
            <a:spLocks/>
          </p:cNvSpPr>
          <p:nvPr/>
        </p:nvSpPr>
        <p:spPr>
          <a:xfrm>
            <a:off x="304799" y="4769022"/>
            <a:ext cx="11722358" cy="131259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ontserrat" panose="000005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ontserrat" panose="000005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ontserrat" panose="000005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ontserrat" panose="000005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1A3260"/>
              </a:solidFill>
              <a:effectLst/>
              <a:highlight>
                <a:srgbClr val="FFFF00"/>
              </a:highlight>
              <a:uLnTx/>
              <a:uFillTx/>
              <a:latin typeface="Montserrat" panose="00000500000000000000" pitchFamily="50" charset="0"/>
              <a:ea typeface="+mn-ea"/>
              <a:cs typeface="+mn-cs"/>
            </a:endParaRPr>
          </a:p>
        </p:txBody>
      </p:sp>
      <p:sp>
        <p:nvSpPr>
          <p:cNvPr id="5" name="TextBox 4">
            <a:extLst>
              <a:ext uri="{FF2B5EF4-FFF2-40B4-BE49-F238E27FC236}">
                <a16:creationId xmlns:a16="http://schemas.microsoft.com/office/drawing/2014/main" id="{C1E2CDCE-4333-A42D-FF4A-92A98DE5F572}"/>
              </a:ext>
            </a:extLst>
          </p:cNvPr>
          <p:cNvSpPr txBox="1"/>
          <p:nvPr/>
        </p:nvSpPr>
        <p:spPr>
          <a:xfrm>
            <a:off x="267446" y="1106864"/>
            <a:ext cx="11657107" cy="1063496"/>
          </a:xfrm>
          <a:prstGeom prst="rect">
            <a:avLst/>
          </a:prstGeom>
          <a:noFill/>
        </p:spPr>
        <p:txBody>
          <a:bodyPr wrap="square">
            <a:spAutoFit/>
          </a:body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Kentucky has an </a:t>
            </a:r>
            <a:r>
              <a:rPr kumimoji="0" lang="en-US" sz="1800" b="1"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overall housing gap of 206,207 units</a:t>
            </a:r>
            <a:r>
              <a:rPr kumimoji="0" lang="en-US" sz="1800" b="0"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 with the gap split relatively evenly between </a:t>
            </a:r>
            <a:r>
              <a:rPr kumimoji="0" lang="en-US" sz="1800" b="1"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rental units (101,569 units, 49.3% of the overall statewide housing gap) </a:t>
            </a:r>
            <a:r>
              <a:rPr kumimoji="0" lang="en-US" sz="1800" b="0"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and                                    </a:t>
            </a:r>
            <a:r>
              <a:rPr kumimoji="0" lang="en-US" sz="1800" b="1"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for-sale units (104,638 units, 50.7% of the overall statewide housing gap)</a:t>
            </a:r>
            <a:r>
              <a:rPr kumimoji="0" lang="en-US" sz="1800" b="0"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  </a:t>
            </a:r>
          </a:p>
        </p:txBody>
      </p:sp>
      <p:graphicFrame>
        <p:nvGraphicFramePr>
          <p:cNvPr id="3" name="Table 2">
            <a:extLst>
              <a:ext uri="{FF2B5EF4-FFF2-40B4-BE49-F238E27FC236}">
                <a16:creationId xmlns:a16="http://schemas.microsoft.com/office/drawing/2014/main" id="{2FDF9665-3DFE-446D-50C0-4440C2896950}"/>
              </a:ext>
            </a:extLst>
          </p:cNvPr>
          <p:cNvGraphicFramePr>
            <a:graphicFrameLocks noGrp="1"/>
          </p:cNvGraphicFramePr>
          <p:nvPr/>
        </p:nvGraphicFramePr>
        <p:xfrm>
          <a:off x="651001" y="2229474"/>
          <a:ext cx="11029953" cy="3865070"/>
        </p:xfrm>
        <a:graphic>
          <a:graphicData uri="http://schemas.openxmlformats.org/drawingml/2006/table">
            <a:tbl>
              <a:tblPr firstRow="1" firstCol="1" bandRow="1"/>
              <a:tblGrid>
                <a:gridCol w="1444971">
                  <a:extLst>
                    <a:ext uri="{9D8B030D-6E8A-4147-A177-3AD203B41FA5}">
                      <a16:colId xmlns:a16="http://schemas.microsoft.com/office/drawing/2014/main" val="2814565976"/>
                    </a:ext>
                  </a:extLst>
                </a:gridCol>
                <a:gridCol w="947260">
                  <a:extLst>
                    <a:ext uri="{9D8B030D-6E8A-4147-A177-3AD203B41FA5}">
                      <a16:colId xmlns:a16="http://schemas.microsoft.com/office/drawing/2014/main" val="2013782847"/>
                    </a:ext>
                  </a:extLst>
                </a:gridCol>
                <a:gridCol w="1079631">
                  <a:extLst>
                    <a:ext uri="{9D8B030D-6E8A-4147-A177-3AD203B41FA5}">
                      <a16:colId xmlns:a16="http://schemas.microsoft.com/office/drawing/2014/main" val="3354380168"/>
                    </a:ext>
                  </a:extLst>
                </a:gridCol>
                <a:gridCol w="957263">
                  <a:extLst>
                    <a:ext uri="{9D8B030D-6E8A-4147-A177-3AD203B41FA5}">
                      <a16:colId xmlns:a16="http://schemas.microsoft.com/office/drawing/2014/main" val="2687893737"/>
                    </a:ext>
                  </a:extLst>
                </a:gridCol>
                <a:gridCol w="957262">
                  <a:extLst>
                    <a:ext uri="{9D8B030D-6E8A-4147-A177-3AD203B41FA5}">
                      <a16:colId xmlns:a16="http://schemas.microsoft.com/office/drawing/2014/main" val="1599578634"/>
                    </a:ext>
                  </a:extLst>
                </a:gridCol>
                <a:gridCol w="1014413">
                  <a:extLst>
                    <a:ext uri="{9D8B030D-6E8A-4147-A177-3AD203B41FA5}">
                      <a16:colId xmlns:a16="http://schemas.microsoft.com/office/drawing/2014/main" val="1417481910"/>
                    </a:ext>
                  </a:extLst>
                </a:gridCol>
                <a:gridCol w="985837">
                  <a:extLst>
                    <a:ext uri="{9D8B030D-6E8A-4147-A177-3AD203B41FA5}">
                      <a16:colId xmlns:a16="http://schemas.microsoft.com/office/drawing/2014/main" val="1325479009"/>
                    </a:ext>
                  </a:extLst>
                </a:gridCol>
                <a:gridCol w="1042368">
                  <a:extLst>
                    <a:ext uri="{9D8B030D-6E8A-4147-A177-3AD203B41FA5}">
                      <a16:colId xmlns:a16="http://schemas.microsoft.com/office/drawing/2014/main" val="4099625540"/>
                    </a:ext>
                  </a:extLst>
                </a:gridCol>
                <a:gridCol w="1300474">
                  <a:extLst>
                    <a:ext uri="{9D8B030D-6E8A-4147-A177-3AD203B41FA5}">
                      <a16:colId xmlns:a16="http://schemas.microsoft.com/office/drawing/2014/main" val="352365091"/>
                    </a:ext>
                  </a:extLst>
                </a:gridCol>
                <a:gridCol w="1300474">
                  <a:extLst>
                    <a:ext uri="{9D8B030D-6E8A-4147-A177-3AD203B41FA5}">
                      <a16:colId xmlns:a16="http://schemas.microsoft.com/office/drawing/2014/main" val="1966315501"/>
                    </a:ext>
                  </a:extLst>
                </a:gridCol>
              </a:tblGrid>
              <a:tr h="615703">
                <a:tc gridSpan="2">
                  <a:txBody>
                    <a:bodyPr/>
                    <a:lstStyle/>
                    <a:p>
                      <a:pPr marL="0" marR="0">
                        <a:spcBef>
                          <a:spcPts val="0"/>
                        </a:spcBef>
                        <a:spcAft>
                          <a:spcPts val="0"/>
                        </a:spcAft>
                      </a:pPr>
                      <a:r>
                        <a:rPr lang="en-US" sz="2000" kern="1400" dirty="0">
                          <a:effectLst/>
                          <a:latin typeface="Times New Roman" panose="02020603050405020304" pitchFamily="18" charset="0"/>
                          <a:ea typeface="Times New Roman" panose="02020603050405020304" pitchFamily="18" charset="0"/>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hMerge="1">
                  <a:txBody>
                    <a:bodyPr/>
                    <a:lstStyle/>
                    <a:p>
                      <a:endParaRPr lang="en-US"/>
                    </a:p>
                  </a:txBody>
                  <a:tcPr/>
                </a:tc>
                <a:tc gridSpan="8">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State of Kentucky (2024)</a:t>
                      </a:r>
                      <a:endParaRPr lang="en-US" sz="2000" kern="1400">
                        <a:effectLst/>
                        <a:highlight>
                          <a:srgbClr val="25597D"/>
                        </a:highligh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Overall Housing Gaps (by Tenure and Area Median Income)  </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69634884"/>
                  </a:ext>
                </a:extLst>
              </a:tr>
              <a:tr h="366825">
                <a:tc rowSpan="2" gridSpan="2">
                  <a:txBody>
                    <a:bodyPr/>
                    <a:lstStyle/>
                    <a:p>
                      <a:endParaRPr lang="en-US" sz="2000" dirty="0">
                        <a:effectLst/>
                        <a:latin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rowSpan="2" hMerge="1">
                  <a:txBody>
                    <a:bodyPr/>
                    <a:lstStyle/>
                    <a:p>
                      <a:endParaRPr lang="en-US"/>
                    </a:p>
                  </a:txBody>
                  <a:tcPr/>
                </a:tc>
                <a:tc gridSpan="6">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Number of Units Needed by Household Income Level</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Total Gap</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extLst>
                  <a:ext uri="{0D108BD9-81ED-4DB2-BD59-A6C34878D82A}">
                    <a16:rowId xmlns:a16="http://schemas.microsoft.com/office/drawing/2014/main" val="838324352"/>
                  </a:ext>
                </a:extLst>
              </a:tr>
              <a:tr h="733648">
                <a:tc gridSpan="2" vMerge="1">
                  <a:txBody>
                    <a:bodyPr/>
                    <a:lstStyle/>
                    <a:p>
                      <a:endParaRPr lang="en-US"/>
                    </a:p>
                  </a:txBody>
                  <a:tcPr/>
                </a:tc>
                <a:tc hMerge="1" vMerge="1">
                  <a:txBody>
                    <a:bodyPr/>
                    <a:lstStyle/>
                    <a:p>
                      <a:endParaRPr lang="en-US"/>
                    </a:p>
                  </a:txBody>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≤30%</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31%-50%</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51%-80%</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81%-120%</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121%-150%</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151%+</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Total </a:t>
                      </a:r>
                      <a:endParaRPr lang="en-US" sz="2000" kern="1400">
                        <a:effectLst/>
                        <a:highlight>
                          <a:srgbClr val="25597D"/>
                        </a:highligh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Units</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Share of State</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3650047757"/>
                  </a:ext>
                </a:extLst>
              </a:tr>
              <a:tr h="366825">
                <a:tc rowSpan="2">
                  <a:txBody>
                    <a:bodyPr/>
                    <a:lstStyle/>
                    <a:p>
                      <a:pPr marL="0" marR="0" algn="ctr">
                        <a:spcBef>
                          <a:spcPts val="0"/>
                        </a:spcBef>
                        <a:spcAft>
                          <a:spcPts val="0"/>
                        </a:spcAft>
                      </a:pPr>
                      <a:r>
                        <a:rPr lang="en-US" sz="2000" kern="0" dirty="0">
                          <a:solidFill>
                            <a:srgbClr val="000000"/>
                          </a:solidFill>
                          <a:effectLst/>
                          <a:latin typeface="Times New Roman" panose="02020603050405020304" pitchFamily="18" charset="0"/>
                          <a:ea typeface="Times New Roman" panose="02020603050405020304" pitchFamily="18" charset="0"/>
                        </a:rPr>
                        <a:t> Rental </a:t>
                      </a:r>
                    </a:p>
                    <a:p>
                      <a:pPr marL="0" marR="0" algn="ctr">
                        <a:spcBef>
                          <a:spcPts val="0"/>
                        </a:spcBef>
                        <a:spcAft>
                          <a:spcPts val="0"/>
                        </a:spcAft>
                      </a:pPr>
                      <a:r>
                        <a:rPr lang="en-US" sz="2000" kern="0" dirty="0">
                          <a:solidFill>
                            <a:srgbClr val="000000"/>
                          </a:solidFill>
                          <a:effectLst/>
                          <a:latin typeface="Times New Roman" panose="02020603050405020304" pitchFamily="18" charset="0"/>
                          <a:ea typeface="Times New Roman" panose="02020603050405020304" pitchFamily="18" charset="0"/>
                        </a:rPr>
                        <a:t>Gaps</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Units</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1400">
                          <a:effectLst/>
                          <a:latin typeface="Times New Roman" panose="02020603050405020304" pitchFamily="18" charset="0"/>
                          <a:ea typeface="Times New Roman" panose="02020603050405020304" pitchFamily="18" charset="0"/>
                        </a:rPr>
                        <a:t>60,385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1400">
                          <a:effectLst/>
                          <a:latin typeface="Times New Roman" panose="02020603050405020304" pitchFamily="18" charset="0"/>
                          <a:ea typeface="Times New Roman" panose="02020603050405020304" pitchFamily="18" charset="0"/>
                        </a:rPr>
                        <a:t>19,161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1400">
                          <a:effectLst/>
                          <a:latin typeface="Times New Roman" panose="02020603050405020304" pitchFamily="18" charset="0"/>
                          <a:ea typeface="Times New Roman" panose="02020603050405020304" pitchFamily="18" charset="0"/>
                        </a:rPr>
                        <a:t>13,211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1400">
                          <a:effectLst/>
                          <a:latin typeface="Times New Roman" panose="02020603050405020304" pitchFamily="18" charset="0"/>
                          <a:ea typeface="Times New Roman" panose="02020603050405020304" pitchFamily="18" charset="0"/>
                        </a:rPr>
                        <a:t>6,980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1400">
                          <a:effectLst/>
                          <a:latin typeface="Times New Roman" panose="02020603050405020304" pitchFamily="18" charset="0"/>
                          <a:ea typeface="Times New Roman" panose="02020603050405020304" pitchFamily="18" charset="0"/>
                        </a:rPr>
                        <a:t>1,132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1400">
                          <a:effectLst/>
                          <a:latin typeface="Times New Roman" panose="02020603050405020304" pitchFamily="18" charset="0"/>
                          <a:ea typeface="Times New Roman" panose="02020603050405020304" pitchFamily="18" charset="0"/>
                        </a:rPr>
                        <a:t>700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dirty="0">
                          <a:effectLst/>
                          <a:latin typeface="Times New Roman" panose="02020603050405020304" pitchFamily="18" charset="0"/>
                          <a:ea typeface="Times New Roman" panose="02020603050405020304" pitchFamily="18" charset="0"/>
                        </a:rPr>
                        <a:t>101,569</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49.3%</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6083453"/>
                  </a:ext>
                </a:extLst>
              </a:tr>
              <a:tr h="366825">
                <a:tc vMerge="1">
                  <a:txBody>
                    <a:bodyPr/>
                    <a:lstStyle/>
                    <a:p>
                      <a:endParaRPr lang="en-US"/>
                    </a:p>
                  </a:txBody>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Share</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effectLst/>
                          <a:latin typeface="Times New Roman" panose="02020603050405020304" pitchFamily="18" charset="0"/>
                          <a:ea typeface="Times New Roman" panose="02020603050405020304" pitchFamily="18" charset="0"/>
                        </a:rPr>
                        <a:t>59.4%</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effectLst/>
                          <a:latin typeface="Times New Roman" panose="02020603050405020304" pitchFamily="18" charset="0"/>
                          <a:ea typeface="Times New Roman" panose="02020603050405020304" pitchFamily="18" charset="0"/>
                        </a:rPr>
                        <a:t>18.9%</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effectLst/>
                          <a:latin typeface="Times New Roman" panose="02020603050405020304" pitchFamily="18" charset="0"/>
                          <a:ea typeface="Times New Roman" panose="02020603050405020304" pitchFamily="18" charset="0"/>
                        </a:rPr>
                        <a:t>13.0%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effectLst/>
                          <a:latin typeface="Times New Roman" panose="02020603050405020304" pitchFamily="18" charset="0"/>
                          <a:ea typeface="Times New Roman" panose="02020603050405020304" pitchFamily="18" charset="0"/>
                        </a:rPr>
                        <a:t>6.9%</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effectLst/>
                          <a:latin typeface="Times New Roman" panose="02020603050405020304" pitchFamily="18" charset="0"/>
                          <a:ea typeface="Times New Roman" panose="02020603050405020304" pitchFamily="18" charset="0"/>
                        </a:rPr>
                        <a:t>1.1%</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effectLst/>
                          <a:latin typeface="Times New Roman" panose="02020603050405020304" pitchFamily="18" charset="0"/>
                          <a:ea typeface="Times New Roman" panose="02020603050405020304" pitchFamily="18" charset="0"/>
                        </a:rPr>
                        <a:t>0.7%</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0">
                          <a:effectLst/>
                          <a:latin typeface="Times New Roman" panose="02020603050405020304" pitchFamily="18" charset="0"/>
                          <a:ea typeface="Times New Roman" panose="02020603050405020304" pitchFamily="18" charset="0"/>
                        </a:rPr>
                        <a:t>100.0%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solidFill>
                            <a:srgbClr val="000000"/>
                          </a:solidFill>
                          <a:effectLst/>
                          <a:latin typeface="Times New Roman" panose="02020603050405020304" pitchFamily="18" charset="0"/>
                          <a:ea typeface="Times New Roman" panose="02020603050405020304" pitchFamily="18" charset="0"/>
                        </a:rPr>
                        <a:t>-</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2526623"/>
                  </a:ext>
                </a:extLst>
              </a:tr>
              <a:tr h="376794">
                <a:tc rowSpan="2">
                  <a:txBody>
                    <a:bodyPr/>
                    <a:lstStyle/>
                    <a:p>
                      <a:pPr marL="0" marR="0" algn="ctr">
                        <a:spcBef>
                          <a:spcPts val="0"/>
                        </a:spcBef>
                        <a:spcAft>
                          <a:spcPts val="0"/>
                        </a:spcAft>
                      </a:pPr>
                      <a:r>
                        <a:rPr lang="en-US" sz="2000" kern="0" dirty="0">
                          <a:solidFill>
                            <a:srgbClr val="000000"/>
                          </a:solidFill>
                          <a:effectLst/>
                          <a:latin typeface="Times New Roman" panose="02020603050405020304" pitchFamily="18" charset="0"/>
                          <a:ea typeface="Times New Roman" panose="02020603050405020304" pitchFamily="18" charset="0"/>
                        </a:rPr>
                        <a:t>For-Sale Gaps</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dirty="0">
                          <a:solidFill>
                            <a:srgbClr val="000000"/>
                          </a:solidFill>
                          <a:effectLst/>
                          <a:latin typeface="Times New Roman" panose="02020603050405020304" pitchFamily="18" charset="0"/>
                          <a:ea typeface="Times New Roman" panose="02020603050405020304" pitchFamily="18" charset="0"/>
                        </a:rPr>
                        <a:t>Units</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1400">
                          <a:effectLst/>
                          <a:latin typeface="Times New Roman" panose="02020603050405020304" pitchFamily="18" charset="0"/>
                          <a:ea typeface="Times New Roman" panose="02020603050405020304" pitchFamily="18" charset="0"/>
                        </a:rPr>
                        <a:t>19,434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1400">
                          <a:effectLst/>
                          <a:latin typeface="Times New Roman" panose="02020603050405020304" pitchFamily="18" charset="0"/>
                          <a:ea typeface="Times New Roman" panose="02020603050405020304" pitchFamily="18" charset="0"/>
                        </a:rPr>
                        <a:t>14,179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1400">
                          <a:effectLst/>
                          <a:latin typeface="Times New Roman" panose="02020603050405020304" pitchFamily="18" charset="0"/>
                          <a:ea typeface="Times New Roman" panose="02020603050405020304" pitchFamily="18" charset="0"/>
                        </a:rPr>
                        <a:t>18,599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1400">
                          <a:effectLst/>
                          <a:latin typeface="Times New Roman" panose="02020603050405020304" pitchFamily="18" charset="0"/>
                          <a:ea typeface="Times New Roman" panose="02020603050405020304" pitchFamily="18" charset="0"/>
                        </a:rPr>
                        <a:t>17,972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1400">
                          <a:effectLst/>
                          <a:latin typeface="Times New Roman" panose="02020603050405020304" pitchFamily="18" charset="0"/>
                          <a:ea typeface="Times New Roman" panose="02020603050405020304" pitchFamily="18" charset="0"/>
                        </a:rPr>
                        <a:t>13,896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1400">
                          <a:effectLst/>
                          <a:latin typeface="Times New Roman" panose="02020603050405020304" pitchFamily="18" charset="0"/>
                          <a:ea typeface="Times New Roman" panose="02020603050405020304" pitchFamily="18" charset="0"/>
                        </a:rPr>
                        <a:t>20,558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104,638</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50.7%</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0180165"/>
                  </a:ext>
                </a:extLst>
              </a:tr>
              <a:tr h="138113">
                <a:tc vMerge="1">
                  <a:txBody>
                    <a:bodyPr/>
                    <a:lstStyle/>
                    <a:p>
                      <a:endParaRPr lang="en-US"/>
                    </a:p>
                  </a:txBody>
                  <a:tcPr/>
                </a:tc>
                <a:tc>
                  <a:txBody>
                    <a:bodyPr/>
                    <a:lstStyle/>
                    <a:p>
                      <a:pPr marL="0" marR="0" algn="ctr">
                        <a:spcBef>
                          <a:spcPts val="0"/>
                        </a:spcBef>
                        <a:spcAft>
                          <a:spcPts val="0"/>
                        </a:spcAft>
                      </a:pPr>
                      <a:r>
                        <a:rPr lang="en-US" sz="2000" kern="0" dirty="0">
                          <a:solidFill>
                            <a:srgbClr val="000000"/>
                          </a:solidFill>
                          <a:effectLst/>
                          <a:latin typeface="Times New Roman" panose="02020603050405020304" pitchFamily="18" charset="0"/>
                          <a:ea typeface="Times New Roman" panose="02020603050405020304" pitchFamily="18" charset="0"/>
                        </a:rPr>
                        <a:t>Share</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dirty="0">
                          <a:solidFill>
                            <a:srgbClr val="000000"/>
                          </a:solidFill>
                          <a:effectLst/>
                          <a:latin typeface="Times New Roman" panose="02020603050405020304" pitchFamily="18" charset="0"/>
                          <a:ea typeface="Times New Roman" panose="02020603050405020304" pitchFamily="18" charset="0"/>
                        </a:rPr>
                        <a:t>18.5%</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effectLst/>
                          <a:latin typeface="Times New Roman" panose="02020603050405020304" pitchFamily="18" charset="0"/>
                          <a:ea typeface="Times New Roman" panose="02020603050405020304" pitchFamily="18" charset="0"/>
                        </a:rPr>
                        <a:t>13.6%</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dirty="0">
                          <a:effectLst/>
                          <a:latin typeface="Times New Roman" panose="02020603050405020304" pitchFamily="18" charset="0"/>
                          <a:ea typeface="Times New Roman" panose="02020603050405020304" pitchFamily="18" charset="0"/>
                        </a:rPr>
                        <a:t>17.8%</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effectLst/>
                          <a:latin typeface="Times New Roman" panose="02020603050405020304" pitchFamily="18" charset="0"/>
                          <a:ea typeface="Times New Roman" panose="02020603050405020304" pitchFamily="18" charset="0"/>
                        </a:rPr>
                        <a:t>17.2%</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effectLst/>
                          <a:latin typeface="Times New Roman" panose="02020603050405020304" pitchFamily="18" charset="0"/>
                          <a:ea typeface="Times New Roman" panose="02020603050405020304" pitchFamily="18" charset="0"/>
                        </a:rPr>
                        <a:t>13.3%</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effectLst/>
                          <a:latin typeface="Times New Roman" panose="02020603050405020304" pitchFamily="18" charset="0"/>
                          <a:ea typeface="Times New Roman" panose="02020603050405020304" pitchFamily="18" charset="0"/>
                        </a:rPr>
                        <a:t>19.7%</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0">
                          <a:effectLst/>
                          <a:latin typeface="Times New Roman" panose="02020603050405020304" pitchFamily="18" charset="0"/>
                          <a:ea typeface="Times New Roman" panose="02020603050405020304" pitchFamily="18" charset="0"/>
                        </a:rPr>
                        <a:t>100.0%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solidFill>
                            <a:srgbClr val="000000"/>
                          </a:solidFill>
                          <a:effectLst/>
                          <a:latin typeface="Times New Roman" panose="02020603050405020304" pitchFamily="18" charset="0"/>
                          <a:ea typeface="Times New Roman" panose="02020603050405020304" pitchFamily="18" charset="0"/>
                        </a:rPr>
                        <a:t>-</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5959953"/>
                  </a:ext>
                </a:extLst>
              </a:tr>
              <a:tr h="366825">
                <a:tc rowSpan="2">
                  <a:txBody>
                    <a:bodyPr/>
                    <a:lstStyle/>
                    <a:p>
                      <a:pPr marL="0" marR="0" algn="ctr">
                        <a:spcBef>
                          <a:spcPts val="0"/>
                        </a:spcBef>
                        <a:spcAft>
                          <a:spcPts val="0"/>
                        </a:spcAft>
                      </a:pPr>
                      <a:r>
                        <a:rPr lang="en-US" sz="2000" b="1" kern="0">
                          <a:solidFill>
                            <a:srgbClr val="000000"/>
                          </a:solidFill>
                          <a:effectLst/>
                          <a:latin typeface="Times New Roman" panose="02020603050405020304" pitchFamily="18" charset="0"/>
                          <a:ea typeface="Times New Roman" panose="02020603050405020304" pitchFamily="18" charset="0"/>
                        </a:rPr>
                        <a:t>State</a:t>
                      </a:r>
                      <a:endParaRPr lang="en-US" sz="2000" kern="14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000" b="1" kern="0">
                          <a:solidFill>
                            <a:srgbClr val="000000"/>
                          </a:solidFill>
                          <a:effectLst/>
                          <a:latin typeface="Times New Roman" panose="02020603050405020304" pitchFamily="18" charset="0"/>
                          <a:ea typeface="Times New Roman" panose="02020603050405020304" pitchFamily="18" charset="0"/>
                        </a:rPr>
                        <a:t>Total</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0">
                          <a:solidFill>
                            <a:srgbClr val="000000"/>
                          </a:solidFill>
                          <a:effectLst/>
                          <a:latin typeface="Times New Roman" panose="02020603050405020304" pitchFamily="18" charset="0"/>
                          <a:ea typeface="Times New Roman" panose="02020603050405020304" pitchFamily="18" charset="0"/>
                        </a:rPr>
                        <a:t>Units</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79,819</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33,340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31,810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24,952</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15,028</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21,258</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206,207</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solidFill>
                            <a:srgbClr val="000000"/>
                          </a:solidFill>
                          <a:effectLst/>
                          <a:latin typeface="Times New Roman" panose="02020603050405020304" pitchFamily="18" charset="0"/>
                          <a:ea typeface="Times New Roman" panose="02020603050405020304" pitchFamily="18" charset="0"/>
                        </a:rPr>
                        <a:t>100.0%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54255"/>
                  </a:ext>
                </a:extLst>
              </a:tr>
              <a:tr h="366825">
                <a:tc vMerge="1">
                  <a:txBody>
                    <a:bodyPr/>
                    <a:lstStyle/>
                    <a:p>
                      <a:endParaRPr lang="en-US"/>
                    </a:p>
                  </a:txBody>
                  <a:tcPr/>
                </a:tc>
                <a:tc>
                  <a:txBody>
                    <a:bodyPr/>
                    <a:lstStyle/>
                    <a:p>
                      <a:pPr marL="0" marR="0" algn="ctr">
                        <a:spcBef>
                          <a:spcPts val="0"/>
                        </a:spcBef>
                        <a:spcAft>
                          <a:spcPts val="0"/>
                        </a:spcAft>
                      </a:pPr>
                      <a:r>
                        <a:rPr lang="en-US" sz="2000" b="1" kern="0">
                          <a:solidFill>
                            <a:srgbClr val="000000"/>
                          </a:solidFill>
                          <a:effectLst/>
                          <a:latin typeface="Times New Roman" panose="02020603050405020304" pitchFamily="18" charset="0"/>
                          <a:ea typeface="Times New Roman" panose="02020603050405020304" pitchFamily="18" charset="0"/>
                        </a:rPr>
                        <a:t>Share</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38.7%</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16.2%</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15.4%</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12.1%</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7.3%</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10.3%</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solidFill>
                            <a:srgbClr val="000000"/>
                          </a:solidFill>
                          <a:effectLst/>
                          <a:latin typeface="Times New Roman" panose="02020603050405020304" pitchFamily="18" charset="0"/>
                          <a:ea typeface="Times New Roman" panose="02020603050405020304" pitchFamily="18" charset="0"/>
                        </a:rPr>
                        <a:t>100.0%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dirty="0">
                          <a:solidFill>
                            <a:srgbClr val="000000"/>
                          </a:solidFill>
                          <a:effectLst/>
                          <a:latin typeface="Times New Roman" panose="02020603050405020304" pitchFamily="18" charset="0"/>
                          <a:ea typeface="Times New Roman" panose="02020603050405020304" pitchFamily="18" charset="0"/>
                        </a:rPr>
                        <a:t>-</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1896160"/>
                  </a:ext>
                </a:extLst>
              </a:tr>
            </a:tbl>
          </a:graphicData>
        </a:graphic>
      </p:graphicFrame>
      <p:sp>
        <p:nvSpPr>
          <p:cNvPr id="6" name="Rectangle 5">
            <a:extLst>
              <a:ext uri="{FF2B5EF4-FFF2-40B4-BE49-F238E27FC236}">
                <a16:creationId xmlns:a16="http://schemas.microsoft.com/office/drawing/2014/main" id="{83CB55AB-E1AD-2A0A-688B-53E66DCD5BE7}"/>
              </a:ext>
            </a:extLst>
          </p:cNvPr>
          <p:cNvSpPr/>
          <p:nvPr/>
        </p:nvSpPr>
        <p:spPr>
          <a:xfrm>
            <a:off x="9116008" y="5355773"/>
            <a:ext cx="1250302" cy="3953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A3DFC463-772D-A220-A44D-5D4D90C3673A}"/>
              </a:ext>
            </a:extLst>
          </p:cNvPr>
          <p:cNvSpPr/>
          <p:nvPr/>
        </p:nvSpPr>
        <p:spPr>
          <a:xfrm>
            <a:off x="9116008" y="4667603"/>
            <a:ext cx="1250302" cy="3953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8AB9EC16-4E07-ADE6-F5BF-C8F06D48B621}"/>
              </a:ext>
            </a:extLst>
          </p:cNvPr>
          <p:cNvSpPr/>
          <p:nvPr/>
        </p:nvSpPr>
        <p:spPr>
          <a:xfrm>
            <a:off x="3010677" y="5355773"/>
            <a:ext cx="6040017" cy="725842"/>
          </a:xfrm>
          <a:prstGeom prst="rect">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7EDFC0EE-9B13-80A1-8EE5-928C3DAFA7BF}"/>
              </a:ext>
            </a:extLst>
          </p:cNvPr>
          <p:cNvSpPr/>
          <p:nvPr/>
        </p:nvSpPr>
        <p:spPr>
          <a:xfrm>
            <a:off x="9116008" y="3964327"/>
            <a:ext cx="1250302" cy="3744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793023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6C31F-01D3-6AE3-6FAA-C73A53318CD3}"/>
              </a:ext>
            </a:extLst>
          </p:cNvPr>
          <p:cNvSpPr txBox="1">
            <a:spLocks/>
          </p:cNvSpPr>
          <p:nvPr/>
        </p:nvSpPr>
        <p:spPr>
          <a:xfrm>
            <a:off x="304799" y="285750"/>
            <a:ext cx="11601061" cy="762000"/>
          </a:xfrm>
          <a:prstGeom prst="rect">
            <a:avLst/>
          </a:prstGeom>
          <a:solidFill>
            <a:srgbClr val="153683"/>
          </a:solidFill>
        </p:spPr>
        <p:txBody>
          <a:bodyPr vert="horz" lIns="91440" tIns="45720" rIns="91440" bIns="45720" rtlCol="0" anchor="ctr">
            <a:normAutofit/>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ysClr val="window" lastClr="FFFFFF"/>
                </a:solidFill>
                <a:effectLst/>
                <a:uLnTx/>
                <a:uFillTx/>
                <a:latin typeface="Futura"/>
                <a:ea typeface="+mj-ea"/>
                <a:cs typeface="+mj-cs"/>
              </a:rPr>
              <a:t>Overall Housing Gaps (2029)</a:t>
            </a:r>
            <a:br>
              <a:rPr kumimoji="0" lang="en-US" sz="3300" b="1" i="0" u="none" strike="noStrike" kern="1200" cap="none" spc="0" normalizeH="0" baseline="0" noProof="0" dirty="0">
                <a:ln>
                  <a:noFill/>
                </a:ln>
                <a:solidFill>
                  <a:sysClr val="window" lastClr="FFFFFF"/>
                </a:solidFill>
                <a:effectLst/>
                <a:uLnTx/>
                <a:uFillTx/>
                <a:latin typeface="Futura"/>
                <a:ea typeface="+mj-ea"/>
                <a:cs typeface="+mj-cs"/>
              </a:rPr>
            </a:br>
            <a:r>
              <a:rPr kumimoji="0" lang="en-US" sz="1800" b="1" i="0" u="none" strike="noStrike" kern="1200" cap="none" spc="0" normalizeH="0" baseline="0" noProof="0" dirty="0">
                <a:ln>
                  <a:noFill/>
                </a:ln>
                <a:solidFill>
                  <a:srgbClr val="FFFFFF"/>
                </a:solidFill>
                <a:effectLst/>
                <a:uLnTx/>
                <a:uFillTx/>
                <a:latin typeface="Futura"/>
                <a:ea typeface="Calibri" panose="020F0502020204030204" pitchFamily="34" charset="0"/>
                <a:cs typeface="+mj-cs"/>
              </a:rPr>
              <a:t>Renter, Owner and Combined</a:t>
            </a:r>
            <a:endParaRPr kumimoji="0" lang="en-US" sz="3300" b="1" i="0" u="none" strike="noStrike" kern="1200" cap="none" spc="0" normalizeH="0" baseline="0" noProof="0" dirty="0">
              <a:ln>
                <a:noFill/>
              </a:ln>
              <a:solidFill>
                <a:sysClr val="window" lastClr="FFFFFF"/>
              </a:solidFill>
              <a:effectLst/>
              <a:uLnTx/>
              <a:uFillTx/>
              <a:latin typeface="Futura"/>
              <a:ea typeface="+mj-ea"/>
              <a:cs typeface="+mj-cs"/>
            </a:endParaRPr>
          </a:p>
        </p:txBody>
      </p:sp>
      <p:sp>
        <p:nvSpPr>
          <p:cNvPr id="4" name="Content Placeholder 10">
            <a:extLst>
              <a:ext uri="{FF2B5EF4-FFF2-40B4-BE49-F238E27FC236}">
                <a16:creationId xmlns:a16="http://schemas.microsoft.com/office/drawing/2014/main" id="{D2121AF5-C537-438D-F408-CD09E86A796F}"/>
              </a:ext>
            </a:extLst>
          </p:cNvPr>
          <p:cNvSpPr txBox="1">
            <a:spLocks/>
          </p:cNvSpPr>
          <p:nvPr/>
        </p:nvSpPr>
        <p:spPr>
          <a:xfrm>
            <a:off x="304799" y="4769022"/>
            <a:ext cx="11722358" cy="131259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ontserrat" panose="000005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ontserrat" panose="000005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ontserrat" panose="000005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ontserrat" panose="000005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1A3260"/>
              </a:solidFill>
              <a:effectLst/>
              <a:highlight>
                <a:srgbClr val="FFFF00"/>
              </a:highlight>
              <a:uLnTx/>
              <a:uFillTx/>
              <a:latin typeface="Montserrat" panose="00000500000000000000" pitchFamily="50" charset="0"/>
              <a:ea typeface="+mn-ea"/>
              <a:cs typeface="+mn-cs"/>
            </a:endParaRPr>
          </a:p>
        </p:txBody>
      </p:sp>
      <p:sp>
        <p:nvSpPr>
          <p:cNvPr id="5" name="TextBox 4">
            <a:extLst>
              <a:ext uri="{FF2B5EF4-FFF2-40B4-BE49-F238E27FC236}">
                <a16:creationId xmlns:a16="http://schemas.microsoft.com/office/drawing/2014/main" id="{C1E2CDCE-4333-A42D-FF4A-92A98DE5F572}"/>
              </a:ext>
            </a:extLst>
          </p:cNvPr>
          <p:cNvSpPr txBox="1"/>
          <p:nvPr/>
        </p:nvSpPr>
        <p:spPr>
          <a:xfrm>
            <a:off x="267446" y="1106864"/>
            <a:ext cx="11657107" cy="1063496"/>
          </a:xfrm>
          <a:prstGeom prst="rect">
            <a:avLst/>
          </a:prstGeom>
          <a:noFill/>
        </p:spPr>
        <p:txBody>
          <a:bodyPr wrap="square">
            <a:spAutoFit/>
          </a:body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By 2029, Kentucky’s </a:t>
            </a:r>
            <a:r>
              <a:rPr kumimoji="0" lang="en-US" sz="1800" b="1"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overall housing gap is expected to increase to 287,120 units</a:t>
            </a:r>
            <a:r>
              <a:rPr kumimoji="0" lang="en-US" sz="1800" b="0"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 with the gap still split relatively evenly between </a:t>
            </a:r>
            <a:r>
              <a:rPr kumimoji="0" lang="en-US" sz="1800" b="1"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rental units (139,162 units, 48.5% of the overall statewide housing gap) </a:t>
            </a:r>
            <a:r>
              <a:rPr kumimoji="0" lang="en-US" sz="1800" b="0"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and </a:t>
            </a:r>
            <a:r>
              <a:rPr kumimoji="0" lang="en-US" sz="1800" b="1"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for-sale units (147,958 units, 51.5% of the overall statewide housing gap)</a:t>
            </a:r>
            <a:r>
              <a:rPr kumimoji="0" lang="en-US" sz="1800" b="0"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  </a:t>
            </a:r>
          </a:p>
        </p:txBody>
      </p:sp>
      <p:graphicFrame>
        <p:nvGraphicFramePr>
          <p:cNvPr id="16" name="Table 15">
            <a:extLst>
              <a:ext uri="{FF2B5EF4-FFF2-40B4-BE49-F238E27FC236}">
                <a16:creationId xmlns:a16="http://schemas.microsoft.com/office/drawing/2014/main" id="{4D1DDB1C-2A28-B235-95D4-44E1D7B2929D}"/>
              </a:ext>
            </a:extLst>
          </p:cNvPr>
          <p:cNvGraphicFramePr>
            <a:graphicFrameLocks noGrp="1"/>
          </p:cNvGraphicFramePr>
          <p:nvPr/>
        </p:nvGraphicFramePr>
        <p:xfrm>
          <a:off x="442913" y="2229474"/>
          <a:ext cx="11444286" cy="3572774"/>
        </p:xfrm>
        <a:graphic>
          <a:graphicData uri="http://schemas.openxmlformats.org/drawingml/2006/table">
            <a:tbl>
              <a:tblPr firstRow="1" firstCol="1" bandRow="1"/>
              <a:tblGrid>
                <a:gridCol w="1499250">
                  <a:extLst>
                    <a:ext uri="{9D8B030D-6E8A-4147-A177-3AD203B41FA5}">
                      <a16:colId xmlns:a16="http://schemas.microsoft.com/office/drawing/2014/main" val="8446968"/>
                    </a:ext>
                  </a:extLst>
                </a:gridCol>
                <a:gridCol w="982843">
                  <a:extLst>
                    <a:ext uri="{9D8B030D-6E8A-4147-A177-3AD203B41FA5}">
                      <a16:colId xmlns:a16="http://schemas.microsoft.com/office/drawing/2014/main" val="2683844021"/>
                    </a:ext>
                  </a:extLst>
                </a:gridCol>
                <a:gridCol w="1104069">
                  <a:extLst>
                    <a:ext uri="{9D8B030D-6E8A-4147-A177-3AD203B41FA5}">
                      <a16:colId xmlns:a16="http://schemas.microsoft.com/office/drawing/2014/main" val="3221366287"/>
                    </a:ext>
                  </a:extLst>
                </a:gridCol>
                <a:gridCol w="1028700">
                  <a:extLst>
                    <a:ext uri="{9D8B030D-6E8A-4147-A177-3AD203B41FA5}">
                      <a16:colId xmlns:a16="http://schemas.microsoft.com/office/drawing/2014/main" val="1534786941"/>
                    </a:ext>
                  </a:extLst>
                </a:gridCol>
                <a:gridCol w="1042988">
                  <a:extLst>
                    <a:ext uri="{9D8B030D-6E8A-4147-A177-3AD203B41FA5}">
                      <a16:colId xmlns:a16="http://schemas.microsoft.com/office/drawing/2014/main" val="2632667945"/>
                    </a:ext>
                  </a:extLst>
                </a:gridCol>
                <a:gridCol w="985837">
                  <a:extLst>
                    <a:ext uri="{9D8B030D-6E8A-4147-A177-3AD203B41FA5}">
                      <a16:colId xmlns:a16="http://schemas.microsoft.com/office/drawing/2014/main" val="4233336023"/>
                    </a:ext>
                  </a:extLst>
                </a:gridCol>
                <a:gridCol w="1071563">
                  <a:extLst>
                    <a:ext uri="{9D8B030D-6E8A-4147-A177-3AD203B41FA5}">
                      <a16:colId xmlns:a16="http://schemas.microsoft.com/office/drawing/2014/main" val="1587166842"/>
                    </a:ext>
                  </a:extLst>
                </a:gridCol>
                <a:gridCol w="1171575">
                  <a:extLst>
                    <a:ext uri="{9D8B030D-6E8A-4147-A177-3AD203B41FA5}">
                      <a16:colId xmlns:a16="http://schemas.microsoft.com/office/drawing/2014/main" val="1389723191"/>
                    </a:ext>
                  </a:extLst>
                </a:gridCol>
                <a:gridCol w="1208135">
                  <a:extLst>
                    <a:ext uri="{9D8B030D-6E8A-4147-A177-3AD203B41FA5}">
                      <a16:colId xmlns:a16="http://schemas.microsoft.com/office/drawing/2014/main" val="1246509995"/>
                    </a:ext>
                  </a:extLst>
                </a:gridCol>
                <a:gridCol w="1349326">
                  <a:extLst>
                    <a:ext uri="{9D8B030D-6E8A-4147-A177-3AD203B41FA5}">
                      <a16:colId xmlns:a16="http://schemas.microsoft.com/office/drawing/2014/main" val="1180781449"/>
                    </a:ext>
                  </a:extLst>
                </a:gridCol>
              </a:tblGrid>
              <a:tr h="660269">
                <a:tc gridSpan="2">
                  <a:txBody>
                    <a:bodyPr/>
                    <a:lstStyle/>
                    <a:p>
                      <a:pPr marL="0" marR="0">
                        <a:spcBef>
                          <a:spcPts val="0"/>
                        </a:spcBef>
                        <a:spcAft>
                          <a:spcPts val="0"/>
                        </a:spcAft>
                      </a:pPr>
                      <a:r>
                        <a:rPr lang="en-US" sz="2000" kern="1400" dirty="0">
                          <a:effectLst/>
                          <a:latin typeface="Times New Roman" panose="02020603050405020304" pitchFamily="18" charset="0"/>
                          <a:ea typeface="Times New Roman" panose="02020603050405020304" pitchFamily="18" charset="0"/>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hMerge="1">
                  <a:txBody>
                    <a:bodyPr/>
                    <a:lstStyle/>
                    <a:p>
                      <a:endParaRPr lang="en-US"/>
                    </a:p>
                  </a:txBody>
                  <a:tcPr/>
                </a:tc>
                <a:tc gridSpan="8">
                  <a:txBody>
                    <a:bodyPr/>
                    <a:lstStyle/>
                    <a:p>
                      <a:pPr marL="0" marR="0" algn="ctr">
                        <a:spcBef>
                          <a:spcPts val="0"/>
                        </a:spcBef>
                        <a:spcAft>
                          <a:spcPts val="0"/>
                        </a:spcAft>
                      </a:pPr>
                      <a:r>
                        <a:rPr lang="en-US" sz="2000" b="1" kern="0" dirty="0">
                          <a:solidFill>
                            <a:srgbClr val="FFFFFF"/>
                          </a:solidFill>
                          <a:effectLst/>
                          <a:highlight>
                            <a:srgbClr val="25597D"/>
                          </a:highlight>
                          <a:latin typeface="Times New Roman" panose="02020603050405020304" pitchFamily="18" charset="0"/>
                          <a:ea typeface="Times New Roman" panose="02020603050405020304" pitchFamily="18" charset="0"/>
                        </a:rPr>
                        <a:t>State of Kentucky (2029)</a:t>
                      </a:r>
                      <a:endParaRPr lang="en-US" sz="2000" kern="1400" dirty="0">
                        <a:effectLst/>
                        <a:highlight>
                          <a:srgbClr val="25597D"/>
                        </a:highligh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000" b="1" kern="0" dirty="0">
                          <a:solidFill>
                            <a:srgbClr val="FFFFFF"/>
                          </a:solidFill>
                          <a:effectLst/>
                          <a:highlight>
                            <a:srgbClr val="25597D"/>
                          </a:highlight>
                          <a:latin typeface="Times New Roman" panose="02020603050405020304" pitchFamily="18" charset="0"/>
                          <a:ea typeface="Times New Roman" panose="02020603050405020304" pitchFamily="18" charset="0"/>
                        </a:rPr>
                        <a:t>Projected Overall Housing Gaps (by Tenure and Area Median Income)  </a:t>
                      </a:r>
                      <a:endParaRPr lang="en-US" sz="2000" kern="1400" dirty="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12688009"/>
                  </a:ext>
                </a:extLst>
              </a:tr>
              <a:tr h="330135">
                <a:tc rowSpan="2" gridSpan="2">
                  <a:txBody>
                    <a:bodyPr/>
                    <a:lstStyle/>
                    <a:p>
                      <a:endParaRPr lang="en-US" sz="2000">
                        <a:effectLst/>
                        <a:latin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rowSpan="2" hMerge="1">
                  <a:txBody>
                    <a:bodyPr/>
                    <a:lstStyle/>
                    <a:p>
                      <a:endParaRPr lang="en-US"/>
                    </a:p>
                  </a:txBody>
                  <a:tcPr/>
                </a:tc>
                <a:tc gridSpan="6">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Number of Units Needed by Household Income Level</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spcBef>
                          <a:spcPts val="0"/>
                        </a:spcBef>
                        <a:spcAft>
                          <a:spcPts val="0"/>
                        </a:spcAft>
                      </a:pPr>
                      <a:r>
                        <a:rPr lang="en-US" sz="2000" b="1" kern="0" dirty="0">
                          <a:solidFill>
                            <a:srgbClr val="FFFFFF"/>
                          </a:solidFill>
                          <a:effectLst/>
                          <a:highlight>
                            <a:srgbClr val="25597D"/>
                          </a:highlight>
                          <a:latin typeface="Times New Roman" panose="02020603050405020304" pitchFamily="18" charset="0"/>
                          <a:ea typeface="Times New Roman" panose="02020603050405020304" pitchFamily="18" charset="0"/>
                        </a:rPr>
                        <a:t>Total Gap</a:t>
                      </a:r>
                      <a:endParaRPr lang="en-US" sz="2000" kern="1400" dirty="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extLst>
                  <a:ext uri="{0D108BD9-81ED-4DB2-BD59-A6C34878D82A}">
                    <a16:rowId xmlns:a16="http://schemas.microsoft.com/office/drawing/2014/main" val="657470712"/>
                  </a:ext>
                </a:extLst>
              </a:tr>
              <a:tr h="660269">
                <a:tc gridSpan="2" vMerge="1">
                  <a:txBody>
                    <a:bodyPr/>
                    <a:lstStyle/>
                    <a:p>
                      <a:endParaRPr lang="en-US"/>
                    </a:p>
                  </a:txBody>
                  <a:tcPr/>
                </a:tc>
                <a:tc hMerge="1" vMerge="1">
                  <a:txBody>
                    <a:bodyPr/>
                    <a:lstStyle/>
                    <a:p>
                      <a:endParaRPr lang="en-US"/>
                    </a:p>
                  </a:txBody>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≤30%</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31%-50%</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51%-80%</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81%-120%</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121%-150%</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151%+</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Total </a:t>
                      </a:r>
                      <a:endParaRPr lang="en-US" sz="2000" kern="1400">
                        <a:effectLst/>
                        <a:highlight>
                          <a:srgbClr val="25597D"/>
                        </a:highligh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Units</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2000" b="1" kern="0">
                          <a:solidFill>
                            <a:srgbClr val="FFFFFF"/>
                          </a:solidFill>
                          <a:effectLst/>
                          <a:highlight>
                            <a:srgbClr val="25597D"/>
                          </a:highlight>
                          <a:latin typeface="Times New Roman" panose="02020603050405020304" pitchFamily="18" charset="0"/>
                          <a:ea typeface="Times New Roman" panose="02020603050405020304" pitchFamily="18" charset="0"/>
                        </a:rPr>
                        <a:t>Share of State</a:t>
                      </a:r>
                      <a:endParaRPr lang="en-US" sz="20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3236781696"/>
                  </a:ext>
                </a:extLst>
              </a:tr>
              <a:tr h="334666">
                <a:tc rowSpan="2">
                  <a:txBody>
                    <a:bodyPr/>
                    <a:lstStyle/>
                    <a:p>
                      <a:pPr marL="0" marR="0" algn="ctr">
                        <a:spcBef>
                          <a:spcPts val="0"/>
                        </a:spcBef>
                        <a:spcAft>
                          <a:spcPts val="0"/>
                        </a:spcAft>
                      </a:pPr>
                      <a:r>
                        <a:rPr lang="en-US" sz="2000" kern="0" dirty="0">
                          <a:solidFill>
                            <a:srgbClr val="000000"/>
                          </a:solidFill>
                          <a:effectLst/>
                          <a:latin typeface="Times New Roman" panose="02020603050405020304" pitchFamily="18" charset="0"/>
                          <a:ea typeface="Times New Roman" panose="02020603050405020304" pitchFamily="18" charset="0"/>
                        </a:rPr>
                        <a:t>Rental </a:t>
                      </a:r>
                    </a:p>
                    <a:p>
                      <a:pPr marL="0" marR="0" algn="ctr">
                        <a:spcBef>
                          <a:spcPts val="0"/>
                        </a:spcBef>
                        <a:spcAft>
                          <a:spcPts val="0"/>
                        </a:spcAft>
                      </a:pPr>
                      <a:r>
                        <a:rPr lang="en-US" sz="2000" kern="0" dirty="0">
                          <a:solidFill>
                            <a:srgbClr val="000000"/>
                          </a:solidFill>
                          <a:effectLst/>
                          <a:latin typeface="Times New Roman" panose="02020603050405020304" pitchFamily="18" charset="0"/>
                          <a:ea typeface="Times New Roman" panose="02020603050405020304" pitchFamily="18" charset="0"/>
                        </a:rPr>
                        <a:t>Gaps</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dirty="0">
                          <a:solidFill>
                            <a:srgbClr val="000000"/>
                          </a:solidFill>
                          <a:effectLst/>
                          <a:latin typeface="Times New Roman" panose="02020603050405020304" pitchFamily="18" charset="0"/>
                          <a:ea typeface="Times New Roman" panose="02020603050405020304" pitchFamily="18" charset="0"/>
                        </a:rPr>
                        <a:t>Units</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1400">
                          <a:solidFill>
                            <a:srgbClr val="000000"/>
                          </a:solidFill>
                          <a:effectLst/>
                          <a:highlight>
                            <a:srgbClr val="FFFFFF"/>
                          </a:highlight>
                          <a:latin typeface="Times New Roman" panose="02020603050405020304" pitchFamily="18" charset="0"/>
                          <a:ea typeface="Times New Roman" panose="02020603050405020304" pitchFamily="18" charset="0"/>
                        </a:rPr>
                        <a:t>77,554</a:t>
                      </a:r>
                      <a:endParaRPr lang="en-US" sz="2000" kern="140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kern="1400">
                          <a:solidFill>
                            <a:srgbClr val="000000"/>
                          </a:solidFill>
                          <a:effectLst/>
                          <a:highlight>
                            <a:srgbClr val="FFFFFF"/>
                          </a:highlight>
                          <a:latin typeface="Times New Roman" panose="02020603050405020304" pitchFamily="18" charset="0"/>
                          <a:ea typeface="Times New Roman" panose="02020603050405020304" pitchFamily="18" charset="0"/>
                        </a:rPr>
                        <a:t>21,172</a:t>
                      </a:r>
                      <a:endParaRPr lang="en-US" sz="2000" kern="140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kern="1400">
                          <a:solidFill>
                            <a:srgbClr val="000000"/>
                          </a:solidFill>
                          <a:effectLst/>
                          <a:highlight>
                            <a:srgbClr val="FFFFFF"/>
                          </a:highlight>
                          <a:latin typeface="Times New Roman" panose="02020603050405020304" pitchFamily="18" charset="0"/>
                          <a:ea typeface="Times New Roman" panose="02020603050405020304" pitchFamily="18" charset="0"/>
                        </a:rPr>
                        <a:t>18,479</a:t>
                      </a:r>
                      <a:endParaRPr lang="en-US" sz="2000" kern="140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kern="1400">
                          <a:solidFill>
                            <a:srgbClr val="000000"/>
                          </a:solidFill>
                          <a:effectLst/>
                          <a:highlight>
                            <a:srgbClr val="FFFFFF"/>
                          </a:highlight>
                          <a:latin typeface="Times New Roman" panose="02020603050405020304" pitchFamily="18" charset="0"/>
                          <a:ea typeface="Times New Roman" panose="02020603050405020304" pitchFamily="18" charset="0"/>
                        </a:rPr>
                        <a:t>11,993</a:t>
                      </a:r>
                      <a:endParaRPr lang="en-US" sz="2000" kern="140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kern="1400" dirty="0">
                          <a:solidFill>
                            <a:srgbClr val="000000"/>
                          </a:solidFill>
                          <a:effectLst/>
                          <a:highlight>
                            <a:srgbClr val="FFFFFF"/>
                          </a:highlight>
                          <a:latin typeface="Times New Roman" panose="02020603050405020304" pitchFamily="18" charset="0"/>
                          <a:ea typeface="Times New Roman" panose="02020603050405020304" pitchFamily="18" charset="0"/>
                        </a:rPr>
                        <a:t>7,732</a:t>
                      </a:r>
                      <a:endParaRPr lang="en-US" sz="2000" kern="1400" dirty="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kern="1400">
                          <a:solidFill>
                            <a:srgbClr val="000000"/>
                          </a:solidFill>
                          <a:effectLst/>
                          <a:highlight>
                            <a:srgbClr val="FFFFFF"/>
                          </a:highlight>
                          <a:latin typeface="Times New Roman" panose="02020603050405020304" pitchFamily="18" charset="0"/>
                          <a:ea typeface="Times New Roman" panose="02020603050405020304" pitchFamily="18" charset="0"/>
                        </a:rPr>
                        <a:t>2,232</a:t>
                      </a:r>
                      <a:endParaRPr lang="en-US" sz="2000" kern="140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b="1" kern="1400">
                          <a:solidFill>
                            <a:srgbClr val="000000"/>
                          </a:solidFill>
                          <a:effectLst/>
                          <a:highlight>
                            <a:srgbClr val="FFFFFF"/>
                          </a:highlight>
                          <a:latin typeface="Times New Roman" panose="02020603050405020304" pitchFamily="18" charset="0"/>
                          <a:ea typeface="Times New Roman" panose="02020603050405020304" pitchFamily="18" charset="0"/>
                        </a:rPr>
                        <a:t>139,162</a:t>
                      </a:r>
                      <a:endParaRPr lang="en-US" sz="2000" kern="140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48.5%</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54907685"/>
                  </a:ext>
                </a:extLst>
              </a:tr>
              <a:tr h="300037">
                <a:tc vMerge="1">
                  <a:txBody>
                    <a:bodyPr/>
                    <a:lstStyle/>
                    <a:p>
                      <a:endParaRPr lang="en-US"/>
                    </a:p>
                  </a:txBody>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Share</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1400">
                          <a:solidFill>
                            <a:srgbClr val="000000"/>
                          </a:solidFill>
                          <a:effectLst/>
                          <a:highlight>
                            <a:srgbClr val="FFFFFF"/>
                          </a:highlight>
                          <a:latin typeface="Times New Roman" panose="02020603050405020304" pitchFamily="18" charset="0"/>
                          <a:ea typeface="Times New Roman" panose="02020603050405020304" pitchFamily="18" charset="0"/>
                        </a:rPr>
                        <a:t>55.7%</a:t>
                      </a:r>
                      <a:endParaRPr lang="en-US" sz="2000" kern="140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kern="1400">
                          <a:solidFill>
                            <a:srgbClr val="000000"/>
                          </a:solidFill>
                          <a:effectLst/>
                          <a:highlight>
                            <a:srgbClr val="FFFFFF"/>
                          </a:highlight>
                          <a:latin typeface="Times New Roman" panose="02020603050405020304" pitchFamily="18" charset="0"/>
                          <a:ea typeface="Times New Roman" panose="02020603050405020304" pitchFamily="18" charset="0"/>
                        </a:rPr>
                        <a:t>15.2%</a:t>
                      </a:r>
                      <a:endParaRPr lang="en-US" sz="2000" kern="140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kern="1400">
                          <a:solidFill>
                            <a:srgbClr val="000000"/>
                          </a:solidFill>
                          <a:effectLst/>
                          <a:highlight>
                            <a:srgbClr val="FFFFFF"/>
                          </a:highlight>
                          <a:latin typeface="Times New Roman" panose="02020603050405020304" pitchFamily="18" charset="0"/>
                          <a:ea typeface="Times New Roman" panose="02020603050405020304" pitchFamily="18" charset="0"/>
                        </a:rPr>
                        <a:t>13.3%</a:t>
                      </a:r>
                      <a:endParaRPr lang="en-US" sz="2000" kern="140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kern="1400">
                          <a:solidFill>
                            <a:srgbClr val="000000"/>
                          </a:solidFill>
                          <a:effectLst/>
                          <a:highlight>
                            <a:srgbClr val="FFFFFF"/>
                          </a:highlight>
                          <a:latin typeface="Times New Roman" panose="02020603050405020304" pitchFamily="18" charset="0"/>
                          <a:ea typeface="Times New Roman" panose="02020603050405020304" pitchFamily="18" charset="0"/>
                        </a:rPr>
                        <a:t>8.6%</a:t>
                      </a:r>
                      <a:endParaRPr lang="en-US" sz="2000" kern="140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kern="1400" dirty="0">
                          <a:solidFill>
                            <a:srgbClr val="000000"/>
                          </a:solidFill>
                          <a:effectLst/>
                          <a:highlight>
                            <a:srgbClr val="FFFFFF"/>
                          </a:highlight>
                          <a:latin typeface="Times New Roman" panose="02020603050405020304" pitchFamily="18" charset="0"/>
                          <a:ea typeface="Times New Roman" panose="02020603050405020304" pitchFamily="18" charset="0"/>
                        </a:rPr>
                        <a:t>5.6%</a:t>
                      </a:r>
                      <a:endParaRPr lang="en-US" sz="2000" kern="1400" dirty="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kern="1400">
                          <a:solidFill>
                            <a:srgbClr val="000000"/>
                          </a:solidFill>
                          <a:effectLst/>
                          <a:highlight>
                            <a:srgbClr val="FFFFFF"/>
                          </a:highlight>
                          <a:latin typeface="Times New Roman" panose="02020603050405020304" pitchFamily="18" charset="0"/>
                          <a:ea typeface="Times New Roman" panose="02020603050405020304" pitchFamily="18" charset="0"/>
                        </a:rPr>
                        <a:t>1.6%</a:t>
                      </a:r>
                      <a:endParaRPr lang="en-US" sz="2000" kern="140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b="1" kern="1400">
                          <a:solidFill>
                            <a:srgbClr val="000000"/>
                          </a:solidFill>
                          <a:effectLst/>
                          <a:highlight>
                            <a:srgbClr val="FFFFFF"/>
                          </a:highlight>
                          <a:latin typeface="Times New Roman" panose="02020603050405020304" pitchFamily="18" charset="0"/>
                          <a:ea typeface="Times New Roman" panose="02020603050405020304" pitchFamily="18" charset="0"/>
                        </a:rPr>
                        <a:t>100.0%</a:t>
                      </a:r>
                      <a:endParaRPr lang="en-US" sz="2000" kern="140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4336515"/>
                  </a:ext>
                </a:extLst>
              </a:tr>
              <a:tr h="323850">
                <a:tc rowSpan="2">
                  <a:txBody>
                    <a:bodyPr/>
                    <a:lstStyle/>
                    <a:p>
                      <a:pPr marL="0" marR="0" algn="ctr">
                        <a:spcBef>
                          <a:spcPts val="0"/>
                        </a:spcBef>
                        <a:spcAft>
                          <a:spcPts val="0"/>
                        </a:spcAft>
                      </a:pPr>
                      <a:r>
                        <a:rPr lang="en-US" sz="2000" kern="0" dirty="0">
                          <a:solidFill>
                            <a:srgbClr val="000000"/>
                          </a:solidFill>
                          <a:effectLst/>
                          <a:latin typeface="Times New Roman" panose="02020603050405020304" pitchFamily="18" charset="0"/>
                          <a:ea typeface="Times New Roman" panose="02020603050405020304" pitchFamily="18" charset="0"/>
                        </a:rPr>
                        <a:t>For-Sale Gaps</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0">
                          <a:solidFill>
                            <a:srgbClr val="000000"/>
                          </a:solidFill>
                          <a:effectLst/>
                          <a:latin typeface="Times New Roman" panose="02020603050405020304" pitchFamily="18" charset="0"/>
                          <a:ea typeface="Times New Roman" panose="02020603050405020304" pitchFamily="18" charset="0"/>
                        </a:rPr>
                        <a:t>Units</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1400">
                          <a:solidFill>
                            <a:srgbClr val="000000"/>
                          </a:solidFill>
                          <a:effectLst/>
                          <a:highlight>
                            <a:srgbClr val="FFFFFF"/>
                          </a:highlight>
                          <a:latin typeface="Times New Roman" panose="02020603050405020304" pitchFamily="18" charset="0"/>
                          <a:ea typeface="Times New Roman" panose="02020603050405020304" pitchFamily="18" charset="0"/>
                        </a:rPr>
                        <a:t>23,436</a:t>
                      </a:r>
                      <a:endParaRPr lang="en-US" sz="2000" kern="140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kern="1400">
                          <a:solidFill>
                            <a:srgbClr val="000000"/>
                          </a:solidFill>
                          <a:effectLst/>
                          <a:highlight>
                            <a:srgbClr val="FFFFFF"/>
                          </a:highlight>
                          <a:latin typeface="Times New Roman" panose="02020603050405020304" pitchFamily="18" charset="0"/>
                          <a:ea typeface="Times New Roman" panose="02020603050405020304" pitchFamily="18" charset="0"/>
                        </a:rPr>
                        <a:t>24,586</a:t>
                      </a:r>
                      <a:endParaRPr lang="en-US" sz="2000" kern="140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kern="1400">
                          <a:solidFill>
                            <a:srgbClr val="000000"/>
                          </a:solidFill>
                          <a:effectLst/>
                          <a:highlight>
                            <a:srgbClr val="FFFFFF"/>
                          </a:highlight>
                          <a:latin typeface="Times New Roman" panose="02020603050405020304" pitchFamily="18" charset="0"/>
                          <a:ea typeface="Times New Roman" panose="02020603050405020304" pitchFamily="18" charset="0"/>
                        </a:rPr>
                        <a:t>32,356</a:t>
                      </a:r>
                      <a:endParaRPr lang="en-US" sz="2000" kern="140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kern="1400">
                          <a:solidFill>
                            <a:srgbClr val="000000"/>
                          </a:solidFill>
                          <a:effectLst/>
                          <a:highlight>
                            <a:srgbClr val="FFFFFF"/>
                          </a:highlight>
                          <a:latin typeface="Times New Roman" panose="02020603050405020304" pitchFamily="18" charset="0"/>
                          <a:ea typeface="Times New Roman" panose="02020603050405020304" pitchFamily="18" charset="0"/>
                        </a:rPr>
                        <a:t>33,630</a:t>
                      </a:r>
                      <a:endParaRPr lang="en-US" sz="2000" kern="140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kern="1400">
                          <a:solidFill>
                            <a:srgbClr val="000000"/>
                          </a:solidFill>
                          <a:effectLst/>
                          <a:highlight>
                            <a:srgbClr val="FFFFFF"/>
                          </a:highlight>
                          <a:latin typeface="Times New Roman" panose="02020603050405020304" pitchFamily="18" charset="0"/>
                          <a:ea typeface="Times New Roman" panose="02020603050405020304" pitchFamily="18" charset="0"/>
                        </a:rPr>
                        <a:t>28,944</a:t>
                      </a:r>
                      <a:endParaRPr lang="en-US" sz="2000" kern="140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kern="1400">
                          <a:solidFill>
                            <a:srgbClr val="000000"/>
                          </a:solidFill>
                          <a:effectLst/>
                          <a:highlight>
                            <a:srgbClr val="FFFFFF"/>
                          </a:highlight>
                          <a:latin typeface="Times New Roman" panose="02020603050405020304" pitchFamily="18" charset="0"/>
                          <a:ea typeface="Times New Roman" panose="02020603050405020304" pitchFamily="18" charset="0"/>
                        </a:rPr>
                        <a:t>5,006</a:t>
                      </a:r>
                      <a:endParaRPr lang="en-US" sz="2000" kern="140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b="1" kern="1400">
                          <a:solidFill>
                            <a:srgbClr val="000000"/>
                          </a:solidFill>
                          <a:effectLst/>
                          <a:highlight>
                            <a:srgbClr val="FFFFFF"/>
                          </a:highlight>
                          <a:latin typeface="Times New Roman" panose="02020603050405020304" pitchFamily="18" charset="0"/>
                          <a:ea typeface="Times New Roman" panose="02020603050405020304" pitchFamily="18" charset="0"/>
                        </a:rPr>
                        <a:t>147,958</a:t>
                      </a:r>
                      <a:endParaRPr lang="en-US" sz="2000" kern="140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51.5%</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9235067"/>
                  </a:ext>
                </a:extLst>
              </a:tr>
              <a:tr h="242887">
                <a:tc vMerge="1">
                  <a:txBody>
                    <a:bodyPr/>
                    <a:lstStyle/>
                    <a:p>
                      <a:endParaRPr lang="en-US"/>
                    </a:p>
                  </a:txBody>
                  <a:tcPr/>
                </a:tc>
                <a:tc>
                  <a:txBody>
                    <a:bodyPr/>
                    <a:lstStyle/>
                    <a:p>
                      <a:pPr marL="0" marR="0" algn="ctr">
                        <a:spcBef>
                          <a:spcPts val="0"/>
                        </a:spcBef>
                        <a:spcAft>
                          <a:spcPts val="0"/>
                        </a:spcAft>
                      </a:pPr>
                      <a:r>
                        <a:rPr lang="en-US" sz="2000" kern="0" dirty="0">
                          <a:solidFill>
                            <a:srgbClr val="000000"/>
                          </a:solidFill>
                          <a:effectLst/>
                          <a:latin typeface="Times New Roman" panose="02020603050405020304" pitchFamily="18" charset="0"/>
                          <a:ea typeface="Times New Roman" panose="02020603050405020304" pitchFamily="18" charset="0"/>
                        </a:rPr>
                        <a:t>Share</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kern="1400" dirty="0">
                          <a:solidFill>
                            <a:srgbClr val="000000"/>
                          </a:solidFill>
                          <a:effectLst/>
                          <a:highlight>
                            <a:srgbClr val="FFFFFF"/>
                          </a:highlight>
                          <a:latin typeface="Times New Roman" panose="02020603050405020304" pitchFamily="18" charset="0"/>
                          <a:ea typeface="Times New Roman" panose="02020603050405020304" pitchFamily="18" charset="0"/>
                        </a:rPr>
                        <a:t>15.8%</a:t>
                      </a:r>
                      <a:endParaRPr lang="en-US" sz="2000" kern="1400" dirty="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kern="1400">
                          <a:solidFill>
                            <a:srgbClr val="000000"/>
                          </a:solidFill>
                          <a:effectLst/>
                          <a:highlight>
                            <a:srgbClr val="FFFFFF"/>
                          </a:highlight>
                          <a:latin typeface="Times New Roman" panose="02020603050405020304" pitchFamily="18" charset="0"/>
                          <a:ea typeface="Times New Roman" panose="02020603050405020304" pitchFamily="18" charset="0"/>
                        </a:rPr>
                        <a:t>16.6%</a:t>
                      </a:r>
                      <a:endParaRPr lang="en-US" sz="2000" kern="140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kern="1400" dirty="0">
                          <a:solidFill>
                            <a:srgbClr val="000000"/>
                          </a:solidFill>
                          <a:effectLst/>
                          <a:highlight>
                            <a:srgbClr val="FFFFFF"/>
                          </a:highlight>
                          <a:latin typeface="Times New Roman" panose="02020603050405020304" pitchFamily="18" charset="0"/>
                          <a:ea typeface="Times New Roman" panose="02020603050405020304" pitchFamily="18" charset="0"/>
                        </a:rPr>
                        <a:t>21.9%</a:t>
                      </a:r>
                      <a:endParaRPr lang="en-US" sz="2000" kern="1400" dirty="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kern="1400" dirty="0">
                          <a:solidFill>
                            <a:srgbClr val="000000"/>
                          </a:solidFill>
                          <a:effectLst/>
                          <a:highlight>
                            <a:srgbClr val="FFFFFF"/>
                          </a:highlight>
                          <a:latin typeface="Times New Roman" panose="02020603050405020304" pitchFamily="18" charset="0"/>
                          <a:ea typeface="Times New Roman" panose="02020603050405020304" pitchFamily="18" charset="0"/>
                        </a:rPr>
                        <a:t>22.7%</a:t>
                      </a:r>
                      <a:endParaRPr lang="en-US" sz="2000" kern="1400" dirty="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kern="1400" dirty="0">
                          <a:solidFill>
                            <a:srgbClr val="000000"/>
                          </a:solidFill>
                          <a:effectLst/>
                          <a:highlight>
                            <a:srgbClr val="FFFFFF"/>
                          </a:highlight>
                          <a:latin typeface="Times New Roman" panose="02020603050405020304" pitchFamily="18" charset="0"/>
                          <a:ea typeface="Times New Roman" panose="02020603050405020304" pitchFamily="18" charset="0"/>
                        </a:rPr>
                        <a:t>19.6%</a:t>
                      </a:r>
                      <a:endParaRPr lang="en-US" sz="2000" kern="1400" dirty="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kern="1400" dirty="0">
                          <a:solidFill>
                            <a:srgbClr val="000000"/>
                          </a:solidFill>
                          <a:effectLst/>
                          <a:highlight>
                            <a:srgbClr val="FFFFFF"/>
                          </a:highlight>
                          <a:latin typeface="Times New Roman" panose="02020603050405020304" pitchFamily="18" charset="0"/>
                          <a:ea typeface="Times New Roman" panose="02020603050405020304" pitchFamily="18" charset="0"/>
                        </a:rPr>
                        <a:t>3.4%</a:t>
                      </a:r>
                      <a:endParaRPr lang="en-US" sz="2000" kern="1400" dirty="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b="1" kern="1400" dirty="0">
                          <a:solidFill>
                            <a:srgbClr val="000000"/>
                          </a:solidFill>
                          <a:effectLst/>
                          <a:highlight>
                            <a:srgbClr val="FFFFFF"/>
                          </a:highlight>
                          <a:latin typeface="Times New Roman" panose="02020603050405020304" pitchFamily="18" charset="0"/>
                          <a:ea typeface="Times New Roman" panose="02020603050405020304" pitchFamily="18" charset="0"/>
                        </a:rPr>
                        <a:t>100.0%</a:t>
                      </a:r>
                      <a:endParaRPr lang="en-US" sz="2000" kern="1400" dirty="0">
                        <a:effectLst/>
                        <a:highlight>
                          <a:srgbClr val="FFFFFF"/>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b="1" kern="1400" dirty="0">
                          <a:effectLst/>
                          <a:latin typeface="Times New Roman" panose="02020603050405020304" pitchFamily="18" charset="0"/>
                          <a:ea typeface="Times New Roman" panose="02020603050405020304" pitchFamily="18" charset="0"/>
                        </a:rPr>
                        <a:t>-</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3346644"/>
                  </a:ext>
                </a:extLst>
              </a:tr>
              <a:tr h="323850">
                <a:tc rowSpan="2">
                  <a:txBody>
                    <a:bodyPr/>
                    <a:lstStyle/>
                    <a:p>
                      <a:pPr marL="0" marR="0" algn="ctr">
                        <a:spcBef>
                          <a:spcPts val="0"/>
                        </a:spcBef>
                        <a:spcAft>
                          <a:spcPts val="0"/>
                        </a:spcAft>
                      </a:pPr>
                      <a:r>
                        <a:rPr lang="en-US" sz="2000" b="1" kern="0">
                          <a:solidFill>
                            <a:srgbClr val="000000"/>
                          </a:solidFill>
                          <a:effectLst/>
                          <a:latin typeface="Times New Roman" panose="02020603050405020304" pitchFamily="18" charset="0"/>
                          <a:ea typeface="Times New Roman" panose="02020603050405020304" pitchFamily="18" charset="0"/>
                        </a:rPr>
                        <a:t>State</a:t>
                      </a:r>
                      <a:endParaRPr lang="en-US" sz="2000" kern="14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000" b="1" kern="0">
                          <a:solidFill>
                            <a:srgbClr val="000000"/>
                          </a:solidFill>
                          <a:effectLst/>
                          <a:latin typeface="Times New Roman" panose="02020603050405020304" pitchFamily="18" charset="0"/>
                          <a:ea typeface="Times New Roman" panose="02020603050405020304" pitchFamily="18" charset="0"/>
                        </a:rPr>
                        <a:t>Total</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0">
                          <a:solidFill>
                            <a:srgbClr val="000000"/>
                          </a:solidFill>
                          <a:effectLst/>
                          <a:latin typeface="Times New Roman" panose="02020603050405020304" pitchFamily="18" charset="0"/>
                          <a:ea typeface="Times New Roman" panose="02020603050405020304" pitchFamily="18" charset="0"/>
                        </a:rPr>
                        <a:t>Units</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dirty="0">
                          <a:effectLst/>
                          <a:latin typeface="Times New Roman" panose="02020603050405020304" pitchFamily="18" charset="0"/>
                          <a:ea typeface="Times New Roman" panose="02020603050405020304" pitchFamily="18" charset="0"/>
                        </a:rPr>
                        <a:t>100,990</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45,758</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50,835</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dirty="0">
                          <a:effectLst/>
                          <a:latin typeface="Times New Roman" panose="02020603050405020304" pitchFamily="18" charset="0"/>
                          <a:ea typeface="Times New Roman" panose="02020603050405020304" pitchFamily="18" charset="0"/>
                        </a:rPr>
                        <a:t>45,623</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36,676</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7,238</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287,120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solidFill>
                            <a:srgbClr val="000000"/>
                          </a:solidFill>
                          <a:effectLst/>
                          <a:latin typeface="Times New Roman" panose="02020603050405020304" pitchFamily="18" charset="0"/>
                          <a:ea typeface="Times New Roman" panose="02020603050405020304" pitchFamily="18" charset="0"/>
                        </a:rPr>
                        <a:t>100.0%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4133278"/>
                  </a:ext>
                </a:extLst>
              </a:tr>
              <a:tr h="330135">
                <a:tc vMerge="1">
                  <a:txBody>
                    <a:bodyPr/>
                    <a:lstStyle/>
                    <a:p>
                      <a:endParaRPr lang="en-US"/>
                    </a:p>
                  </a:txBody>
                  <a:tcPr/>
                </a:tc>
                <a:tc>
                  <a:txBody>
                    <a:bodyPr/>
                    <a:lstStyle/>
                    <a:p>
                      <a:pPr marL="0" marR="0" algn="ctr">
                        <a:spcBef>
                          <a:spcPts val="0"/>
                        </a:spcBef>
                        <a:spcAft>
                          <a:spcPts val="0"/>
                        </a:spcAft>
                      </a:pPr>
                      <a:r>
                        <a:rPr lang="en-US" sz="2000" b="1" kern="0" dirty="0">
                          <a:solidFill>
                            <a:srgbClr val="000000"/>
                          </a:solidFill>
                          <a:effectLst/>
                          <a:latin typeface="Times New Roman" panose="02020603050405020304" pitchFamily="18" charset="0"/>
                          <a:ea typeface="Times New Roman" panose="02020603050405020304" pitchFamily="18" charset="0"/>
                        </a:rPr>
                        <a:t>Share</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35.2%</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15.9%</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17.7%</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15.9%</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12.8%</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2.5%</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a:effectLst/>
                          <a:latin typeface="Times New Roman" panose="02020603050405020304" pitchFamily="18" charset="0"/>
                          <a:ea typeface="Times New Roman" panose="02020603050405020304" pitchFamily="18" charset="0"/>
                        </a:rPr>
                        <a:t>100.0%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kern="1400" dirty="0">
                          <a:solidFill>
                            <a:srgbClr val="000000"/>
                          </a:solidFill>
                          <a:effectLst/>
                          <a:latin typeface="Times New Roman" panose="02020603050405020304" pitchFamily="18" charset="0"/>
                          <a:ea typeface="Times New Roman" panose="02020603050405020304" pitchFamily="18" charset="0"/>
                        </a:rPr>
                        <a:t>-</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4616987"/>
                  </a:ext>
                </a:extLst>
              </a:tr>
            </a:tbl>
          </a:graphicData>
        </a:graphic>
      </p:graphicFrame>
      <p:sp>
        <p:nvSpPr>
          <p:cNvPr id="3" name="Rectangle 2">
            <a:extLst>
              <a:ext uri="{FF2B5EF4-FFF2-40B4-BE49-F238E27FC236}">
                <a16:creationId xmlns:a16="http://schemas.microsoft.com/office/drawing/2014/main" id="{4BF97009-D53C-24B4-E48B-42E2065174A5}"/>
              </a:ext>
            </a:extLst>
          </p:cNvPr>
          <p:cNvSpPr/>
          <p:nvPr/>
        </p:nvSpPr>
        <p:spPr>
          <a:xfrm>
            <a:off x="2897153" y="5135520"/>
            <a:ext cx="6405467" cy="666728"/>
          </a:xfrm>
          <a:prstGeom prst="rect">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C6DD24D5-ABC2-D233-EEBE-283C72965AAD}"/>
              </a:ext>
            </a:extLst>
          </p:cNvPr>
          <p:cNvSpPr/>
          <p:nvPr/>
        </p:nvSpPr>
        <p:spPr>
          <a:xfrm>
            <a:off x="9367935" y="3909527"/>
            <a:ext cx="1166326" cy="2935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35A1CEBC-6B70-FD58-4863-9A176B2A99E9}"/>
              </a:ext>
            </a:extLst>
          </p:cNvPr>
          <p:cNvSpPr/>
          <p:nvPr/>
        </p:nvSpPr>
        <p:spPr>
          <a:xfrm>
            <a:off x="9367935" y="4525870"/>
            <a:ext cx="1166326" cy="2935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9F44CDA2-B19E-80A1-1901-ECE2C926B989}"/>
              </a:ext>
            </a:extLst>
          </p:cNvPr>
          <p:cNvSpPr/>
          <p:nvPr/>
        </p:nvSpPr>
        <p:spPr>
          <a:xfrm>
            <a:off x="9367935" y="5185856"/>
            <a:ext cx="1166326" cy="2935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7755161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07791-248A-EF43-9108-48AF5F8B1E9A}"/>
              </a:ext>
            </a:extLst>
          </p:cNvPr>
          <p:cNvSpPr txBox="1">
            <a:spLocks/>
          </p:cNvSpPr>
          <p:nvPr/>
        </p:nvSpPr>
        <p:spPr>
          <a:xfrm>
            <a:off x="304800" y="285750"/>
            <a:ext cx="11619722" cy="762000"/>
          </a:xfrm>
          <a:prstGeom prst="rect">
            <a:avLst/>
          </a:prstGeom>
          <a:solidFill>
            <a:srgbClr val="153683"/>
          </a:solidFill>
        </p:spPr>
        <p:txBody>
          <a:bodyPr vert="horz" lIns="91440" tIns="45720" rIns="91440" bIns="45720" rtlCol="0" anchor="ctr">
            <a:normAutofit fontScale="92500"/>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ysClr val="window" lastClr="FFFFFF"/>
                </a:solidFill>
                <a:effectLst/>
                <a:uLnTx/>
                <a:uFillTx/>
                <a:latin typeface="Futura"/>
                <a:ea typeface="+mj-ea"/>
                <a:cs typeface="+mj-cs"/>
              </a:rPr>
              <a:t>Overall Housing Gap by Area Median Income (2024 &amp; 2029)</a:t>
            </a:r>
            <a:br>
              <a:rPr kumimoji="0" lang="en-US" sz="3300" b="1" i="0" u="none" strike="noStrike" kern="1200" cap="none" spc="0" normalizeH="0" baseline="0" noProof="0" dirty="0">
                <a:ln>
                  <a:noFill/>
                </a:ln>
                <a:solidFill>
                  <a:sysClr val="window" lastClr="FFFFFF"/>
                </a:solidFill>
                <a:effectLst/>
                <a:uLnTx/>
                <a:uFillTx/>
                <a:latin typeface="Futura"/>
                <a:ea typeface="+mj-ea"/>
                <a:cs typeface="+mj-cs"/>
              </a:rPr>
            </a:br>
            <a:r>
              <a:rPr kumimoji="0" lang="en-US" sz="1800" b="1" i="0" u="none" strike="noStrike" kern="1200" cap="none" spc="0" normalizeH="0" baseline="0" noProof="0" dirty="0">
                <a:ln>
                  <a:noFill/>
                </a:ln>
                <a:solidFill>
                  <a:srgbClr val="FFFFFF"/>
                </a:solidFill>
                <a:effectLst/>
                <a:uLnTx/>
                <a:uFillTx/>
                <a:latin typeface="Futura"/>
                <a:ea typeface="Calibri" panose="020F0502020204030204" pitchFamily="34" charset="0"/>
                <a:cs typeface="+mj-cs"/>
              </a:rPr>
              <a:t>Renter and Owner Combined</a:t>
            </a:r>
            <a:endParaRPr kumimoji="0" lang="en-US" sz="3300" b="1" i="0" u="none" strike="noStrike" kern="1200" cap="none" spc="0" normalizeH="0" baseline="0" noProof="0" dirty="0">
              <a:ln>
                <a:noFill/>
              </a:ln>
              <a:solidFill>
                <a:sysClr val="window" lastClr="FFFFFF"/>
              </a:solidFill>
              <a:effectLst/>
              <a:uLnTx/>
              <a:uFillTx/>
              <a:latin typeface="Futura"/>
              <a:ea typeface="+mj-ea"/>
              <a:cs typeface="+mj-cs"/>
            </a:endParaRPr>
          </a:p>
        </p:txBody>
      </p:sp>
      <p:graphicFrame>
        <p:nvGraphicFramePr>
          <p:cNvPr id="3" name="Chart 2">
            <a:extLst>
              <a:ext uri="{FF2B5EF4-FFF2-40B4-BE49-F238E27FC236}">
                <a16:creationId xmlns:a16="http://schemas.microsoft.com/office/drawing/2014/main" id="{17A3E485-E927-3D43-B808-0BA0280DF724}"/>
              </a:ext>
            </a:extLst>
          </p:cNvPr>
          <p:cNvGraphicFramePr/>
          <p:nvPr/>
        </p:nvGraphicFramePr>
        <p:xfrm>
          <a:off x="304799" y="1047751"/>
          <a:ext cx="11619721" cy="55245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CEE72E26-1A16-4C83-6BDB-3E01D30C780B}"/>
              </a:ext>
            </a:extLst>
          </p:cNvPr>
          <p:cNvSpPr txBox="1"/>
          <p:nvPr/>
        </p:nvSpPr>
        <p:spPr>
          <a:xfrm>
            <a:off x="3336324" y="2131361"/>
            <a:ext cx="8427308" cy="1200329"/>
          </a:xfrm>
          <a:prstGeom prst="rect">
            <a:avLst/>
          </a:prstGeom>
          <a:solidFill>
            <a:schemeClr val="bg1">
              <a:lumMod val="85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The </a:t>
            </a:r>
            <a:r>
              <a:rPr kumimoji="0" lang="en-US" sz="1800" b="1"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largest overall housing gaps </a:t>
            </a:r>
            <a:r>
              <a:rPr kumimoji="0" lang="en-US" sz="1800" b="0"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by AMI level in 2024 and 2029 are among product that is affordable to households earning </a:t>
            </a:r>
            <a:r>
              <a:rPr kumimoji="0" lang="en-US" sz="1800" b="1"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up to 30% of AMI</a:t>
            </a:r>
            <a:r>
              <a:rPr kumimoji="0" lang="en-US" sz="1800" b="0"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  Housing gaps for housing affordable to households earning  up to 80% of AMI represents </a:t>
            </a:r>
            <a:r>
              <a:rPr kumimoji="0" lang="en-US" sz="1800" b="1"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approximately 70% of the overall state’s gap</a:t>
            </a:r>
            <a:r>
              <a:rPr kumimoji="0" lang="en-US" sz="1800" b="0"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8965580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D0F3-BAA1-575F-D832-3D1081AF973B}"/>
              </a:ext>
            </a:extLst>
          </p:cNvPr>
          <p:cNvSpPr txBox="1">
            <a:spLocks/>
          </p:cNvSpPr>
          <p:nvPr/>
        </p:nvSpPr>
        <p:spPr>
          <a:xfrm>
            <a:off x="304800" y="285750"/>
            <a:ext cx="11619722" cy="762000"/>
          </a:xfrm>
          <a:prstGeom prst="rect">
            <a:avLst/>
          </a:prstGeom>
          <a:solidFill>
            <a:srgbClr val="153683"/>
          </a:solidFill>
        </p:spPr>
        <p:txBody>
          <a:bodyPr vert="horz" lIns="91440" tIns="45720" rIns="91440" bIns="45720" rtlCol="0" anchor="ctr">
            <a:normAutofit/>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ysClr val="window" lastClr="FFFFFF"/>
                </a:solidFill>
                <a:effectLst/>
                <a:uLnTx/>
                <a:uFillTx/>
                <a:latin typeface="Futura"/>
                <a:ea typeface="+mj-ea"/>
                <a:cs typeface="+mj-cs"/>
              </a:rPr>
              <a:t>Rental Housing Gap by Area Median Income</a:t>
            </a:r>
            <a:endParaRPr kumimoji="0" lang="en-US" sz="3300" b="1" i="0" u="none" strike="noStrike" kern="1200" cap="none" spc="0" normalizeH="0" baseline="0" noProof="0" dirty="0">
              <a:ln>
                <a:noFill/>
              </a:ln>
              <a:solidFill>
                <a:sysClr val="window" lastClr="FFFFFF"/>
              </a:solidFill>
              <a:effectLst/>
              <a:uLnTx/>
              <a:uFillTx/>
              <a:latin typeface="Futura"/>
              <a:ea typeface="+mj-ea"/>
              <a:cs typeface="+mj-cs"/>
            </a:endParaRPr>
          </a:p>
        </p:txBody>
      </p:sp>
      <p:graphicFrame>
        <p:nvGraphicFramePr>
          <p:cNvPr id="9" name="Chart 8">
            <a:extLst>
              <a:ext uri="{FF2B5EF4-FFF2-40B4-BE49-F238E27FC236}">
                <a16:creationId xmlns:a16="http://schemas.microsoft.com/office/drawing/2014/main" id="{DBE67339-BA02-38DD-705E-10900B93DDE5}"/>
              </a:ext>
            </a:extLst>
          </p:cNvPr>
          <p:cNvGraphicFramePr/>
          <p:nvPr/>
        </p:nvGraphicFramePr>
        <p:xfrm>
          <a:off x="736790" y="1184125"/>
          <a:ext cx="10458432" cy="5488524"/>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10">
            <a:extLst>
              <a:ext uri="{FF2B5EF4-FFF2-40B4-BE49-F238E27FC236}">
                <a16:creationId xmlns:a16="http://schemas.microsoft.com/office/drawing/2014/main" id="{D20AFE52-7500-7740-B9FB-F72E50B42EE2}"/>
              </a:ext>
            </a:extLst>
          </p:cNvPr>
          <p:cNvSpPr txBox="1">
            <a:spLocks/>
          </p:cNvSpPr>
          <p:nvPr/>
        </p:nvSpPr>
        <p:spPr>
          <a:xfrm>
            <a:off x="3517061" y="2234451"/>
            <a:ext cx="7492809" cy="105244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ontserrat" panose="000005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ontserrat" panose="000005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ontserrat" panose="000005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ontserrat" panose="000005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2000" b="0" i="1"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The </a:t>
            </a:r>
            <a:r>
              <a:rPr kumimoji="0" lang="en-US" sz="2000" b="1" i="1"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greatest </a:t>
            </a:r>
            <a:r>
              <a:rPr kumimoji="0" lang="en-US" sz="2000" b="1" i="1" u="sng" strike="noStrike" kern="1200" cap="none" spc="0" normalizeH="0" baseline="0" noProof="0" dirty="0">
                <a:ln>
                  <a:noFill/>
                </a:ln>
                <a:solidFill>
                  <a:srgbClr val="1A3260"/>
                </a:solidFill>
                <a:effectLst/>
                <a:uLnTx/>
                <a:uFillTx/>
                <a:latin typeface="Montserrat" panose="00000500000000000000" pitchFamily="50" charset="0"/>
                <a:ea typeface="+mn-ea"/>
                <a:cs typeface="+mn-cs"/>
              </a:rPr>
              <a:t>rental</a:t>
            </a:r>
            <a:r>
              <a:rPr kumimoji="0" lang="en-US" sz="2000" b="1" i="1"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 housing gap is for the most affordable product</a:t>
            </a:r>
            <a:r>
              <a:rPr kumimoji="0" lang="en-US" sz="2000" b="0" i="1"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 units affordable to households earning at or below 30% of Area Median Income (AMI). Rental housing </a:t>
            </a:r>
            <a:r>
              <a:rPr kumimoji="0" lang="en-US" sz="2000" b="1" i="1"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gaps are expected to increase at all AMI levels</a:t>
            </a:r>
            <a:r>
              <a:rPr kumimoji="0" lang="en-US" sz="2000" b="0" i="1"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 </a:t>
            </a:r>
          </a:p>
        </p:txBody>
      </p:sp>
    </p:spTree>
    <p:extLst>
      <p:ext uri="{BB962C8B-B14F-4D97-AF65-F5344CB8AC3E}">
        <p14:creationId xmlns:p14="http://schemas.microsoft.com/office/powerpoint/2010/main" val="1654176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D0F3-BAA1-575F-D832-3D1081AF973B}"/>
              </a:ext>
            </a:extLst>
          </p:cNvPr>
          <p:cNvSpPr txBox="1">
            <a:spLocks/>
          </p:cNvSpPr>
          <p:nvPr/>
        </p:nvSpPr>
        <p:spPr>
          <a:xfrm>
            <a:off x="304800" y="285750"/>
            <a:ext cx="11619722" cy="762000"/>
          </a:xfrm>
          <a:prstGeom prst="rect">
            <a:avLst/>
          </a:prstGeom>
          <a:solidFill>
            <a:srgbClr val="153683"/>
          </a:solidFill>
        </p:spPr>
        <p:txBody>
          <a:bodyPr vert="horz" lIns="91440" tIns="45720" rIns="91440" bIns="45720" rtlCol="0" anchor="ctr">
            <a:normAutofit/>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ysClr val="window" lastClr="FFFFFF"/>
                </a:solidFill>
                <a:effectLst/>
                <a:uLnTx/>
                <a:uFillTx/>
                <a:latin typeface="Futura"/>
                <a:ea typeface="+mj-ea"/>
                <a:cs typeface="+mj-cs"/>
              </a:rPr>
              <a:t>For-Sale Housing Gap by Area Median Income</a:t>
            </a:r>
            <a:endParaRPr kumimoji="0" lang="en-US" sz="3300" b="1" i="0" u="none" strike="noStrike" kern="1200" cap="none" spc="0" normalizeH="0" baseline="0" noProof="0" dirty="0">
              <a:ln>
                <a:noFill/>
              </a:ln>
              <a:solidFill>
                <a:sysClr val="window" lastClr="FFFFFF"/>
              </a:solidFill>
              <a:effectLst/>
              <a:uLnTx/>
              <a:uFillTx/>
              <a:latin typeface="Futura"/>
              <a:ea typeface="+mj-ea"/>
              <a:cs typeface="+mj-cs"/>
            </a:endParaRPr>
          </a:p>
        </p:txBody>
      </p:sp>
      <p:graphicFrame>
        <p:nvGraphicFramePr>
          <p:cNvPr id="9" name="Chart 8">
            <a:extLst>
              <a:ext uri="{FF2B5EF4-FFF2-40B4-BE49-F238E27FC236}">
                <a16:creationId xmlns:a16="http://schemas.microsoft.com/office/drawing/2014/main" id="{2B3B7972-C67B-4553-B837-C1FAB87542A4}"/>
              </a:ext>
            </a:extLst>
          </p:cNvPr>
          <p:cNvGraphicFramePr/>
          <p:nvPr/>
        </p:nvGraphicFramePr>
        <p:xfrm>
          <a:off x="427441" y="1151110"/>
          <a:ext cx="11374439" cy="5597609"/>
        </p:xfrm>
        <a:graphic>
          <a:graphicData uri="http://schemas.openxmlformats.org/drawingml/2006/chart">
            <c:chart xmlns:c="http://schemas.openxmlformats.org/drawingml/2006/chart" xmlns:r="http://schemas.openxmlformats.org/officeDocument/2006/relationships" r:id="rId2"/>
          </a:graphicData>
        </a:graphic>
      </p:graphicFrame>
      <p:sp>
        <p:nvSpPr>
          <p:cNvPr id="3" name="Content Placeholder 10">
            <a:extLst>
              <a:ext uri="{FF2B5EF4-FFF2-40B4-BE49-F238E27FC236}">
                <a16:creationId xmlns:a16="http://schemas.microsoft.com/office/drawing/2014/main" id="{8A7B25D5-44EE-06B8-87A7-24106846E022}"/>
              </a:ext>
            </a:extLst>
          </p:cNvPr>
          <p:cNvSpPr txBox="1">
            <a:spLocks/>
          </p:cNvSpPr>
          <p:nvPr/>
        </p:nvSpPr>
        <p:spPr>
          <a:xfrm>
            <a:off x="1340771" y="1981716"/>
            <a:ext cx="4613251" cy="130240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ontserrat" panose="000005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ontserrat" panose="000005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ontserrat" panose="000005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ontserrat" panose="000005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The </a:t>
            </a:r>
            <a:r>
              <a:rPr kumimoji="0" lang="en-US" sz="1600" b="0" i="1" u="sng" strike="noStrike" kern="1200" cap="none" spc="0" normalizeH="0" baseline="0" noProof="0" dirty="0">
                <a:ln>
                  <a:noFill/>
                </a:ln>
                <a:solidFill>
                  <a:srgbClr val="1A3260"/>
                </a:solidFill>
                <a:effectLst/>
                <a:uLnTx/>
                <a:uFillTx/>
                <a:latin typeface="Montserrat" panose="00000500000000000000" pitchFamily="50" charset="0"/>
                <a:ea typeface="+mn-ea"/>
                <a:cs typeface="+mn-cs"/>
              </a:rPr>
              <a:t>for-sale</a:t>
            </a:r>
            <a:r>
              <a:rPr kumimoji="0" lang="en-US" sz="1600" b="0" i="1"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 housing gaps are distributed </a:t>
            </a:r>
            <a:r>
              <a:rPr kumimoji="0" lang="en-US" sz="1600" b="1" i="1"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relatively even </a:t>
            </a:r>
            <a:r>
              <a:rPr kumimoji="0" lang="en-US" sz="1600" b="0" i="1"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among the different affordability levels and </a:t>
            </a:r>
            <a:r>
              <a:rPr kumimoji="0" lang="en-US" sz="1600" b="1" i="1"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are expected to increase</a:t>
            </a:r>
            <a:r>
              <a:rPr kumimoji="0" lang="en-US" sz="1600" b="0" i="1"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 among most income levels</a:t>
            </a:r>
            <a:r>
              <a:rPr kumimoji="0" lang="en-US" sz="1600" b="0" i="0" u="none" strike="noStrike" kern="1200" cap="none" spc="0" normalizeH="0" baseline="0" noProof="0" dirty="0">
                <a:ln>
                  <a:noFill/>
                </a:ln>
                <a:solidFill>
                  <a:srgbClr val="1A3260"/>
                </a:solidFill>
                <a:effectLst/>
                <a:uLnTx/>
                <a:uFillTx/>
                <a:latin typeface="Montserrat" panose="00000500000000000000" pitchFamily="50" charset="0"/>
                <a:ea typeface="+mn-ea"/>
                <a:cs typeface="+mn-cs"/>
              </a:rPr>
              <a:t>.</a:t>
            </a:r>
          </a:p>
        </p:txBody>
      </p:sp>
    </p:spTree>
    <p:extLst>
      <p:ext uri="{BB962C8B-B14F-4D97-AF65-F5344CB8AC3E}">
        <p14:creationId xmlns:p14="http://schemas.microsoft.com/office/powerpoint/2010/main" val="39411221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42F24DE-05EA-380D-E8C5-30D91661B633}"/>
              </a:ext>
            </a:extLst>
          </p:cNvPr>
          <p:cNvSpPr txBox="1">
            <a:spLocks/>
          </p:cNvSpPr>
          <p:nvPr/>
        </p:nvSpPr>
        <p:spPr>
          <a:xfrm>
            <a:off x="284748" y="201730"/>
            <a:ext cx="11619722" cy="762000"/>
          </a:xfrm>
          <a:prstGeom prst="rect">
            <a:avLst/>
          </a:prstGeom>
          <a:solidFill>
            <a:srgbClr val="153683"/>
          </a:solidFill>
        </p:spPr>
        <p:txBody>
          <a:bodyPr vert="horz" lIns="91440" tIns="45720" rIns="91440" bIns="45720" rtlCol="0" anchor="ctr">
            <a:normAutofit/>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ysClr val="window" lastClr="FFFFFF"/>
                </a:solidFill>
                <a:effectLst/>
                <a:uLnTx/>
                <a:uFillTx/>
                <a:latin typeface="Futura"/>
                <a:ea typeface="+mj-ea"/>
                <a:cs typeface="+mj-cs"/>
              </a:rPr>
              <a:t>Overall Housing Gaps (Number of Units) by County (2024)</a:t>
            </a:r>
            <a:br>
              <a:rPr kumimoji="0" lang="en-US" sz="3300" b="1" i="0" u="none" strike="noStrike" kern="1200" cap="none" spc="0" normalizeH="0" baseline="0" noProof="0" dirty="0">
                <a:ln>
                  <a:noFill/>
                </a:ln>
                <a:solidFill>
                  <a:sysClr val="window" lastClr="FFFFFF"/>
                </a:solidFill>
                <a:effectLst/>
                <a:uLnTx/>
                <a:uFillTx/>
                <a:latin typeface="Futura"/>
                <a:ea typeface="+mj-ea"/>
                <a:cs typeface="+mj-cs"/>
              </a:rPr>
            </a:br>
            <a:r>
              <a:rPr kumimoji="0" lang="en-US" sz="1800" b="1" i="0" u="none" strike="noStrike" kern="1200" cap="none" spc="0" normalizeH="0" baseline="0" noProof="0" dirty="0">
                <a:ln>
                  <a:noFill/>
                </a:ln>
                <a:solidFill>
                  <a:srgbClr val="FFFFFF"/>
                </a:solidFill>
                <a:effectLst/>
                <a:uLnTx/>
                <a:uFillTx/>
                <a:latin typeface="Futura"/>
                <a:ea typeface="Calibri" panose="020F0502020204030204" pitchFamily="34" charset="0"/>
                <a:cs typeface="+mj-cs"/>
              </a:rPr>
              <a:t>Renter &amp; Owner Combined</a:t>
            </a:r>
            <a:endParaRPr kumimoji="0" lang="en-US" sz="3300" b="1" i="0" u="none" strike="noStrike" kern="1200" cap="none" spc="0" normalizeH="0" baseline="0" noProof="0" dirty="0">
              <a:ln>
                <a:noFill/>
              </a:ln>
              <a:solidFill>
                <a:sysClr val="window" lastClr="FFFFFF"/>
              </a:solidFill>
              <a:effectLst/>
              <a:uLnTx/>
              <a:uFillTx/>
              <a:latin typeface="Futura"/>
              <a:ea typeface="+mj-ea"/>
              <a:cs typeface="+mj-cs"/>
            </a:endParaRPr>
          </a:p>
        </p:txBody>
      </p:sp>
      <p:pic>
        <p:nvPicPr>
          <p:cNvPr id="3" name="Picture 2">
            <a:extLst>
              <a:ext uri="{FF2B5EF4-FFF2-40B4-BE49-F238E27FC236}">
                <a16:creationId xmlns:a16="http://schemas.microsoft.com/office/drawing/2014/main" id="{C365F178-7191-E9A7-A5ED-C3B06C5751E2}"/>
              </a:ext>
            </a:extLst>
          </p:cNvPr>
          <p:cNvPicPr>
            <a:picLocks noChangeAspect="1"/>
          </p:cNvPicPr>
          <p:nvPr/>
        </p:nvPicPr>
        <p:blipFill>
          <a:blip r:embed="rId2"/>
          <a:stretch>
            <a:fillRect/>
          </a:stretch>
        </p:blipFill>
        <p:spPr>
          <a:xfrm>
            <a:off x="361339" y="1214970"/>
            <a:ext cx="11466539" cy="5441300"/>
          </a:xfrm>
          <a:prstGeom prst="rect">
            <a:avLst/>
          </a:prstGeom>
        </p:spPr>
      </p:pic>
      <p:pic>
        <p:nvPicPr>
          <p:cNvPr id="8" name="Picture 7">
            <a:extLst>
              <a:ext uri="{FF2B5EF4-FFF2-40B4-BE49-F238E27FC236}">
                <a16:creationId xmlns:a16="http://schemas.microsoft.com/office/drawing/2014/main" id="{05C35B36-0992-C508-E0FE-1090C495B6C2}"/>
              </a:ext>
            </a:extLst>
          </p:cNvPr>
          <p:cNvPicPr>
            <a:picLocks noChangeAspect="1"/>
          </p:cNvPicPr>
          <p:nvPr/>
        </p:nvPicPr>
        <p:blipFill>
          <a:blip r:embed="rId3"/>
          <a:stretch>
            <a:fillRect/>
          </a:stretch>
        </p:blipFill>
        <p:spPr>
          <a:xfrm>
            <a:off x="253063" y="963730"/>
            <a:ext cx="3340530" cy="2611574"/>
          </a:xfrm>
          <a:prstGeom prst="rect">
            <a:avLst/>
          </a:prstGeom>
        </p:spPr>
      </p:pic>
      <p:pic>
        <p:nvPicPr>
          <p:cNvPr id="9" name="Picture 8" descr="A map of kentucky with blue squares&#10;&#10;Description automatically generated">
            <a:extLst>
              <a:ext uri="{FF2B5EF4-FFF2-40B4-BE49-F238E27FC236}">
                <a16:creationId xmlns:a16="http://schemas.microsoft.com/office/drawing/2014/main" id="{8714124A-8A22-77CE-2982-128B69DAE34B}"/>
              </a:ext>
            </a:extLst>
          </p:cNvPr>
          <p:cNvPicPr>
            <a:picLocks noChangeAspect="1"/>
          </p:cNvPicPr>
          <p:nvPr/>
        </p:nvPicPr>
        <p:blipFill rotWithShape="1">
          <a:blip r:embed="rId4"/>
          <a:srcRect l="86228" t="3733" r="2627" b="85529"/>
          <a:stretch/>
        </p:blipFill>
        <p:spPr>
          <a:xfrm>
            <a:off x="10286028" y="1011144"/>
            <a:ext cx="1652909" cy="1230499"/>
          </a:xfrm>
          <a:prstGeom prst="rect">
            <a:avLst/>
          </a:prstGeom>
        </p:spPr>
      </p:pic>
    </p:spTree>
    <p:extLst>
      <p:ext uri="{BB962C8B-B14F-4D97-AF65-F5344CB8AC3E}">
        <p14:creationId xmlns:p14="http://schemas.microsoft.com/office/powerpoint/2010/main" val="4605736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DEB105-BA8E-6B86-0174-1ADC46AC7234}"/>
              </a:ext>
            </a:extLst>
          </p:cNvPr>
          <p:cNvPicPr>
            <a:picLocks noChangeAspect="1"/>
          </p:cNvPicPr>
          <p:nvPr/>
        </p:nvPicPr>
        <p:blipFill>
          <a:blip r:embed="rId2"/>
          <a:stretch>
            <a:fillRect/>
          </a:stretch>
        </p:blipFill>
        <p:spPr>
          <a:xfrm>
            <a:off x="162428" y="904874"/>
            <a:ext cx="11806599" cy="5572126"/>
          </a:xfrm>
          <a:prstGeom prst="rect">
            <a:avLst/>
          </a:prstGeom>
        </p:spPr>
      </p:pic>
      <p:pic>
        <p:nvPicPr>
          <p:cNvPr id="6" name="Picture 5">
            <a:extLst>
              <a:ext uri="{FF2B5EF4-FFF2-40B4-BE49-F238E27FC236}">
                <a16:creationId xmlns:a16="http://schemas.microsoft.com/office/drawing/2014/main" id="{4B5D0F8D-81B6-1E6D-6460-7912AFE4A433}"/>
              </a:ext>
            </a:extLst>
          </p:cNvPr>
          <p:cNvPicPr>
            <a:picLocks noChangeAspect="1"/>
          </p:cNvPicPr>
          <p:nvPr/>
        </p:nvPicPr>
        <p:blipFill>
          <a:blip r:embed="rId3"/>
          <a:stretch>
            <a:fillRect/>
          </a:stretch>
        </p:blipFill>
        <p:spPr>
          <a:xfrm>
            <a:off x="10389993" y="936064"/>
            <a:ext cx="1514475" cy="981075"/>
          </a:xfrm>
          <a:prstGeom prst="rect">
            <a:avLst/>
          </a:prstGeom>
          <a:ln>
            <a:solidFill>
              <a:schemeClr val="tx1"/>
            </a:solidFill>
          </a:ln>
        </p:spPr>
      </p:pic>
      <p:pic>
        <p:nvPicPr>
          <p:cNvPr id="5" name="Picture 4">
            <a:extLst>
              <a:ext uri="{FF2B5EF4-FFF2-40B4-BE49-F238E27FC236}">
                <a16:creationId xmlns:a16="http://schemas.microsoft.com/office/drawing/2014/main" id="{511CD26F-2B56-AF19-DBAD-514D860ECD9D}"/>
              </a:ext>
            </a:extLst>
          </p:cNvPr>
          <p:cNvPicPr>
            <a:picLocks noChangeAspect="1"/>
          </p:cNvPicPr>
          <p:nvPr/>
        </p:nvPicPr>
        <p:blipFill>
          <a:blip r:embed="rId4"/>
          <a:stretch>
            <a:fillRect/>
          </a:stretch>
        </p:blipFill>
        <p:spPr>
          <a:xfrm>
            <a:off x="284747" y="945828"/>
            <a:ext cx="3780626" cy="2665119"/>
          </a:xfrm>
          <a:prstGeom prst="rect">
            <a:avLst/>
          </a:prstGeom>
        </p:spPr>
      </p:pic>
      <p:sp>
        <p:nvSpPr>
          <p:cNvPr id="2" name="Title 1">
            <a:extLst>
              <a:ext uri="{FF2B5EF4-FFF2-40B4-BE49-F238E27FC236}">
                <a16:creationId xmlns:a16="http://schemas.microsoft.com/office/drawing/2014/main" id="{06191284-C594-A6E0-9B45-09196F5B19B2}"/>
              </a:ext>
            </a:extLst>
          </p:cNvPr>
          <p:cNvSpPr txBox="1">
            <a:spLocks/>
          </p:cNvSpPr>
          <p:nvPr/>
        </p:nvSpPr>
        <p:spPr>
          <a:xfrm>
            <a:off x="284748" y="201730"/>
            <a:ext cx="11619722" cy="762000"/>
          </a:xfrm>
          <a:prstGeom prst="rect">
            <a:avLst/>
          </a:prstGeom>
          <a:solidFill>
            <a:srgbClr val="153683"/>
          </a:solidFill>
        </p:spPr>
        <p:txBody>
          <a:bodyPr vert="horz" lIns="91440" tIns="45720" rIns="91440" bIns="45720" rtlCol="0" anchor="ctr">
            <a:normAutofit/>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ysClr val="window" lastClr="FFFFFF"/>
                </a:solidFill>
                <a:effectLst/>
                <a:uLnTx/>
                <a:uFillTx/>
                <a:latin typeface="Futura"/>
                <a:ea typeface="+mj-ea"/>
                <a:cs typeface="+mj-cs"/>
              </a:rPr>
              <a:t>Overall Housing Gaps (Number of Units) by County (2029)</a:t>
            </a:r>
            <a:br>
              <a:rPr kumimoji="0" lang="en-US" sz="3300" b="1" i="0" u="none" strike="noStrike" kern="1200" cap="none" spc="0" normalizeH="0" baseline="0" noProof="0" dirty="0">
                <a:ln>
                  <a:noFill/>
                </a:ln>
                <a:solidFill>
                  <a:sysClr val="window" lastClr="FFFFFF"/>
                </a:solidFill>
                <a:effectLst/>
                <a:uLnTx/>
                <a:uFillTx/>
                <a:latin typeface="Futura"/>
                <a:ea typeface="+mj-ea"/>
                <a:cs typeface="+mj-cs"/>
              </a:rPr>
            </a:br>
            <a:r>
              <a:rPr kumimoji="0" lang="en-US" sz="1800" b="1" i="0" u="none" strike="noStrike" kern="1200" cap="none" spc="0" normalizeH="0" baseline="0" noProof="0" dirty="0">
                <a:ln>
                  <a:noFill/>
                </a:ln>
                <a:solidFill>
                  <a:srgbClr val="FFFFFF"/>
                </a:solidFill>
                <a:effectLst/>
                <a:uLnTx/>
                <a:uFillTx/>
                <a:latin typeface="Futura"/>
                <a:ea typeface="Calibri" panose="020F0502020204030204" pitchFamily="34" charset="0"/>
                <a:cs typeface="+mj-cs"/>
              </a:rPr>
              <a:t>Renter &amp; Owner Combined</a:t>
            </a:r>
            <a:endParaRPr kumimoji="0" lang="en-US" sz="3300" b="1" i="0" u="none" strike="noStrike" kern="1200" cap="none" spc="0" normalizeH="0" baseline="0" noProof="0" dirty="0">
              <a:ln>
                <a:noFill/>
              </a:ln>
              <a:solidFill>
                <a:sysClr val="window" lastClr="FFFFFF"/>
              </a:solidFill>
              <a:effectLst/>
              <a:uLnTx/>
              <a:uFillTx/>
              <a:latin typeface="Futura"/>
              <a:ea typeface="+mj-ea"/>
              <a:cs typeface="+mj-cs"/>
            </a:endParaRPr>
          </a:p>
        </p:txBody>
      </p:sp>
    </p:spTree>
    <p:extLst>
      <p:ext uri="{BB962C8B-B14F-4D97-AF65-F5344CB8AC3E}">
        <p14:creationId xmlns:p14="http://schemas.microsoft.com/office/powerpoint/2010/main" val="13768995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kentucky with blue squares&#10;&#10;Description automatically generated">
            <a:extLst>
              <a:ext uri="{FF2B5EF4-FFF2-40B4-BE49-F238E27FC236}">
                <a16:creationId xmlns:a16="http://schemas.microsoft.com/office/drawing/2014/main" id="{8A74A7B0-E3AC-FF16-274B-072327B2A28E}"/>
              </a:ext>
            </a:extLst>
          </p:cNvPr>
          <p:cNvPicPr>
            <a:picLocks noChangeAspect="1"/>
          </p:cNvPicPr>
          <p:nvPr/>
        </p:nvPicPr>
        <p:blipFill rotWithShape="1">
          <a:blip r:embed="rId2"/>
          <a:srcRect l="2697" t="20458" r="2302" b="19412"/>
          <a:stretch/>
        </p:blipFill>
        <p:spPr>
          <a:xfrm>
            <a:off x="303642" y="1212980"/>
            <a:ext cx="11619722" cy="5626545"/>
          </a:xfrm>
          <a:prstGeom prst="rect">
            <a:avLst/>
          </a:prstGeom>
        </p:spPr>
      </p:pic>
      <p:pic>
        <p:nvPicPr>
          <p:cNvPr id="8" name="Picture 7" descr="A map of kentucky with blue squares&#10;&#10;Description automatically generated">
            <a:extLst>
              <a:ext uri="{FF2B5EF4-FFF2-40B4-BE49-F238E27FC236}">
                <a16:creationId xmlns:a16="http://schemas.microsoft.com/office/drawing/2014/main" id="{BB0956BA-440E-9258-279C-D84D8EBE52A4}"/>
              </a:ext>
            </a:extLst>
          </p:cNvPr>
          <p:cNvPicPr>
            <a:picLocks noChangeAspect="1"/>
          </p:cNvPicPr>
          <p:nvPr/>
        </p:nvPicPr>
        <p:blipFill rotWithShape="1">
          <a:blip r:embed="rId2"/>
          <a:srcRect l="85706" t="3478" r="2708" b="79910"/>
          <a:stretch/>
        </p:blipFill>
        <p:spPr>
          <a:xfrm>
            <a:off x="10730205" y="1020737"/>
            <a:ext cx="1193159" cy="1322017"/>
          </a:xfrm>
          <a:prstGeom prst="rect">
            <a:avLst/>
          </a:prstGeom>
          <a:ln>
            <a:solidFill>
              <a:schemeClr val="accent1"/>
            </a:solidFill>
          </a:ln>
        </p:spPr>
      </p:pic>
      <p:sp>
        <p:nvSpPr>
          <p:cNvPr id="4" name="Title 1">
            <a:extLst>
              <a:ext uri="{FF2B5EF4-FFF2-40B4-BE49-F238E27FC236}">
                <a16:creationId xmlns:a16="http://schemas.microsoft.com/office/drawing/2014/main" id="{98C2FA08-962B-BFDD-E649-1564C188EBBB}"/>
              </a:ext>
            </a:extLst>
          </p:cNvPr>
          <p:cNvSpPr txBox="1">
            <a:spLocks/>
          </p:cNvSpPr>
          <p:nvPr/>
        </p:nvSpPr>
        <p:spPr>
          <a:xfrm>
            <a:off x="284747" y="159688"/>
            <a:ext cx="11619722" cy="762000"/>
          </a:xfrm>
          <a:prstGeom prst="rect">
            <a:avLst/>
          </a:prstGeom>
          <a:solidFill>
            <a:srgbClr val="153683"/>
          </a:solidFill>
        </p:spPr>
        <p:txBody>
          <a:bodyPr vert="horz" lIns="91440" tIns="45720" rIns="91440" bIns="45720" rtlCol="0" anchor="ctr">
            <a:normAutofit/>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ysClr val="window" lastClr="FFFFFF"/>
                </a:solidFill>
                <a:effectLst/>
                <a:uLnTx/>
                <a:uFillTx/>
                <a:latin typeface="Futura"/>
                <a:ea typeface="+mj-ea"/>
                <a:cs typeface="+mj-cs"/>
              </a:rPr>
              <a:t>Overall Housing Gap to Total Households Ratio (2024)</a:t>
            </a:r>
            <a:br>
              <a:rPr kumimoji="0" lang="en-US" sz="3300" b="1" i="0" u="none" strike="noStrike" kern="1200" cap="none" spc="0" normalizeH="0" baseline="0" noProof="0" dirty="0">
                <a:ln>
                  <a:noFill/>
                </a:ln>
                <a:solidFill>
                  <a:sysClr val="window" lastClr="FFFFFF"/>
                </a:solidFill>
                <a:effectLst/>
                <a:uLnTx/>
                <a:uFillTx/>
                <a:latin typeface="Futura"/>
                <a:ea typeface="+mj-ea"/>
                <a:cs typeface="+mj-cs"/>
              </a:rPr>
            </a:br>
            <a:r>
              <a:rPr kumimoji="0" lang="en-US" sz="1800" b="1" i="0" u="none" strike="noStrike" kern="1200" cap="none" spc="0" normalizeH="0" baseline="0" noProof="0" dirty="0">
                <a:ln>
                  <a:noFill/>
                </a:ln>
                <a:solidFill>
                  <a:srgbClr val="FFFFFF"/>
                </a:solidFill>
                <a:effectLst/>
                <a:uLnTx/>
                <a:uFillTx/>
                <a:latin typeface="Futura"/>
                <a:ea typeface="Calibri" panose="020F0502020204030204" pitchFamily="34" charset="0"/>
                <a:cs typeface="+mj-cs"/>
              </a:rPr>
              <a:t>Renter &amp; Owner Combined</a:t>
            </a:r>
            <a:endParaRPr kumimoji="0" lang="en-US" sz="3300" b="1" i="0" u="none" strike="noStrike" kern="1200" cap="none" spc="0" normalizeH="0" baseline="0" noProof="0" dirty="0">
              <a:ln>
                <a:noFill/>
              </a:ln>
              <a:solidFill>
                <a:sysClr val="window" lastClr="FFFFFF"/>
              </a:solidFill>
              <a:effectLst/>
              <a:uLnTx/>
              <a:uFillTx/>
              <a:latin typeface="Futura"/>
              <a:ea typeface="+mj-ea"/>
              <a:cs typeface="+mj-cs"/>
            </a:endParaRPr>
          </a:p>
        </p:txBody>
      </p:sp>
      <p:pic>
        <p:nvPicPr>
          <p:cNvPr id="9" name="Picture 8">
            <a:extLst>
              <a:ext uri="{FF2B5EF4-FFF2-40B4-BE49-F238E27FC236}">
                <a16:creationId xmlns:a16="http://schemas.microsoft.com/office/drawing/2014/main" id="{A9583865-660C-B01A-35B5-70C68A053B49}"/>
              </a:ext>
            </a:extLst>
          </p:cNvPr>
          <p:cNvPicPr>
            <a:picLocks noChangeAspect="1"/>
          </p:cNvPicPr>
          <p:nvPr/>
        </p:nvPicPr>
        <p:blipFill>
          <a:blip r:embed="rId3"/>
          <a:stretch>
            <a:fillRect/>
          </a:stretch>
        </p:blipFill>
        <p:spPr>
          <a:xfrm>
            <a:off x="268636" y="921688"/>
            <a:ext cx="3907684" cy="3062483"/>
          </a:xfrm>
          <a:prstGeom prst="rect">
            <a:avLst/>
          </a:prstGeom>
        </p:spPr>
      </p:pic>
      <p:sp>
        <p:nvSpPr>
          <p:cNvPr id="2" name="Rectangle 1">
            <a:extLst>
              <a:ext uri="{FF2B5EF4-FFF2-40B4-BE49-F238E27FC236}">
                <a16:creationId xmlns:a16="http://schemas.microsoft.com/office/drawing/2014/main" id="{82DA6B13-2957-2FC9-317C-4B143B8B2AB8}"/>
              </a:ext>
            </a:extLst>
          </p:cNvPr>
          <p:cNvSpPr/>
          <p:nvPr/>
        </p:nvSpPr>
        <p:spPr>
          <a:xfrm>
            <a:off x="6848669" y="2213989"/>
            <a:ext cx="492800" cy="3693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Rectangle 2">
            <a:extLst>
              <a:ext uri="{FF2B5EF4-FFF2-40B4-BE49-F238E27FC236}">
                <a16:creationId xmlns:a16="http://schemas.microsoft.com/office/drawing/2014/main" id="{CB7AE4F4-E7B0-9505-6CF4-16CCA3DE3061}"/>
              </a:ext>
            </a:extLst>
          </p:cNvPr>
          <p:cNvSpPr/>
          <p:nvPr/>
        </p:nvSpPr>
        <p:spPr>
          <a:xfrm>
            <a:off x="1987420" y="1828800"/>
            <a:ext cx="2188900" cy="22393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 name="Rectangle 4">
            <a:extLst>
              <a:ext uri="{FF2B5EF4-FFF2-40B4-BE49-F238E27FC236}">
                <a16:creationId xmlns:a16="http://schemas.microsoft.com/office/drawing/2014/main" id="{BCB898E5-C8FB-D59C-07CB-DEC7DAC3DD83}"/>
              </a:ext>
            </a:extLst>
          </p:cNvPr>
          <p:cNvSpPr/>
          <p:nvPr/>
        </p:nvSpPr>
        <p:spPr>
          <a:xfrm>
            <a:off x="1983626" y="3097260"/>
            <a:ext cx="2188900" cy="22393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AEA9FBD4-14B6-6DFD-A5EC-32C2ECFA68F0}"/>
              </a:ext>
            </a:extLst>
          </p:cNvPr>
          <p:cNvSpPr/>
          <p:nvPr/>
        </p:nvSpPr>
        <p:spPr>
          <a:xfrm>
            <a:off x="1983626" y="2471339"/>
            <a:ext cx="2188900" cy="22393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7E668CBB-87D9-99E5-03DB-C21C3C14625F}"/>
              </a:ext>
            </a:extLst>
          </p:cNvPr>
          <p:cNvSpPr/>
          <p:nvPr/>
        </p:nvSpPr>
        <p:spPr>
          <a:xfrm>
            <a:off x="4584440" y="5884030"/>
            <a:ext cx="566058" cy="3693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423F80A0-BB09-EA83-366A-36A93356F48D}"/>
              </a:ext>
            </a:extLst>
          </p:cNvPr>
          <p:cNvSpPr/>
          <p:nvPr/>
        </p:nvSpPr>
        <p:spPr>
          <a:xfrm>
            <a:off x="3579844" y="4412904"/>
            <a:ext cx="492800" cy="3693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8902349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E17AE09-A9F2-0FFC-C5FF-B67B602DF309}"/>
              </a:ext>
            </a:extLst>
          </p:cNvPr>
          <p:cNvPicPr>
            <a:picLocks noChangeAspect="1"/>
          </p:cNvPicPr>
          <p:nvPr/>
        </p:nvPicPr>
        <p:blipFill>
          <a:blip r:embed="rId2"/>
          <a:stretch>
            <a:fillRect/>
          </a:stretch>
        </p:blipFill>
        <p:spPr>
          <a:xfrm>
            <a:off x="284746" y="945831"/>
            <a:ext cx="11622506" cy="5734888"/>
          </a:xfrm>
          <a:prstGeom prst="rect">
            <a:avLst/>
          </a:prstGeom>
        </p:spPr>
      </p:pic>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ysClr val="window" lastClr="FFFFFF"/>
                </a:solidFill>
                <a:effectLst/>
                <a:uLnTx/>
                <a:uFillTx/>
                <a:latin typeface="Futura"/>
                <a:ea typeface="+mj-ea"/>
                <a:cs typeface="+mj-cs"/>
              </a:rPr>
              <a:t>Overall Housing Gap to Households Ratio (2029)</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ysClr val="window" lastClr="FFFFFF"/>
                </a:solidFill>
                <a:effectLst/>
                <a:uLnTx/>
                <a:uFillTx/>
                <a:latin typeface="Futura"/>
                <a:ea typeface="+mj-ea"/>
                <a:cs typeface="+mj-cs"/>
              </a:rPr>
              <a:t>Renter &amp; Owner Combined</a:t>
            </a:r>
          </a:p>
        </p:txBody>
      </p:sp>
      <p:pic>
        <p:nvPicPr>
          <p:cNvPr id="6" name="Picture 5">
            <a:extLst>
              <a:ext uri="{FF2B5EF4-FFF2-40B4-BE49-F238E27FC236}">
                <a16:creationId xmlns:a16="http://schemas.microsoft.com/office/drawing/2014/main" id="{118199A9-AF71-52DA-4A92-F530E01F9DFA}"/>
              </a:ext>
            </a:extLst>
          </p:cNvPr>
          <p:cNvPicPr>
            <a:picLocks noChangeAspect="1"/>
          </p:cNvPicPr>
          <p:nvPr/>
        </p:nvPicPr>
        <p:blipFill>
          <a:blip r:embed="rId3"/>
          <a:stretch>
            <a:fillRect/>
          </a:stretch>
        </p:blipFill>
        <p:spPr>
          <a:xfrm>
            <a:off x="10315255" y="1019473"/>
            <a:ext cx="1591997" cy="944038"/>
          </a:xfrm>
          <a:prstGeom prst="rect">
            <a:avLst/>
          </a:prstGeom>
        </p:spPr>
      </p:pic>
      <p:pic>
        <p:nvPicPr>
          <p:cNvPr id="8" name="Picture 7">
            <a:extLst>
              <a:ext uri="{FF2B5EF4-FFF2-40B4-BE49-F238E27FC236}">
                <a16:creationId xmlns:a16="http://schemas.microsoft.com/office/drawing/2014/main" id="{F794EEBD-6CFB-22A1-1328-D29B647D3EB8}"/>
              </a:ext>
            </a:extLst>
          </p:cNvPr>
          <p:cNvPicPr>
            <a:picLocks noChangeAspect="1"/>
          </p:cNvPicPr>
          <p:nvPr/>
        </p:nvPicPr>
        <p:blipFill>
          <a:blip r:embed="rId4"/>
          <a:stretch>
            <a:fillRect/>
          </a:stretch>
        </p:blipFill>
        <p:spPr>
          <a:xfrm>
            <a:off x="284746" y="945830"/>
            <a:ext cx="3731199" cy="2693110"/>
          </a:xfrm>
          <a:prstGeom prst="rect">
            <a:avLst/>
          </a:prstGeom>
        </p:spPr>
      </p:pic>
      <p:sp>
        <p:nvSpPr>
          <p:cNvPr id="7" name="Rectangle 6">
            <a:extLst>
              <a:ext uri="{FF2B5EF4-FFF2-40B4-BE49-F238E27FC236}">
                <a16:creationId xmlns:a16="http://schemas.microsoft.com/office/drawing/2014/main" id="{EE8E6EB8-2610-3DC3-F4F9-41370517A751}"/>
              </a:ext>
            </a:extLst>
          </p:cNvPr>
          <p:cNvSpPr/>
          <p:nvPr/>
        </p:nvSpPr>
        <p:spPr>
          <a:xfrm>
            <a:off x="1869621" y="1877786"/>
            <a:ext cx="2081893" cy="1714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33C86418-FCB7-B971-0A9F-BE842DD0AB8E}"/>
              </a:ext>
            </a:extLst>
          </p:cNvPr>
          <p:cNvSpPr/>
          <p:nvPr/>
        </p:nvSpPr>
        <p:spPr>
          <a:xfrm>
            <a:off x="1869620" y="2408597"/>
            <a:ext cx="2081893" cy="2039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6BE8DD1B-B12C-794D-07FB-9B2B283FD56D}"/>
              </a:ext>
            </a:extLst>
          </p:cNvPr>
          <p:cNvSpPr/>
          <p:nvPr/>
        </p:nvSpPr>
        <p:spPr>
          <a:xfrm>
            <a:off x="1869619" y="3170663"/>
            <a:ext cx="2081893" cy="2039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10478DAD-6C22-5061-0BA2-5A12B325620E}"/>
              </a:ext>
            </a:extLst>
          </p:cNvPr>
          <p:cNvSpPr/>
          <p:nvPr/>
        </p:nvSpPr>
        <p:spPr>
          <a:xfrm>
            <a:off x="9560398" y="4226953"/>
            <a:ext cx="591308" cy="38236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A4D92CBA-DCC1-CDBB-2C25-31FE521ABC8F}"/>
              </a:ext>
            </a:extLst>
          </p:cNvPr>
          <p:cNvSpPr/>
          <p:nvPr/>
        </p:nvSpPr>
        <p:spPr>
          <a:xfrm>
            <a:off x="8826759" y="3563125"/>
            <a:ext cx="457201" cy="38236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DF427809-EE41-CD3D-BF2E-BAD6A84F06B7}"/>
              </a:ext>
            </a:extLst>
          </p:cNvPr>
          <p:cNvSpPr/>
          <p:nvPr/>
        </p:nvSpPr>
        <p:spPr>
          <a:xfrm>
            <a:off x="6795850" y="1604431"/>
            <a:ext cx="519350" cy="44480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304484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E02534-DB27-9C3D-BC6E-9FDB473181AB}"/>
              </a:ext>
            </a:extLst>
          </p:cNvPr>
          <p:cNvPicPr>
            <a:picLocks noChangeAspect="1"/>
          </p:cNvPicPr>
          <p:nvPr/>
        </p:nvPicPr>
        <p:blipFill>
          <a:blip r:embed="rId2"/>
          <a:stretch>
            <a:fillRect/>
          </a:stretch>
        </p:blipFill>
        <p:spPr>
          <a:xfrm>
            <a:off x="781881" y="0"/>
            <a:ext cx="10628237" cy="6203098"/>
          </a:xfrm>
          <a:prstGeom prst="rect">
            <a:avLst/>
          </a:prstGeom>
        </p:spPr>
      </p:pic>
      <p:sp>
        <p:nvSpPr>
          <p:cNvPr id="3" name="TextBox 2">
            <a:extLst>
              <a:ext uri="{FF2B5EF4-FFF2-40B4-BE49-F238E27FC236}">
                <a16:creationId xmlns:a16="http://schemas.microsoft.com/office/drawing/2014/main" id="{2198EB31-6E9D-4B02-B6D5-F3BC90EDC718}"/>
              </a:ext>
            </a:extLst>
          </p:cNvPr>
          <p:cNvSpPr txBox="1"/>
          <p:nvPr/>
        </p:nvSpPr>
        <p:spPr>
          <a:xfrm>
            <a:off x="3048761" y="6296644"/>
            <a:ext cx="6094476" cy="369332"/>
          </a:xfrm>
          <a:prstGeom prst="rect">
            <a:avLst/>
          </a:prstGeom>
          <a:noFill/>
        </p:spPr>
        <p:txBody>
          <a:bodyPr wrap="square">
            <a:spAutoFit/>
          </a:bodyPr>
          <a:lstStyle/>
          <a:p>
            <a:pPr algn="ctr"/>
            <a:r>
              <a:rPr lang="en-US" sz="1800" b="0" dirty="0">
                <a:solidFill>
                  <a:srgbClr val="00B0F0"/>
                </a:solidFill>
                <a:hlinkClick r:id="rId3"/>
              </a:rPr>
              <a:t>www.kychamber.com/housing</a:t>
            </a:r>
            <a:r>
              <a:rPr lang="en-US" sz="1800" b="0" dirty="0">
                <a:solidFill>
                  <a:srgbClr val="00B0F0"/>
                </a:solidFill>
              </a:rPr>
              <a:t> </a:t>
            </a:r>
            <a:endParaRPr lang="en-US" dirty="0">
              <a:solidFill>
                <a:srgbClr val="00B0F0"/>
              </a:solidFill>
            </a:endParaRPr>
          </a:p>
        </p:txBody>
      </p:sp>
    </p:spTree>
    <p:extLst>
      <p:ext uri="{BB962C8B-B14F-4D97-AF65-F5344CB8AC3E}">
        <p14:creationId xmlns:p14="http://schemas.microsoft.com/office/powerpoint/2010/main" val="199944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b">
            <a:normAutofit/>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ysClr val="window" lastClr="FFFFFF"/>
                </a:solidFill>
                <a:effectLst/>
                <a:uLnTx/>
                <a:uFillTx/>
                <a:latin typeface="Futura"/>
                <a:ea typeface="+mj-ea"/>
                <a:cs typeface="+mj-cs"/>
              </a:rPr>
              <a:t>Rental Housing Gaps (2024)</a:t>
            </a:r>
          </a:p>
        </p:txBody>
      </p:sp>
      <p:pic>
        <p:nvPicPr>
          <p:cNvPr id="2" name="Picture 1" descr="A map of kentucky with blue squares&#10;&#10;Description automatically generated">
            <a:extLst>
              <a:ext uri="{FF2B5EF4-FFF2-40B4-BE49-F238E27FC236}">
                <a16:creationId xmlns:a16="http://schemas.microsoft.com/office/drawing/2014/main" id="{984874CC-D969-9E81-0A4F-B067AB996127}"/>
              </a:ext>
            </a:extLst>
          </p:cNvPr>
          <p:cNvPicPr>
            <a:picLocks noChangeAspect="1"/>
          </p:cNvPicPr>
          <p:nvPr/>
        </p:nvPicPr>
        <p:blipFill rotWithShape="1">
          <a:blip r:embed="rId2"/>
          <a:srcRect l="2454" t="22568" r="2546" b="21581"/>
          <a:stretch/>
        </p:blipFill>
        <p:spPr>
          <a:xfrm>
            <a:off x="228904" y="1259633"/>
            <a:ext cx="11751602" cy="5458408"/>
          </a:xfrm>
          <a:prstGeom prst="rect">
            <a:avLst/>
          </a:prstGeom>
        </p:spPr>
      </p:pic>
      <p:graphicFrame>
        <p:nvGraphicFramePr>
          <p:cNvPr id="4" name="Table 3">
            <a:extLst>
              <a:ext uri="{FF2B5EF4-FFF2-40B4-BE49-F238E27FC236}">
                <a16:creationId xmlns:a16="http://schemas.microsoft.com/office/drawing/2014/main" id="{5F4B76B2-A8CE-B011-DA9C-613A25D0EAF2}"/>
              </a:ext>
            </a:extLst>
          </p:cNvPr>
          <p:cNvGraphicFramePr>
            <a:graphicFrameLocks noGrp="1"/>
          </p:cNvGraphicFramePr>
          <p:nvPr/>
        </p:nvGraphicFramePr>
        <p:xfrm>
          <a:off x="284747" y="945830"/>
          <a:ext cx="3662102" cy="2750693"/>
        </p:xfrm>
        <a:graphic>
          <a:graphicData uri="http://schemas.openxmlformats.org/drawingml/2006/table">
            <a:tbl>
              <a:tblPr firstRow="1" firstCol="1" bandRow="1"/>
              <a:tblGrid>
                <a:gridCol w="736302">
                  <a:extLst>
                    <a:ext uri="{9D8B030D-6E8A-4147-A177-3AD203B41FA5}">
                      <a16:colId xmlns:a16="http://schemas.microsoft.com/office/drawing/2014/main" val="1271797402"/>
                    </a:ext>
                  </a:extLst>
                </a:gridCol>
                <a:gridCol w="1392827">
                  <a:extLst>
                    <a:ext uri="{9D8B030D-6E8A-4147-A177-3AD203B41FA5}">
                      <a16:colId xmlns:a16="http://schemas.microsoft.com/office/drawing/2014/main" val="815582086"/>
                    </a:ext>
                  </a:extLst>
                </a:gridCol>
                <a:gridCol w="1532973">
                  <a:extLst>
                    <a:ext uri="{9D8B030D-6E8A-4147-A177-3AD203B41FA5}">
                      <a16:colId xmlns:a16="http://schemas.microsoft.com/office/drawing/2014/main" val="1623368319"/>
                    </a:ext>
                  </a:extLst>
                </a:gridCol>
              </a:tblGrid>
              <a:tr h="215720">
                <a:tc>
                  <a:txBody>
                    <a:bodyPr/>
                    <a:lstStyle/>
                    <a:p>
                      <a:pPr marL="0" marR="0" algn="ctr">
                        <a:lnSpc>
                          <a:spcPct val="107000"/>
                        </a:lnSpc>
                        <a:spcBef>
                          <a:spcPts val="0"/>
                        </a:spcBef>
                        <a:spcAft>
                          <a:spcPts val="0"/>
                        </a:spcAft>
                      </a:pPr>
                      <a:r>
                        <a:rPr lang="en-US" sz="1600" b="1" kern="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Rank</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spcBef>
                          <a:spcPts val="0"/>
                        </a:spcBef>
                        <a:spcAft>
                          <a:spcPts val="0"/>
                        </a:spcAft>
                      </a:pPr>
                      <a:r>
                        <a:rPr lang="en-US" sz="1600" b="1" kern="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County</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spcBef>
                          <a:spcPts val="0"/>
                        </a:spcBef>
                        <a:spcAft>
                          <a:spcPts val="0"/>
                        </a:spcAft>
                      </a:pPr>
                      <a:r>
                        <a:rPr lang="en-US" sz="1600" b="1" kern="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Total Gap</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478311823"/>
                  </a:ext>
                </a:extLst>
              </a:tr>
              <a:tr h="215720">
                <a:tc>
                  <a:txBody>
                    <a:bodyPr/>
                    <a:lstStyle/>
                    <a:p>
                      <a:pPr marL="0" marR="0" algn="ctr">
                        <a:lnSpc>
                          <a:spcPct val="107000"/>
                        </a:lnSpc>
                        <a:spcBef>
                          <a:spcPts val="0"/>
                        </a:spcBef>
                        <a:spcAft>
                          <a:spcPts val="0"/>
                        </a:spcAft>
                      </a:pPr>
                      <a:r>
                        <a:rPr lang="en-US" sz="160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Jefferson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21,575</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76245462"/>
                  </a:ext>
                </a:extLst>
              </a:tr>
              <a:tr h="215720">
                <a:tc>
                  <a:txBody>
                    <a:bodyPr/>
                    <a:lstStyle/>
                    <a:p>
                      <a:pPr marL="0" marR="0" algn="ctr">
                        <a:lnSpc>
                          <a:spcPct val="107000"/>
                        </a:lnSpc>
                        <a:spcBef>
                          <a:spcPts val="0"/>
                        </a:spcBef>
                        <a:spcAft>
                          <a:spcPts val="0"/>
                        </a:spcAft>
                      </a:pPr>
                      <a:r>
                        <a:rPr lang="en-US" sz="16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Fayette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14,423</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79485613"/>
                  </a:ext>
                </a:extLst>
              </a:tr>
              <a:tr h="215720">
                <a:tc>
                  <a:txBody>
                    <a:bodyPr/>
                    <a:lstStyle/>
                    <a:p>
                      <a:pPr marL="0" marR="0" algn="ctr">
                        <a:lnSpc>
                          <a:spcPct val="107000"/>
                        </a:lnSpc>
                        <a:spcBef>
                          <a:spcPts val="0"/>
                        </a:spcBef>
                        <a:spcAft>
                          <a:spcPts val="0"/>
                        </a:spcAft>
                      </a:pPr>
                      <a:r>
                        <a:rPr lang="en-US" sz="160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Kenton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4,815</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59002912"/>
                  </a:ext>
                </a:extLst>
              </a:tr>
              <a:tr h="215720">
                <a:tc>
                  <a:txBody>
                    <a:bodyPr/>
                    <a:lstStyle/>
                    <a:p>
                      <a:pPr marL="0" marR="0" algn="ctr">
                        <a:lnSpc>
                          <a:spcPct val="107000"/>
                        </a:lnSpc>
                        <a:spcBef>
                          <a:spcPts val="0"/>
                        </a:spcBef>
                        <a:spcAft>
                          <a:spcPts val="0"/>
                        </a:spcAft>
                      </a:pPr>
                      <a:r>
                        <a:rPr lang="en-US" sz="16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Boone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4,425</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37170856"/>
                  </a:ext>
                </a:extLst>
              </a:tr>
              <a:tr h="103578">
                <a:tc>
                  <a:txBody>
                    <a:bodyPr/>
                    <a:lstStyle/>
                    <a:p>
                      <a:pPr marL="0" marR="0" algn="ctr">
                        <a:lnSpc>
                          <a:spcPct val="107000"/>
                        </a:lnSpc>
                        <a:spcBef>
                          <a:spcPts val="0"/>
                        </a:spcBef>
                        <a:spcAft>
                          <a:spcPts val="0"/>
                        </a:spcAft>
                      </a:pPr>
                      <a:r>
                        <a:rPr lang="en-US" sz="160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Warren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4,388</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57323683"/>
                  </a:ext>
                </a:extLst>
              </a:tr>
              <a:tr h="215720">
                <a:tc>
                  <a:txBody>
                    <a:bodyPr/>
                    <a:lstStyle/>
                    <a:p>
                      <a:pPr marL="0" marR="0" algn="ctr">
                        <a:lnSpc>
                          <a:spcPct val="107000"/>
                        </a:lnSpc>
                        <a:spcBef>
                          <a:spcPts val="0"/>
                        </a:spcBef>
                        <a:spcAft>
                          <a:spcPts val="0"/>
                        </a:spcAft>
                      </a:pPr>
                      <a:r>
                        <a:rPr lang="en-US" sz="16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Franklin </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2,507</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16199491"/>
                  </a:ext>
                </a:extLst>
              </a:tr>
              <a:tr h="215720">
                <a:tc>
                  <a:txBody>
                    <a:bodyPr/>
                    <a:lstStyle/>
                    <a:p>
                      <a:pPr marL="0" marR="0" algn="ctr">
                        <a:lnSpc>
                          <a:spcPct val="107000"/>
                        </a:lnSpc>
                        <a:spcBef>
                          <a:spcPts val="0"/>
                        </a:spcBef>
                        <a:spcAft>
                          <a:spcPts val="0"/>
                        </a:spcAft>
                      </a:pPr>
                      <a:r>
                        <a:rPr lang="en-US" sz="160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Hardin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2,320</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07956127"/>
                  </a:ext>
                </a:extLst>
              </a:tr>
              <a:tr h="215720">
                <a:tc>
                  <a:txBody>
                    <a:bodyPr/>
                    <a:lstStyle/>
                    <a:p>
                      <a:pPr marL="0" marR="0" algn="ctr">
                        <a:lnSpc>
                          <a:spcPct val="107000"/>
                        </a:lnSpc>
                        <a:spcBef>
                          <a:spcPts val="0"/>
                        </a:spcBef>
                        <a:spcAft>
                          <a:spcPts val="0"/>
                        </a:spcAft>
                      </a:pPr>
                      <a:r>
                        <a:rPr lang="en-US" sz="16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McCracken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2,288</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819837489"/>
                  </a:ext>
                </a:extLst>
              </a:tr>
              <a:tr h="215720">
                <a:tc>
                  <a:txBody>
                    <a:bodyPr/>
                    <a:lstStyle/>
                    <a:p>
                      <a:pPr marL="0" marR="0" algn="ctr">
                        <a:lnSpc>
                          <a:spcPct val="107000"/>
                        </a:lnSpc>
                        <a:spcBef>
                          <a:spcPts val="0"/>
                        </a:spcBef>
                        <a:spcAft>
                          <a:spcPts val="0"/>
                        </a:spcAft>
                      </a:pPr>
                      <a:r>
                        <a:rPr lang="en-US" sz="160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Christian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2,254</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3373660"/>
                  </a:ext>
                </a:extLst>
              </a:tr>
              <a:tr h="215720">
                <a:tc>
                  <a:txBody>
                    <a:bodyPr/>
                    <a:lstStyle/>
                    <a:p>
                      <a:pPr marL="0" marR="0" algn="ctr">
                        <a:lnSpc>
                          <a:spcPct val="107000"/>
                        </a:lnSpc>
                        <a:spcBef>
                          <a:spcPts val="0"/>
                        </a:spcBef>
                        <a:spcAft>
                          <a:spcPts val="0"/>
                        </a:spcAft>
                      </a:pPr>
                      <a:r>
                        <a:rPr lang="en-US" sz="16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Campbell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1,951</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10461198"/>
                  </a:ext>
                </a:extLst>
              </a:tr>
            </a:tbl>
          </a:graphicData>
        </a:graphic>
      </p:graphicFrame>
      <p:pic>
        <p:nvPicPr>
          <p:cNvPr id="5" name="Picture 4" descr="A map of kentucky with blue squares&#10;&#10;Description automatically generated">
            <a:extLst>
              <a:ext uri="{FF2B5EF4-FFF2-40B4-BE49-F238E27FC236}">
                <a16:creationId xmlns:a16="http://schemas.microsoft.com/office/drawing/2014/main" id="{6FD458D9-5FFB-E1BC-CC60-948B3616FECD}"/>
              </a:ext>
            </a:extLst>
          </p:cNvPr>
          <p:cNvPicPr>
            <a:picLocks noChangeAspect="1"/>
          </p:cNvPicPr>
          <p:nvPr/>
        </p:nvPicPr>
        <p:blipFill rotWithShape="1">
          <a:blip r:embed="rId2"/>
          <a:srcRect l="86072" t="3005" r="3074" b="85591"/>
          <a:stretch/>
        </p:blipFill>
        <p:spPr>
          <a:xfrm>
            <a:off x="10644423" y="978334"/>
            <a:ext cx="1336083" cy="1084775"/>
          </a:xfrm>
          <a:prstGeom prst="rect">
            <a:avLst/>
          </a:prstGeom>
          <a:ln w="19050">
            <a:solidFill>
              <a:schemeClr val="accent1"/>
            </a:solidFill>
          </a:ln>
        </p:spPr>
      </p:pic>
    </p:spTree>
    <p:extLst>
      <p:ext uri="{BB962C8B-B14F-4D97-AF65-F5344CB8AC3E}">
        <p14:creationId xmlns:p14="http://schemas.microsoft.com/office/powerpoint/2010/main" val="591051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ysClr val="window" lastClr="FFFFFF"/>
                </a:solidFill>
                <a:effectLst/>
                <a:uLnTx/>
                <a:uFillTx/>
                <a:latin typeface="Futura"/>
                <a:ea typeface="+mj-ea"/>
                <a:cs typeface="+mj-cs"/>
              </a:rPr>
              <a:t>Rental Housing Gaps (2029)</a:t>
            </a:r>
          </a:p>
        </p:txBody>
      </p:sp>
      <p:pic>
        <p:nvPicPr>
          <p:cNvPr id="4" name="Picture 3">
            <a:extLst>
              <a:ext uri="{FF2B5EF4-FFF2-40B4-BE49-F238E27FC236}">
                <a16:creationId xmlns:a16="http://schemas.microsoft.com/office/drawing/2014/main" id="{49391435-9131-BF2F-5E0F-B8F6F16A820E}"/>
              </a:ext>
            </a:extLst>
          </p:cNvPr>
          <p:cNvPicPr>
            <a:picLocks noChangeAspect="1"/>
          </p:cNvPicPr>
          <p:nvPr/>
        </p:nvPicPr>
        <p:blipFill>
          <a:blip r:embed="rId2"/>
          <a:stretch>
            <a:fillRect/>
          </a:stretch>
        </p:blipFill>
        <p:spPr>
          <a:xfrm>
            <a:off x="284747" y="1181100"/>
            <a:ext cx="11622505" cy="5590403"/>
          </a:xfrm>
          <a:prstGeom prst="rect">
            <a:avLst/>
          </a:prstGeom>
        </p:spPr>
      </p:pic>
      <p:pic>
        <p:nvPicPr>
          <p:cNvPr id="6" name="Picture 5">
            <a:extLst>
              <a:ext uri="{FF2B5EF4-FFF2-40B4-BE49-F238E27FC236}">
                <a16:creationId xmlns:a16="http://schemas.microsoft.com/office/drawing/2014/main" id="{ADCC3F7C-C9C7-9579-AD02-2BD4BD3E6DE5}"/>
              </a:ext>
            </a:extLst>
          </p:cNvPr>
          <p:cNvPicPr>
            <a:picLocks noChangeAspect="1"/>
          </p:cNvPicPr>
          <p:nvPr/>
        </p:nvPicPr>
        <p:blipFill>
          <a:blip r:embed="rId3"/>
          <a:stretch>
            <a:fillRect/>
          </a:stretch>
        </p:blipFill>
        <p:spPr>
          <a:xfrm>
            <a:off x="10421352" y="1081754"/>
            <a:ext cx="1485900" cy="1047750"/>
          </a:xfrm>
          <a:prstGeom prst="rect">
            <a:avLst/>
          </a:prstGeom>
          <a:ln>
            <a:solidFill>
              <a:schemeClr val="tx1"/>
            </a:solidFill>
          </a:ln>
        </p:spPr>
      </p:pic>
      <p:pic>
        <p:nvPicPr>
          <p:cNvPr id="5" name="Picture 4">
            <a:extLst>
              <a:ext uri="{FF2B5EF4-FFF2-40B4-BE49-F238E27FC236}">
                <a16:creationId xmlns:a16="http://schemas.microsoft.com/office/drawing/2014/main" id="{17845DD4-9593-41DC-2FB5-C02655BF8F6E}"/>
              </a:ext>
            </a:extLst>
          </p:cNvPr>
          <p:cNvPicPr>
            <a:picLocks noChangeAspect="1"/>
          </p:cNvPicPr>
          <p:nvPr/>
        </p:nvPicPr>
        <p:blipFill>
          <a:blip r:embed="rId4"/>
          <a:stretch>
            <a:fillRect/>
          </a:stretch>
        </p:blipFill>
        <p:spPr>
          <a:xfrm>
            <a:off x="284747" y="895350"/>
            <a:ext cx="3801478" cy="3046455"/>
          </a:xfrm>
          <a:prstGeom prst="rect">
            <a:avLst/>
          </a:prstGeom>
        </p:spPr>
      </p:pic>
    </p:spTree>
    <p:extLst>
      <p:ext uri="{BB962C8B-B14F-4D97-AF65-F5344CB8AC3E}">
        <p14:creationId xmlns:p14="http://schemas.microsoft.com/office/powerpoint/2010/main" val="38191703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b">
            <a:normAutofit fontScale="92500"/>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ysClr val="window" lastClr="FFFFFF"/>
                </a:solidFill>
                <a:effectLst/>
                <a:uLnTx/>
                <a:uFillTx/>
                <a:latin typeface="Futura"/>
                <a:ea typeface="+mj-ea"/>
                <a:cs typeface="+mj-cs"/>
              </a:rPr>
              <a:t>Rental Housing Gap to Rental Households Ratio (2024)</a:t>
            </a:r>
          </a:p>
        </p:txBody>
      </p:sp>
      <p:pic>
        <p:nvPicPr>
          <p:cNvPr id="2" name="Picture 1" descr="A map of kentucky with blue squares&#10;&#10;Description automatically generated">
            <a:extLst>
              <a:ext uri="{FF2B5EF4-FFF2-40B4-BE49-F238E27FC236}">
                <a16:creationId xmlns:a16="http://schemas.microsoft.com/office/drawing/2014/main" id="{CAFAD5CB-7F2F-190B-E126-30F771F81703}"/>
              </a:ext>
            </a:extLst>
          </p:cNvPr>
          <p:cNvPicPr>
            <a:picLocks noChangeAspect="1"/>
          </p:cNvPicPr>
          <p:nvPr/>
        </p:nvPicPr>
        <p:blipFill rotWithShape="1">
          <a:blip r:embed="rId2"/>
          <a:srcRect l="2420" t="21406" r="2701" b="19096"/>
          <a:stretch/>
        </p:blipFill>
        <p:spPr>
          <a:xfrm>
            <a:off x="300859" y="1067392"/>
            <a:ext cx="11606394" cy="5706632"/>
          </a:xfrm>
          <a:prstGeom prst="rect">
            <a:avLst/>
          </a:prstGeom>
        </p:spPr>
      </p:pic>
      <p:pic>
        <p:nvPicPr>
          <p:cNvPr id="4" name="Picture 3" descr="A map of kentucky with blue squares&#10;&#10;Description automatically generated">
            <a:extLst>
              <a:ext uri="{FF2B5EF4-FFF2-40B4-BE49-F238E27FC236}">
                <a16:creationId xmlns:a16="http://schemas.microsoft.com/office/drawing/2014/main" id="{00DDC3CA-101E-BFF3-B62B-CC921F0E5A37}"/>
              </a:ext>
            </a:extLst>
          </p:cNvPr>
          <p:cNvPicPr>
            <a:picLocks noChangeAspect="1"/>
          </p:cNvPicPr>
          <p:nvPr/>
        </p:nvPicPr>
        <p:blipFill rotWithShape="1">
          <a:blip r:embed="rId2"/>
          <a:srcRect l="85795" t="3203" r="2498" b="80068"/>
          <a:stretch/>
        </p:blipFill>
        <p:spPr>
          <a:xfrm>
            <a:off x="10702212" y="1045029"/>
            <a:ext cx="1221151" cy="1348354"/>
          </a:xfrm>
          <a:prstGeom prst="rect">
            <a:avLst/>
          </a:prstGeom>
          <a:ln w="19050">
            <a:solidFill>
              <a:schemeClr val="accent1"/>
            </a:solidFill>
          </a:ln>
        </p:spPr>
      </p:pic>
      <p:graphicFrame>
        <p:nvGraphicFramePr>
          <p:cNvPr id="5" name="Table 4">
            <a:extLst>
              <a:ext uri="{FF2B5EF4-FFF2-40B4-BE49-F238E27FC236}">
                <a16:creationId xmlns:a16="http://schemas.microsoft.com/office/drawing/2014/main" id="{BC5E4B8E-395C-569A-C5F6-5C10EEBBCAA3}"/>
              </a:ext>
            </a:extLst>
          </p:cNvPr>
          <p:cNvGraphicFramePr>
            <a:graphicFrameLocks noGrp="1"/>
          </p:cNvGraphicFramePr>
          <p:nvPr/>
        </p:nvGraphicFramePr>
        <p:xfrm>
          <a:off x="300858" y="996185"/>
          <a:ext cx="4700348" cy="2635314"/>
        </p:xfrm>
        <a:graphic>
          <a:graphicData uri="http://schemas.openxmlformats.org/drawingml/2006/table">
            <a:tbl>
              <a:tblPr firstRow="1" firstCol="1" bandRow="1"/>
              <a:tblGrid>
                <a:gridCol w="601124">
                  <a:extLst>
                    <a:ext uri="{9D8B030D-6E8A-4147-A177-3AD203B41FA5}">
                      <a16:colId xmlns:a16="http://schemas.microsoft.com/office/drawing/2014/main" val="4155528144"/>
                    </a:ext>
                  </a:extLst>
                </a:gridCol>
                <a:gridCol w="930252">
                  <a:extLst>
                    <a:ext uri="{9D8B030D-6E8A-4147-A177-3AD203B41FA5}">
                      <a16:colId xmlns:a16="http://schemas.microsoft.com/office/drawing/2014/main" val="1544777246"/>
                    </a:ext>
                  </a:extLst>
                </a:gridCol>
                <a:gridCol w="1035319">
                  <a:extLst>
                    <a:ext uri="{9D8B030D-6E8A-4147-A177-3AD203B41FA5}">
                      <a16:colId xmlns:a16="http://schemas.microsoft.com/office/drawing/2014/main" val="2090726952"/>
                    </a:ext>
                  </a:extLst>
                </a:gridCol>
                <a:gridCol w="878430">
                  <a:extLst>
                    <a:ext uri="{9D8B030D-6E8A-4147-A177-3AD203B41FA5}">
                      <a16:colId xmlns:a16="http://schemas.microsoft.com/office/drawing/2014/main" val="1718208213"/>
                    </a:ext>
                  </a:extLst>
                </a:gridCol>
                <a:gridCol w="1255223">
                  <a:extLst>
                    <a:ext uri="{9D8B030D-6E8A-4147-A177-3AD203B41FA5}">
                      <a16:colId xmlns:a16="http://schemas.microsoft.com/office/drawing/2014/main" val="3528048601"/>
                    </a:ext>
                  </a:extLst>
                </a:gridCol>
              </a:tblGrid>
              <a:tr h="435702">
                <a:tc>
                  <a:txBody>
                    <a:bodyPr/>
                    <a:lstStyle/>
                    <a:p>
                      <a:pPr marL="0" marR="0" algn="ctr">
                        <a:lnSpc>
                          <a:spcPct val="107000"/>
                        </a:lnSpc>
                        <a:spcBef>
                          <a:spcPts val="0"/>
                        </a:spcBef>
                        <a:spcAft>
                          <a:spcPts val="0"/>
                        </a:spcAft>
                      </a:pPr>
                      <a:r>
                        <a:rPr lang="en-US" sz="1400" b="1" kern="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Rank</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spcBef>
                          <a:spcPts val="0"/>
                        </a:spcBef>
                        <a:spcAft>
                          <a:spcPts val="0"/>
                        </a:spcAft>
                      </a:pPr>
                      <a:r>
                        <a:rPr lang="en-US" sz="1400" b="1" kern="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County</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spcBef>
                          <a:spcPts val="0"/>
                        </a:spcBef>
                        <a:spcAft>
                          <a:spcPts val="0"/>
                        </a:spcAft>
                      </a:pPr>
                      <a:r>
                        <a:rPr lang="en-US" sz="1400" b="1" kern="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Rental Households</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spcBef>
                          <a:spcPts val="0"/>
                        </a:spcBef>
                        <a:spcAft>
                          <a:spcPts val="0"/>
                        </a:spcAft>
                      </a:pPr>
                      <a:r>
                        <a:rPr lang="en-US" sz="1400" b="1" kern="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Total Gap</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spcBef>
                          <a:spcPts val="0"/>
                        </a:spcBef>
                        <a:spcAft>
                          <a:spcPts val="0"/>
                        </a:spcAft>
                      </a:pPr>
                      <a:r>
                        <a:rPr lang="en-US" sz="1400" b="1" kern="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Gap to Units Ratio</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2987378573"/>
                  </a:ext>
                </a:extLst>
              </a:tr>
              <a:tr h="213241">
                <a:tc>
                  <a:txBody>
                    <a:bodyPr/>
                    <a:lstStyle/>
                    <a:p>
                      <a:pPr marL="0" marR="0" algn="ctr">
                        <a:lnSpc>
                          <a:spcPct val="107000"/>
                        </a:lnSpc>
                        <a:spcBef>
                          <a:spcPts val="0"/>
                        </a:spcBef>
                        <a:spcAft>
                          <a:spcPts val="0"/>
                        </a:spcAft>
                      </a:pPr>
                      <a:r>
                        <a:rPr lang="en-US" sz="140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Marshall</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2,545</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977</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38.4%</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70635781"/>
                  </a:ext>
                </a:extLst>
              </a:tr>
              <a:tr h="213241">
                <a:tc>
                  <a:txBody>
                    <a:bodyPr/>
                    <a:lstStyle/>
                    <a:p>
                      <a:pPr marL="0" marR="0" algn="ctr">
                        <a:lnSpc>
                          <a:spcPct val="107000"/>
                        </a:lnSpc>
                        <a:spcBef>
                          <a:spcPts val="0"/>
                        </a:spcBef>
                        <a:spcAft>
                          <a:spcPts val="0"/>
                        </a:spcAft>
                      </a:pPr>
                      <a:r>
                        <a:rPr lang="en-US" sz="14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Boone</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12,087</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4,425</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36.6%</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132810769"/>
                  </a:ext>
                </a:extLst>
              </a:tr>
              <a:tr h="213241">
                <a:tc>
                  <a:txBody>
                    <a:bodyPr/>
                    <a:lstStyle/>
                    <a:p>
                      <a:pPr marL="0" marR="0" algn="ctr">
                        <a:lnSpc>
                          <a:spcPct val="107000"/>
                        </a:lnSpc>
                        <a:spcBef>
                          <a:spcPts val="0"/>
                        </a:spcBef>
                        <a:spcAft>
                          <a:spcPts val="0"/>
                        </a:spcAft>
                      </a:pPr>
                      <a:r>
                        <a:rPr lang="en-US" sz="140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Franklin</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7,811</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2,507</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32.1%</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22400074"/>
                  </a:ext>
                </a:extLst>
              </a:tr>
              <a:tr h="213241">
                <a:tc>
                  <a:txBody>
                    <a:bodyPr/>
                    <a:lstStyle/>
                    <a:p>
                      <a:pPr marL="0" marR="0" algn="ctr">
                        <a:lnSpc>
                          <a:spcPct val="107000"/>
                        </a:lnSpc>
                        <a:spcBef>
                          <a:spcPts val="0"/>
                        </a:spcBef>
                        <a:spcAft>
                          <a:spcPts val="0"/>
                        </a:spcAft>
                      </a:pPr>
                      <a:r>
                        <a:rPr lang="en-US" sz="14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Carroll</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1,384</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436</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31.5%</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90938037"/>
                  </a:ext>
                </a:extLst>
              </a:tr>
              <a:tr h="213241">
                <a:tc>
                  <a:txBody>
                    <a:bodyPr/>
                    <a:lstStyle/>
                    <a:p>
                      <a:pPr marL="0" marR="0" algn="ctr">
                        <a:lnSpc>
                          <a:spcPct val="107000"/>
                        </a:lnSpc>
                        <a:spcBef>
                          <a:spcPts val="0"/>
                        </a:spcBef>
                        <a:spcAft>
                          <a:spcPts val="0"/>
                        </a:spcAft>
                      </a:pPr>
                      <a:r>
                        <a:rPr lang="en-US" sz="140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McLean</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750</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221</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29.5%</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73884606"/>
                  </a:ext>
                </a:extLst>
              </a:tr>
              <a:tr h="213241">
                <a:tc>
                  <a:txBody>
                    <a:bodyPr/>
                    <a:lstStyle/>
                    <a:p>
                      <a:pPr marL="0" marR="0" algn="ctr">
                        <a:lnSpc>
                          <a:spcPct val="107000"/>
                        </a:lnSpc>
                        <a:spcBef>
                          <a:spcPts val="0"/>
                        </a:spcBef>
                        <a:spcAft>
                          <a:spcPts val="0"/>
                        </a:spcAft>
                      </a:pPr>
                      <a:r>
                        <a:rPr lang="en-US" sz="14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Wolfe</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883</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233</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26.4%</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20946951"/>
                  </a:ext>
                </a:extLst>
              </a:tr>
              <a:tr h="213241">
                <a:tc>
                  <a:txBody>
                    <a:bodyPr/>
                    <a:lstStyle/>
                    <a:p>
                      <a:pPr marL="0" marR="0" algn="ctr">
                        <a:lnSpc>
                          <a:spcPct val="107000"/>
                        </a:lnSpc>
                        <a:spcBef>
                          <a:spcPts val="0"/>
                        </a:spcBef>
                        <a:spcAft>
                          <a:spcPts val="0"/>
                        </a:spcAft>
                      </a:pPr>
                      <a:r>
                        <a:rPr lang="en-US" sz="140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Scott</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6,720</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1,671</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24.9%</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57065208"/>
                  </a:ext>
                </a:extLst>
              </a:tr>
              <a:tr h="213241">
                <a:tc>
                  <a:txBody>
                    <a:bodyPr/>
                    <a:lstStyle/>
                    <a:p>
                      <a:pPr marL="0" marR="0" algn="ctr">
                        <a:lnSpc>
                          <a:spcPct val="107000"/>
                        </a:lnSpc>
                        <a:spcBef>
                          <a:spcPts val="0"/>
                        </a:spcBef>
                        <a:spcAft>
                          <a:spcPts val="0"/>
                        </a:spcAft>
                      </a:pPr>
                      <a:r>
                        <a:rPr lang="en-US" sz="14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Simpson</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2,816</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697</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24.7%</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48487429"/>
                  </a:ext>
                </a:extLst>
              </a:tr>
              <a:tr h="213241">
                <a:tc>
                  <a:txBody>
                    <a:bodyPr/>
                    <a:lstStyle/>
                    <a:p>
                      <a:pPr marL="0" marR="0" algn="ctr">
                        <a:lnSpc>
                          <a:spcPct val="107000"/>
                        </a:lnSpc>
                        <a:spcBef>
                          <a:spcPts val="0"/>
                        </a:spcBef>
                        <a:spcAft>
                          <a:spcPts val="0"/>
                        </a:spcAft>
                      </a:pPr>
                      <a:r>
                        <a:rPr lang="en-US" sz="140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Fayette</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60,447</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14,423</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23.9%</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83617685"/>
                  </a:ext>
                </a:extLst>
              </a:tr>
              <a:tr h="213241">
                <a:tc>
                  <a:txBody>
                    <a:bodyPr/>
                    <a:lstStyle/>
                    <a:p>
                      <a:pPr marL="0" marR="0" algn="ctr">
                        <a:lnSpc>
                          <a:spcPct val="107000"/>
                        </a:lnSpc>
                        <a:spcBef>
                          <a:spcPts val="0"/>
                        </a:spcBef>
                        <a:spcAft>
                          <a:spcPts val="0"/>
                        </a:spcAft>
                      </a:pPr>
                      <a:r>
                        <a:rPr lang="en-US" sz="14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Clark</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4,755</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1,052</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22.1%</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472774763"/>
                  </a:ext>
                </a:extLst>
              </a:tr>
            </a:tbl>
          </a:graphicData>
        </a:graphic>
      </p:graphicFrame>
      <p:sp>
        <p:nvSpPr>
          <p:cNvPr id="6" name="Rectangle 5">
            <a:extLst>
              <a:ext uri="{FF2B5EF4-FFF2-40B4-BE49-F238E27FC236}">
                <a16:creationId xmlns:a16="http://schemas.microsoft.com/office/drawing/2014/main" id="{D7D14DA7-7130-E0B7-07BA-A42758E35994}"/>
              </a:ext>
            </a:extLst>
          </p:cNvPr>
          <p:cNvSpPr/>
          <p:nvPr/>
        </p:nvSpPr>
        <p:spPr>
          <a:xfrm>
            <a:off x="1915940" y="5497921"/>
            <a:ext cx="584664" cy="3638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919622F1-4E4B-C6C6-C0DF-06F93A739621}"/>
              </a:ext>
            </a:extLst>
          </p:cNvPr>
          <p:cNvSpPr/>
          <p:nvPr/>
        </p:nvSpPr>
        <p:spPr>
          <a:xfrm>
            <a:off x="9308895" y="3840183"/>
            <a:ext cx="584664" cy="3638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8509D4CB-784A-5BB7-C3BC-0C7E9D4FBC0F}"/>
              </a:ext>
            </a:extLst>
          </p:cNvPr>
          <p:cNvSpPr/>
          <p:nvPr/>
        </p:nvSpPr>
        <p:spPr>
          <a:xfrm>
            <a:off x="3620332" y="4277016"/>
            <a:ext cx="584664" cy="3638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6EABF820-D2C6-284A-C546-5131688B5EAF}"/>
              </a:ext>
            </a:extLst>
          </p:cNvPr>
          <p:cNvSpPr/>
          <p:nvPr/>
        </p:nvSpPr>
        <p:spPr>
          <a:xfrm>
            <a:off x="2889434" y="2131895"/>
            <a:ext cx="2111772" cy="1914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1E860ABA-B776-781F-7045-AE2A20FA9FB2}"/>
              </a:ext>
            </a:extLst>
          </p:cNvPr>
          <p:cNvSpPr/>
          <p:nvPr/>
        </p:nvSpPr>
        <p:spPr>
          <a:xfrm>
            <a:off x="2889434" y="2325665"/>
            <a:ext cx="2111772" cy="1914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93217FBC-CF8D-D172-606C-615B8B3698C6}"/>
              </a:ext>
            </a:extLst>
          </p:cNvPr>
          <p:cNvSpPr/>
          <p:nvPr/>
        </p:nvSpPr>
        <p:spPr>
          <a:xfrm>
            <a:off x="6867331" y="2024021"/>
            <a:ext cx="541176" cy="36936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C851458C-632A-368F-F906-A7FF60B8D72F}"/>
              </a:ext>
            </a:extLst>
          </p:cNvPr>
          <p:cNvSpPr/>
          <p:nvPr/>
        </p:nvSpPr>
        <p:spPr>
          <a:xfrm>
            <a:off x="2889434" y="2517092"/>
            <a:ext cx="2111772" cy="22704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4929B174-338E-8DB8-E5EC-ACB32C67F189}"/>
              </a:ext>
            </a:extLst>
          </p:cNvPr>
          <p:cNvSpPr/>
          <p:nvPr/>
        </p:nvSpPr>
        <p:spPr>
          <a:xfrm>
            <a:off x="2897489" y="2996390"/>
            <a:ext cx="2111772" cy="1914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Rectangle 13">
            <a:extLst>
              <a:ext uri="{FF2B5EF4-FFF2-40B4-BE49-F238E27FC236}">
                <a16:creationId xmlns:a16="http://schemas.microsoft.com/office/drawing/2014/main" id="{C45F430F-7F4F-AE81-7FE9-684BB771BF98}"/>
              </a:ext>
            </a:extLst>
          </p:cNvPr>
          <p:cNvSpPr/>
          <p:nvPr/>
        </p:nvSpPr>
        <p:spPr>
          <a:xfrm>
            <a:off x="2889434" y="1462450"/>
            <a:ext cx="2111772" cy="1914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4069492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ysClr val="window" lastClr="FFFFFF"/>
                </a:solidFill>
                <a:effectLst/>
                <a:uLnTx/>
                <a:uFillTx/>
                <a:latin typeface="Futura"/>
                <a:ea typeface="+mj-ea"/>
                <a:cs typeface="+mj-cs"/>
              </a:rPr>
              <a:t>Rental Housing Gap to Renter Households Ratio (2029)</a:t>
            </a:r>
          </a:p>
        </p:txBody>
      </p:sp>
      <p:pic>
        <p:nvPicPr>
          <p:cNvPr id="4" name="Picture 3">
            <a:extLst>
              <a:ext uri="{FF2B5EF4-FFF2-40B4-BE49-F238E27FC236}">
                <a16:creationId xmlns:a16="http://schemas.microsoft.com/office/drawing/2014/main" id="{E8A5E9B0-E596-3657-FE3C-257C5168CE26}"/>
              </a:ext>
            </a:extLst>
          </p:cNvPr>
          <p:cNvPicPr>
            <a:picLocks noChangeAspect="1"/>
          </p:cNvPicPr>
          <p:nvPr/>
        </p:nvPicPr>
        <p:blipFill>
          <a:blip r:embed="rId2"/>
          <a:stretch>
            <a:fillRect/>
          </a:stretch>
        </p:blipFill>
        <p:spPr>
          <a:xfrm>
            <a:off x="284747" y="1093827"/>
            <a:ext cx="11622505" cy="5605553"/>
          </a:xfrm>
          <a:prstGeom prst="rect">
            <a:avLst/>
          </a:prstGeom>
        </p:spPr>
      </p:pic>
      <p:pic>
        <p:nvPicPr>
          <p:cNvPr id="6" name="Picture 5">
            <a:extLst>
              <a:ext uri="{FF2B5EF4-FFF2-40B4-BE49-F238E27FC236}">
                <a16:creationId xmlns:a16="http://schemas.microsoft.com/office/drawing/2014/main" id="{1252A6E7-7023-25C6-1BD2-14C11BC4CF3B}"/>
              </a:ext>
            </a:extLst>
          </p:cNvPr>
          <p:cNvPicPr>
            <a:picLocks noChangeAspect="1"/>
          </p:cNvPicPr>
          <p:nvPr/>
        </p:nvPicPr>
        <p:blipFill>
          <a:blip r:embed="rId3"/>
          <a:stretch>
            <a:fillRect/>
          </a:stretch>
        </p:blipFill>
        <p:spPr>
          <a:xfrm>
            <a:off x="10320938" y="945831"/>
            <a:ext cx="1586314" cy="1216601"/>
          </a:xfrm>
          <a:prstGeom prst="rect">
            <a:avLst/>
          </a:prstGeom>
          <a:ln w="19050">
            <a:solidFill>
              <a:schemeClr val="accent1"/>
            </a:solidFill>
          </a:ln>
        </p:spPr>
      </p:pic>
      <p:graphicFrame>
        <p:nvGraphicFramePr>
          <p:cNvPr id="2" name="Table 1">
            <a:extLst>
              <a:ext uri="{FF2B5EF4-FFF2-40B4-BE49-F238E27FC236}">
                <a16:creationId xmlns:a16="http://schemas.microsoft.com/office/drawing/2014/main" id="{09EFD8F8-C370-760F-2677-018576DE8DA1}"/>
              </a:ext>
            </a:extLst>
          </p:cNvPr>
          <p:cNvGraphicFramePr>
            <a:graphicFrameLocks noGrp="1"/>
          </p:cNvGraphicFramePr>
          <p:nvPr/>
        </p:nvGraphicFramePr>
        <p:xfrm>
          <a:off x="284747" y="945833"/>
          <a:ext cx="4501856" cy="2639600"/>
        </p:xfrm>
        <a:graphic>
          <a:graphicData uri="http://schemas.openxmlformats.org/drawingml/2006/table">
            <a:tbl>
              <a:tblPr firstRow="1" firstCol="1" bandRow="1"/>
              <a:tblGrid>
                <a:gridCol w="661625">
                  <a:extLst>
                    <a:ext uri="{9D8B030D-6E8A-4147-A177-3AD203B41FA5}">
                      <a16:colId xmlns:a16="http://schemas.microsoft.com/office/drawing/2014/main" val="2898462739"/>
                    </a:ext>
                  </a:extLst>
                </a:gridCol>
                <a:gridCol w="992156">
                  <a:extLst>
                    <a:ext uri="{9D8B030D-6E8A-4147-A177-3AD203B41FA5}">
                      <a16:colId xmlns:a16="http://schemas.microsoft.com/office/drawing/2014/main" val="462399107"/>
                    </a:ext>
                  </a:extLst>
                </a:gridCol>
                <a:gridCol w="1170432">
                  <a:extLst>
                    <a:ext uri="{9D8B030D-6E8A-4147-A177-3AD203B41FA5}">
                      <a16:colId xmlns:a16="http://schemas.microsoft.com/office/drawing/2014/main" val="320192179"/>
                    </a:ext>
                  </a:extLst>
                </a:gridCol>
                <a:gridCol w="704088">
                  <a:extLst>
                    <a:ext uri="{9D8B030D-6E8A-4147-A177-3AD203B41FA5}">
                      <a16:colId xmlns:a16="http://schemas.microsoft.com/office/drawing/2014/main" val="3066262903"/>
                    </a:ext>
                  </a:extLst>
                </a:gridCol>
                <a:gridCol w="973555">
                  <a:extLst>
                    <a:ext uri="{9D8B030D-6E8A-4147-A177-3AD203B41FA5}">
                      <a16:colId xmlns:a16="http://schemas.microsoft.com/office/drawing/2014/main" val="612198760"/>
                    </a:ext>
                  </a:extLst>
                </a:gridCol>
              </a:tblGrid>
              <a:tr h="414914">
                <a:tc>
                  <a:txBody>
                    <a:bodyPr/>
                    <a:lstStyle/>
                    <a:p>
                      <a:pPr marL="0" marR="0" algn="ctr">
                        <a:spcBef>
                          <a:spcPts val="0"/>
                        </a:spcBef>
                        <a:spcAft>
                          <a:spcPts val="0"/>
                        </a:spcAft>
                      </a:pPr>
                      <a:r>
                        <a:rPr lang="en-US" sz="1400" b="1" kern="0" dirty="0">
                          <a:solidFill>
                            <a:srgbClr val="FFFFFF"/>
                          </a:solidFill>
                          <a:effectLst/>
                          <a:highlight>
                            <a:srgbClr val="25597D"/>
                          </a:highlight>
                          <a:latin typeface="Times New Roman" panose="02020603050405020304" pitchFamily="18" charset="0"/>
                          <a:ea typeface="Times New Roman" panose="02020603050405020304" pitchFamily="18" charset="0"/>
                        </a:rPr>
                        <a:t>Rank</a:t>
                      </a:r>
                      <a:endParaRPr lang="en-US" sz="1400" kern="1400" dirty="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1400" b="1" kern="0" dirty="0">
                          <a:solidFill>
                            <a:srgbClr val="FFFFFF"/>
                          </a:solidFill>
                          <a:effectLst/>
                          <a:highlight>
                            <a:srgbClr val="25597D"/>
                          </a:highlight>
                          <a:latin typeface="Times New Roman" panose="02020603050405020304" pitchFamily="18" charset="0"/>
                          <a:ea typeface="Times New Roman" panose="02020603050405020304" pitchFamily="18" charset="0"/>
                        </a:rPr>
                        <a:t>County</a:t>
                      </a:r>
                      <a:endParaRPr lang="en-US" sz="1400" kern="1400" dirty="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5597D"/>
                    </a:solidFill>
                  </a:tcPr>
                </a:tc>
                <a:tc>
                  <a:txBody>
                    <a:bodyPr/>
                    <a:lstStyle/>
                    <a:p>
                      <a:pPr marL="53975" marR="0" algn="ctr">
                        <a:spcBef>
                          <a:spcPts val="0"/>
                        </a:spcBef>
                        <a:spcAft>
                          <a:spcPts val="0"/>
                        </a:spcAft>
                      </a:pPr>
                      <a:r>
                        <a:rPr lang="en-US" sz="1400" b="1" kern="0" dirty="0">
                          <a:solidFill>
                            <a:srgbClr val="FFFFFF"/>
                          </a:solidFill>
                          <a:effectLst/>
                          <a:highlight>
                            <a:srgbClr val="25597D"/>
                          </a:highlight>
                          <a:latin typeface="Times New Roman" panose="02020603050405020304" pitchFamily="18" charset="0"/>
                          <a:ea typeface="Times New Roman" panose="02020603050405020304" pitchFamily="18" charset="0"/>
                        </a:rPr>
                        <a:t>Rental Households</a:t>
                      </a:r>
                      <a:endParaRPr lang="en-US" sz="1400" kern="1400" dirty="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5597D"/>
                    </a:solidFill>
                  </a:tcPr>
                </a:tc>
                <a:tc>
                  <a:txBody>
                    <a:bodyPr/>
                    <a:lstStyle/>
                    <a:p>
                      <a:pPr marL="53975" marR="0" algn="ctr">
                        <a:spcBef>
                          <a:spcPts val="0"/>
                        </a:spcBef>
                        <a:spcAft>
                          <a:spcPts val="0"/>
                        </a:spcAft>
                      </a:pPr>
                      <a:r>
                        <a:rPr lang="en-US" sz="1400" b="1" kern="0" dirty="0">
                          <a:solidFill>
                            <a:srgbClr val="FFFFFF"/>
                          </a:solidFill>
                          <a:effectLst/>
                          <a:highlight>
                            <a:srgbClr val="25597D"/>
                          </a:highlight>
                          <a:latin typeface="Times New Roman" panose="02020603050405020304" pitchFamily="18" charset="0"/>
                          <a:ea typeface="Times New Roman" panose="02020603050405020304" pitchFamily="18" charset="0"/>
                        </a:rPr>
                        <a:t>Total Gap</a:t>
                      </a:r>
                      <a:endParaRPr lang="en-US" sz="1400" kern="1400" dirty="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53975" marR="0" algn="ctr">
                        <a:spcBef>
                          <a:spcPts val="0"/>
                        </a:spcBef>
                        <a:spcAft>
                          <a:spcPts val="0"/>
                        </a:spcAft>
                      </a:pPr>
                      <a:r>
                        <a:rPr lang="en-US" sz="1400" b="1" kern="0" dirty="0">
                          <a:solidFill>
                            <a:srgbClr val="FFFFFF"/>
                          </a:solidFill>
                          <a:effectLst/>
                          <a:highlight>
                            <a:srgbClr val="25597D"/>
                          </a:highlight>
                          <a:latin typeface="Times New Roman" panose="02020603050405020304" pitchFamily="18" charset="0"/>
                          <a:ea typeface="Times New Roman" panose="02020603050405020304" pitchFamily="18" charset="0"/>
                        </a:rPr>
                        <a:t>Gap/HH Ratio</a:t>
                      </a:r>
                      <a:endParaRPr lang="en-US" sz="1400" kern="1400" dirty="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3346605815"/>
                  </a:ext>
                </a:extLst>
              </a:tr>
              <a:tr h="221288">
                <a:tc>
                  <a:txBody>
                    <a:bodyPr/>
                    <a:lstStyle/>
                    <a:p>
                      <a:pPr marL="0" marR="0" algn="ctr">
                        <a:spcBef>
                          <a:spcPts val="0"/>
                        </a:spcBef>
                        <a:spcAft>
                          <a:spcPts val="0"/>
                        </a:spcAft>
                      </a:pPr>
                      <a:r>
                        <a:rPr lang="en-US" sz="1400" b="1" kern="1400" dirty="0">
                          <a:solidFill>
                            <a:srgbClr val="000000"/>
                          </a:solidFill>
                          <a:effectLst/>
                          <a:latin typeface="Times New Roman" panose="02020603050405020304" pitchFamily="18" charset="0"/>
                          <a:ea typeface="Times New Roman" panose="02020603050405020304" pitchFamily="18" charset="0"/>
                        </a:rPr>
                        <a:t>1</a:t>
                      </a:r>
                      <a:endParaRPr lang="en-US" sz="14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Simpson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2,852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a:effectLst/>
                          <a:latin typeface="Times New Roman" panose="02020603050405020304" pitchFamily="18" charset="0"/>
                          <a:ea typeface="Times New Roman" panose="02020603050405020304" pitchFamily="18" charset="0"/>
                        </a:rPr>
                        <a:t>1,326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a:effectLst/>
                          <a:latin typeface="Times New Roman" panose="02020603050405020304" pitchFamily="18" charset="0"/>
                          <a:ea typeface="Times New Roman" panose="02020603050405020304" pitchFamily="18" charset="0"/>
                        </a:rPr>
                        <a:t>46.5%</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95529829"/>
                  </a:ext>
                </a:extLst>
              </a:tr>
              <a:tr h="221288">
                <a:tc>
                  <a:txBody>
                    <a:bodyPr/>
                    <a:lstStyle/>
                    <a:p>
                      <a:pPr marL="0" marR="0" algn="ctr">
                        <a:spcBef>
                          <a:spcPts val="0"/>
                        </a:spcBef>
                        <a:spcAft>
                          <a:spcPts val="0"/>
                        </a:spcAft>
                      </a:pPr>
                      <a:r>
                        <a:rPr lang="en-US" sz="1400" b="1" kern="1400" dirty="0">
                          <a:solidFill>
                            <a:srgbClr val="000000"/>
                          </a:solidFill>
                          <a:effectLst/>
                          <a:highlight>
                            <a:srgbClr val="D9D9D9"/>
                          </a:highlight>
                          <a:latin typeface="Times New Roman" panose="02020603050405020304" pitchFamily="18" charset="0"/>
                          <a:ea typeface="Times New Roman" panose="02020603050405020304" pitchFamily="18" charset="0"/>
                        </a:rPr>
                        <a:t>2</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Boone</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12,805</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5,702</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44.5%</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19768360"/>
                  </a:ext>
                </a:extLst>
              </a:tr>
              <a:tr h="221288">
                <a:tc>
                  <a:txBody>
                    <a:bodyPr/>
                    <a:lstStyle/>
                    <a:p>
                      <a:pPr marL="0" marR="0" algn="ctr">
                        <a:spcBef>
                          <a:spcPts val="0"/>
                        </a:spcBef>
                        <a:spcAft>
                          <a:spcPts val="0"/>
                        </a:spcAft>
                      </a:pPr>
                      <a:r>
                        <a:rPr lang="en-US" sz="1400" b="1" kern="1400" dirty="0">
                          <a:solidFill>
                            <a:srgbClr val="000000"/>
                          </a:solidFill>
                          <a:effectLst/>
                          <a:latin typeface="Times New Roman" panose="02020603050405020304" pitchFamily="18" charset="0"/>
                          <a:ea typeface="Times New Roman" panose="02020603050405020304" pitchFamily="18" charset="0"/>
                        </a:rPr>
                        <a:t>3</a:t>
                      </a:r>
                      <a:endParaRPr lang="en-US" sz="14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Boyle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3,841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1,369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35.6%</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06490284"/>
                  </a:ext>
                </a:extLst>
              </a:tr>
              <a:tr h="221288">
                <a:tc>
                  <a:txBody>
                    <a:bodyPr/>
                    <a:lstStyle/>
                    <a:p>
                      <a:pPr marL="0" marR="0" algn="ctr">
                        <a:spcBef>
                          <a:spcPts val="0"/>
                        </a:spcBef>
                        <a:spcAft>
                          <a:spcPts val="0"/>
                        </a:spcAft>
                      </a:pPr>
                      <a:r>
                        <a:rPr lang="en-US" sz="1400" b="1" kern="1400">
                          <a:solidFill>
                            <a:srgbClr val="000000"/>
                          </a:solidFill>
                          <a:effectLst/>
                          <a:highlight>
                            <a:srgbClr val="D9D9D9"/>
                          </a:highlight>
                          <a:latin typeface="Times New Roman" panose="02020603050405020304" pitchFamily="18" charset="0"/>
                          <a:ea typeface="Times New Roman" panose="02020603050405020304" pitchFamily="18" charset="0"/>
                        </a:rPr>
                        <a:t>4</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a:solidFill>
                            <a:srgbClr val="000000"/>
                          </a:solidFill>
                          <a:effectLst/>
                          <a:highlight>
                            <a:srgbClr val="D9D9D9"/>
                          </a:highlight>
                          <a:latin typeface="Times New Roman" panose="02020603050405020304" pitchFamily="18" charset="0"/>
                          <a:ea typeface="Times New Roman" panose="02020603050405020304" pitchFamily="18" charset="0"/>
                        </a:rPr>
                        <a:t>Marshall</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2,524</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881</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a:solidFill>
                            <a:srgbClr val="000000"/>
                          </a:solidFill>
                          <a:effectLst/>
                          <a:highlight>
                            <a:srgbClr val="D9D9D9"/>
                          </a:highlight>
                          <a:latin typeface="Times New Roman" panose="02020603050405020304" pitchFamily="18" charset="0"/>
                          <a:ea typeface="Times New Roman" panose="02020603050405020304" pitchFamily="18" charset="0"/>
                        </a:rPr>
                        <a:t>34.9%</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41892580"/>
                  </a:ext>
                </a:extLst>
              </a:tr>
              <a:tr h="221288">
                <a:tc>
                  <a:txBody>
                    <a:bodyPr/>
                    <a:lstStyle/>
                    <a:p>
                      <a:pPr marL="0" marR="0" algn="ctr">
                        <a:spcBef>
                          <a:spcPts val="0"/>
                        </a:spcBef>
                        <a:spcAft>
                          <a:spcPts val="0"/>
                        </a:spcAft>
                      </a:pPr>
                      <a:r>
                        <a:rPr lang="en-US" sz="1400" b="1" kern="1400" dirty="0">
                          <a:solidFill>
                            <a:srgbClr val="000000"/>
                          </a:solidFill>
                          <a:effectLst/>
                          <a:latin typeface="Times New Roman" panose="02020603050405020304" pitchFamily="18" charset="0"/>
                          <a:ea typeface="Times New Roman" panose="02020603050405020304" pitchFamily="18" charset="0"/>
                        </a:rPr>
                        <a:t>5</a:t>
                      </a:r>
                      <a:endParaRPr lang="en-US" sz="14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Carroll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1,370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442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32.3%</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04280398"/>
                  </a:ext>
                </a:extLst>
              </a:tr>
              <a:tr h="221288">
                <a:tc>
                  <a:txBody>
                    <a:bodyPr/>
                    <a:lstStyle/>
                    <a:p>
                      <a:pPr marL="0" marR="0" algn="ctr">
                        <a:spcBef>
                          <a:spcPts val="0"/>
                        </a:spcBef>
                        <a:spcAft>
                          <a:spcPts val="0"/>
                        </a:spcAft>
                      </a:pPr>
                      <a:r>
                        <a:rPr lang="en-US" sz="1400" b="1" kern="1400">
                          <a:solidFill>
                            <a:srgbClr val="000000"/>
                          </a:solidFill>
                          <a:effectLst/>
                          <a:highlight>
                            <a:srgbClr val="D9D9D9"/>
                          </a:highlight>
                          <a:latin typeface="Times New Roman" panose="02020603050405020304" pitchFamily="18" charset="0"/>
                          <a:ea typeface="Times New Roman" panose="02020603050405020304" pitchFamily="18" charset="0"/>
                        </a:rPr>
                        <a:t>6</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a:solidFill>
                            <a:srgbClr val="000000"/>
                          </a:solidFill>
                          <a:effectLst/>
                          <a:highlight>
                            <a:srgbClr val="D9D9D9"/>
                          </a:highlight>
                          <a:latin typeface="Times New Roman" panose="02020603050405020304" pitchFamily="18" charset="0"/>
                          <a:ea typeface="Times New Roman" panose="02020603050405020304" pitchFamily="18" charset="0"/>
                        </a:rPr>
                        <a:t>Powell</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a:solidFill>
                            <a:srgbClr val="000000"/>
                          </a:solidFill>
                          <a:effectLst/>
                          <a:highlight>
                            <a:srgbClr val="D9D9D9"/>
                          </a:highlight>
                          <a:latin typeface="Times New Roman" panose="02020603050405020304" pitchFamily="18" charset="0"/>
                          <a:ea typeface="Times New Roman" panose="02020603050405020304" pitchFamily="18" charset="0"/>
                        </a:rPr>
                        <a:t>1,501</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479</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a:solidFill>
                            <a:srgbClr val="000000"/>
                          </a:solidFill>
                          <a:effectLst/>
                          <a:highlight>
                            <a:srgbClr val="D9D9D9"/>
                          </a:highlight>
                          <a:latin typeface="Times New Roman" panose="02020603050405020304" pitchFamily="18" charset="0"/>
                          <a:ea typeface="Times New Roman" panose="02020603050405020304" pitchFamily="18" charset="0"/>
                        </a:rPr>
                        <a:t>31.9%</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29821974"/>
                  </a:ext>
                </a:extLst>
              </a:tr>
              <a:tr h="221288">
                <a:tc>
                  <a:txBody>
                    <a:bodyPr/>
                    <a:lstStyle/>
                    <a:p>
                      <a:pPr marL="0" marR="0" algn="ctr">
                        <a:spcBef>
                          <a:spcPts val="0"/>
                        </a:spcBef>
                        <a:spcAft>
                          <a:spcPts val="0"/>
                        </a:spcAft>
                      </a:pPr>
                      <a:r>
                        <a:rPr lang="en-US" sz="1400" b="1" kern="1400" dirty="0">
                          <a:solidFill>
                            <a:srgbClr val="000000"/>
                          </a:solidFill>
                          <a:effectLst/>
                          <a:latin typeface="Times New Roman" panose="02020603050405020304" pitchFamily="18" charset="0"/>
                          <a:ea typeface="Times New Roman" panose="02020603050405020304" pitchFamily="18" charset="0"/>
                        </a:rPr>
                        <a:t>7</a:t>
                      </a:r>
                      <a:endParaRPr lang="en-US" sz="14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Washington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1,119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351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31.4%</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34577014"/>
                  </a:ext>
                </a:extLst>
              </a:tr>
              <a:tr h="221288">
                <a:tc>
                  <a:txBody>
                    <a:bodyPr/>
                    <a:lstStyle/>
                    <a:p>
                      <a:pPr marL="0" marR="0" algn="ctr">
                        <a:spcBef>
                          <a:spcPts val="0"/>
                        </a:spcBef>
                        <a:spcAft>
                          <a:spcPts val="0"/>
                        </a:spcAft>
                      </a:pPr>
                      <a:r>
                        <a:rPr lang="en-US" sz="1400" b="1" kern="1400">
                          <a:solidFill>
                            <a:srgbClr val="000000"/>
                          </a:solidFill>
                          <a:effectLst/>
                          <a:highlight>
                            <a:srgbClr val="D9D9D9"/>
                          </a:highlight>
                          <a:latin typeface="Times New Roman" panose="02020603050405020304" pitchFamily="18" charset="0"/>
                          <a:ea typeface="Times New Roman" panose="02020603050405020304" pitchFamily="18" charset="0"/>
                        </a:rPr>
                        <a:t>8</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a:solidFill>
                            <a:srgbClr val="000000"/>
                          </a:solidFill>
                          <a:effectLst/>
                          <a:highlight>
                            <a:srgbClr val="D9D9D9"/>
                          </a:highlight>
                          <a:latin typeface="Times New Roman" panose="02020603050405020304" pitchFamily="18" charset="0"/>
                          <a:ea typeface="Times New Roman" panose="02020603050405020304" pitchFamily="18" charset="0"/>
                        </a:rPr>
                        <a:t>Breathitt</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a:solidFill>
                            <a:srgbClr val="000000"/>
                          </a:solidFill>
                          <a:effectLst/>
                          <a:highlight>
                            <a:srgbClr val="D9D9D9"/>
                          </a:highlight>
                          <a:latin typeface="Times New Roman" panose="02020603050405020304" pitchFamily="18" charset="0"/>
                          <a:ea typeface="Times New Roman" panose="02020603050405020304" pitchFamily="18" charset="0"/>
                        </a:rPr>
                        <a:t>1,560</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485</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31.1%</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43797862"/>
                  </a:ext>
                </a:extLst>
              </a:tr>
              <a:tr h="221288">
                <a:tc>
                  <a:txBody>
                    <a:bodyPr/>
                    <a:lstStyle/>
                    <a:p>
                      <a:pPr marL="0" marR="0" algn="ctr">
                        <a:spcBef>
                          <a:spcPts val="0"/>
                        </a:spcBef>
                        <a:spcAft>
                          <a:spcPts val="0"/>
                        </a:spcAft>
                      </a:pPr>
                      <a:r>
                        <a:rPr lang="en-US" sz="1400" b="1" kern="1400" dirty="0">
                          <a:solidFill>
                            <a:srgbClr val="000000"/>
                          </a:solidFill>
                          <a:effectLst/>
                          <a:latin typeface="Times New Roman" panose="02020603050405020304" pitchFamily="18" charset="0"/>
                          <a:ea typeface="Times New Roman" panose="02020603050405020304" pitchFamily="18" charset="0"/>
                        </a:rPr>
                        <a:t>9</a:t>
                      </a:r>
                      <a:endParaRPr lang="en-US" sz="14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Franklin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7,765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2,397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30.9%</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099417"/>
                  </a:ext>
                </a:extLst>
              </a:tr>
              <a:tr h="221288">
                <a:tc>
                  <a:txBody>
                    <a:bodyPr/>
                    <a:lstStyle/>
                    <a:p>
                      <a:pPr marL="0" marR="0" algn="ctr">
                        <a:spcBef>
                          <a:spcPts val="0"/>
                        </a:spcBef>
                        <a:spcAft>
                          <a:spcPts val="0"/>
                        </a:spcAft>
                      </a:pPr>
                      <a:r>
                        <a:rPr lang="en-US" sz="1400" b="1" kern="1400">
                          <a:solidFill>
                            <a:srgbClr val="000000"/>
                          </a:solidFill>
                          <a:effectLst/>
                          <a:highlight>
                            <a:srgbClr val="D9D9D9"/>
                          </a:highlight>
                          <a:latin typeface="Times New Roman" panose="02020603050405020304" pitchFamily="18" charset="0"/>
                          <a:ea typeface="Times New Roman" panose="02020603050405020304" pitchFamily="18" charset="0"/>
                        </a:rPr>
                        <a:t>10</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a:solidFill>
                            <a:srgbClr val="000000"/>
                          </a:solidFill>
                          <a:effectLst/>
                          <a:highlight>
                            <a:srgbClr val="D9D9D9"/>
                          </a:highlight>
                          <a:latin typeface="Times New Roman" panose="02020603050405020304" pitchFamily="18" charset="0"/>
                          <a:ea typeface="Times New Roman" panose="02020603050405020304" pitchFamily="18" charset="0"/>
                        </a:rPr>
                        <a:t>Campbell</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a:solidFill>
                            <a:srgbClr val="000000"/>
                          </a:solidFill>
                          <a:effectLst/>
                          <a:highlight>
                            <a:srgbClr val="D9D9D9"/>
                          </a:highlight>
                          <a:latin typeface="Times New Roman" panose="02020603050405020304" pitchFamily="18" charset="0"/>
                          <a:ea typeface="Times New Roman" panose="02020603050405020304" pitchFamily="18" charset="0"/>
                        </a:rPr>
                        <a:t>11,874</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3,539</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29.8%</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375924786"/>
                  </a:ext>
                </a:extLst>
              </a:tr>
            </a:tbl>
          </a:graphicData>
        </a:graphic>
      </p:graphicFrame>
      <p:sp>
        <p:nvSpPr>
          <p:cNvPr id="9" name="Rectangle 8">
            <a:extLst>
              <a:ext uri="{FF2B5EF4-FFF2-40B4-BE49-F238E27FC236}">
                <a16:creationId xmlns:a16="http://schemas.microsoft.com/office/drawing/2014/main" id="{FC5F01EF-60E7-DA69-AAFD-12C03A3A6C45}"/>
              </a:ext>
            </a:extLst>
          </p:cNvPr>
          <p:cNvSpPr/>
          <p:nvPr/>
        </p:nvSpPr>
        <p:spPr>
          <a:xfrm>
            <a:off x="3125755" y="2706264"/>
            <a:ext cx="1660848" cy="1914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3842C108-4885-C9B0-1E1C-6DC6D9F1F660}"/>
              </a:ext>
            </a:extLst>
          </p:cNvPr>
          <p:cNvSpPr/>
          <p:nvPr/>
        </p:nvSpPr>
        <p:spPr>
          <a:xfrm>
            <a:off x="3125755" y="2498521"/>
            <a:ext cx="1660848" cy="2077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41D1FC61-864C-9559-2863-8BBF3C9B6A6C}"/>
              </a:ext>
            </a:extLst>
          </p:cNvPr>
          <p:cNvSpPr/>
          <p:nvPr/>
        </p:nvSpPr>
        <p:spPr>
          <a:xfrm>
            <a:off x="3125755" y="2258145"/>
            <a:ext cx="1660848" cy="22405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DD672AFF-D1ED-A781-D922-A8A2F463FD67}"/>
              </a:ext>
            </a:extLst>
          </p:cNvPr>
          <p:cNvSpPr/>
          <p:nvPr/>
        </p:nvSpPr>
        <p:spPr>
          <a:xfrm>
            <a:off x="3125755" y="2066718"/>
            <a:ext cx="1660848" cy="1914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3C84AEE4-AD54-1FC2-54DE-105E01F9C4A5}"/>
              </a:ext>
            </a:extLst>
          </p:cNvPr>
          <p:cNvSpPr/>
          <p:nvPr/>
        </p:nvSpPr>
        <p:spPr>
          <a:xfrm>
            <a:off x="3125755" y="2897691"/>
            <a:ext cx="1660848" cy="24370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Rectangle 13">
            <a:extLst>
              <a:ext uri="{FF2B5EF4-FFF2-40B4-BE49-F238E27FC236}">
                <a16:creationId xmlns:a16="http://schemas.microsoft.com/office/drawing/2014/main" id="{476B5DA9-22B2-F562-911C-6D76F35980C6}"/>
              </a:ext>
            </a:extLst>
          </p:cNvPr>
          <p:cNvSpPr/>
          <p:nvPr/>
        </p:nvSpPr>
        <p:spPr>
          <a:xfrm>
            <a:off x="1754155" y="5760895"/>
            <a:ext cx="469640" cy="3693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5" name="Rectangle 14">
            <a:extLst>
              <a:ext uri="{FF2B5EF4-FFF2-40B4-BE49-F238E27FC236}">
                <a16:creationId xmlns:a16="http://schemas.microsoft.com/office/drawing/2014/main" id="{42557388-59D4-B0AC-2EC9-FD1DF3030857}"/>
              </a:ext>
            </a:extLst>
          </p:cNvPr>
          <p:cNvSpPr/>
          <p:nvPr/>
        </p:nvSpPr>
        <p:spPr>
          <a:xfrm>
            <a:off x="6839339" y="1912776"/>
            <a:ext cx="522516" cy="43431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6" name="Rectangle 15">
            <a:extLst>
              <a:ext uri="{FF2B5EF4-FFF2-40B4-BE49-F238E27FC236}">
                <a16:creationId xmlns:a16="http://schemas.microsoft.com/office/drawing/2014/main" id="{C4553606-FB2D-93B1-05EB-028ECDD88A01}"/>
              </a:ext>
            </a:extLst>
          </p:cNvPr>
          <p:cNvSpPr/>
          <p:nvPr/>
        </p:nvSpPr>
        <p:spPr>
          <a:xfrm>
            <a:off x="8920065" y="3785915"/>
            <a:ext cx="528734" cy="3693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7" name="Rectangle 16">
            <a:extLst>
              <a:ext uri="{FF2B5EF4-FFF2-40B4-BE49-F238E27FC236}">
                <a16:creationId xmlns:a16="http://schemas.microsoft.com/office/drawing/2014/main" id="{B9C2AED9-4BA4-68A7-7E71-091CCA884468}"/>
              </a:ext>
            </a:extLst>
          </p:cNvPr>
          <p:cNvSpPr/>
          <p:nvPr/>
        </p:nvSpPr>
        <p:spPr>
          <a:xfrm>
            <a:off x="6587412" y="3969259"/>
            <a:ext cx="671803" cy="3693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F31283B6-6E40-7245-4262-E6154ED88818}"/>
              </a:ext>
            </a:extLst>
          </p:cNvPr>
          <p:cNvSpPr/>
          <p:nvPr/>
        </p:nvSpPr>
        <p:spPr>
          <a:xfrm>
            <a:off x="9678410" y="4338576"/>
            <a:ext cx="605208" cy="3693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8184438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b">
            <a:normAutofit/>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a:ln>
                  <a:noFill/>
                </a:ln>
                <a:solidFill>
                  <a:sysClr val="window" lastClr="FFFFFF"/>
                </a:solidFill>
                <a:effectLst/>
                <a:uLnTx/>
                <a:uFillTx/>
                <a:latin typeface="Futura"/>
                <a:ea typeface="+mj-ea"/>
                <a:cs typeface="+mj-cs"/>
              </a:rPr>
              <a:t>For-Sale Housing Gaps (2024)</a:t>
            </a:r>
            <a:endParaRPr kumimoji="0" lang="en-US" sz="3800" b="1" i="0" u="none" strike="noStrike" kern="1200" cap="none" spc="0" normalizeH="0" baseline="0" noProof="0" dirty="0">
              <a:ln>
                <a:noFill/>
              </a:ln>
              <a:solidFill>
                <a:sysClr val="window" lastClr="FFFFFF"/>
              </a:solidFill>
              <a:effectLst/>
              <a:uLnTx/>
              <a:uFillTx/>
              <a:latin typeface="Futura"/>
              <a:ea typeface="+mj-ea"/>
              <a:cs typeface="+mj-cs"/>
            </a:endParaRPr>
          </a:p>
        </p:txBody>
      </p:sp>
      <p:pic>
        <p:nvPicPr>
          <p:cNvPr id="2" name="Picture 1" descr="A map of kentucky with blue squares&#10;&#10;Description automatically generated">
            <a:extLst>
              <a:ext uri="{FF2B5EF4-FFF2-40B4-BE49-F238E27FC236}">
                <a16:creationId xmlns:a16="http://schemas.microsoft.com/office/drawing/2014/main" id="{42C00D3E-5B3D-B4F4-6F68-2F88E4A1C640}"/>
              </a:ext>
            </a:extLst>
          </p:cNvPr>
          <p:cNvPicPr>
            <a:picLocks noChangeAspect="1"/>
          </p:cNvPicPr>
          <p:nvPr/>
        </p:nvPicPr>
        <p:blipFill rotWithShape="1">
          <a:blip r:embed="rId2"/>
          <a:srcRect l="2542" t="22352" r="2336" b="21580"/>
          <a:stretch/>
        </p:blipFill>
        <p:spPr>
          <a:xfrm>
            <a:off x="259108" y="1259633"/>
            <a:ext cx="11664255" cy="5383763"/>
          </a:xfrm>
          <a:prstGeom prst="rect">
            <a:avLst/>
          </a:prstGeom>
        </p:spPr>
      </p:pic>
      <p:pic>
        <p:nvPicPr>
          <p:cNvPr id="4" name="Picture 3" descr="A map of kentucky with blue squares&#10;&#10;Description automatically generated">
            <a:extLst>
              <a:ext uri="{FF2B5EF4-FFF2-40B4-BE49-F238E27FC236}">
                <a16:creationId xmlns:a16="http://schemas.microsoft.com/office/drawing/2014/main" id="{10940B9B-C661-E770-81AA-DF5C00BBD5D4}"/>
              </a:ext>
            </a:extLst>
          </p:cNvPr>
          <p:cNvPicPr>
            <a:picLocks noChangeAspect="1"/>
          </p:cNvPicPr>
          <p:nvPr/>
        </p:nvPicPr>
        <p:blipFill rotWithShape="1">
          <a:blip r:embed="rId2"/>
          <a:srcRect l="85917" t="3005" r="2863" b="85433"/>
          <a:stretch/>
        </p:blipFill>
        <p:spPr>
          <a:xfrm>
            <a:off x="10282334" y="1005314"/>
            <a:ext cx="1641029" cy="1152759"/>
          </a:xfrm>
          <a:prstGeom prst="rect">
            <a:avLst/>
          </a:prstGeom>
          <a:ln w="19050">
            <a:solidFill>
              <a:schemeClr val="accent1"/>
            </a:solidFill>
          </a:ln>
        </p:spPr>
      </p:pic>
      <p:graphicFrame>
        <p:nvGraphicFramePr>
          <p:cNvPr id="5" name="Table 4">
            <a:extLst>
              <a:ext uri="{FF2B5EF4-FFF2-40B4-BE49-F238E27FC236}">
                <a16:creationId xmlns:a16="http://schemas.microsoft.com/office/drawing/2014/main" id="{A0D81D7F-64C5-BC9E-3CEC-F20B9EC23D3A}"/>
              </a:ext>
            </a:extLst>
          </p:cNvPr>
          <p:cNvGraphicFramePr>
            <a:graphicFrameLocks noGrp="1"/>
          </p:cNvGraphicFramePr>
          <p:nvPr/>
        </p:nvGraphicFramePr>
        <p:xfrm>
          <a:off x="284747" y="1039799"/>
          <a:ext cx="3391514" cy="2750693"/>
        </p:xfrm>
        <a:graphic>
          <a:graphicData uri="http://schemas.openxmlformats.org/drawingml/2006/table">
            <a:tbl>
              <a:tblPr firstRow="1" firstCol="1" bandRow="1"/>
              <a:tblGrid>
                <a:gridCol w="700455">
                  <a:extLst>
                    <a:ext uri="{9D8B030D-6E8A-4147-A177-3AD203B41FA5}">
                      <a16:colId xmlns:a16="http://schemas.microsoft.com/office/drawing/2014/main" val="2627104822"/>
                    </a:ext>
                  </a:extLst>
                </a:gridCol>
                <a:gridCol w="1325019">
                  <a:extLst>
                    <a:ext uri="{9D8B030D-6E8A-4147-A177-3AD203B41FA5}">
                      <a16:colId xmlns:a16="http://schemas.microsoft.com/office/drawing/2014/main" val="3605692354"/>
                    </a:ext>
                  </a:extLst>
                </a:gridCol>
                <a:gridCol w="1366040">
                  <a:extLst>
                    <a:ext uri="{9D8B030D-6E8A-4147-A177-3AD203B41FA5}">
                      <a16:colId xmlns:a16="http://schemas.microsoft.com/office/drawing/2014/main" val="1878856151"/>
                    </a:ext>
                  </a:extLst>
                </a:gridCol>
              </a:tblGrid>
              <a:tr h="183175">
                <a:tc>
                  <a:txBody>
                    <a:bodyPr/>
                    <a:lstStyle/>
                    <a:p>
                      <a:pPr marL="0" marR="0" algn="ctr">
                        <a:lnSpc>
                          <a:spcPct val="107000"/>
                        </a:lnSpc>
                        <a:spcBef>
                          <a:spcPts val="0"/>
                        </a:spcBef>
                        <a:spcAft>
                          <a:spcPts val="0"/>
                        </a:spcAft>
                      </a:pPr>
                      <a:r>
                        <a:rPr lang="en-US" sz="1600" b="1" ker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Rank</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spcBef>
                          <a:spcPts val="0"/>
                        </a:spcBef>
                        <a:spcAft>
                          <a:spcPts val="0"/>
                        </a:spcAft>
                      </a:pPr>
                      <a:r>
                        <a:rPr lang="en-US" sz="1600" b="1" ker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County</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spcBef>
                          <a:spcPts val="0"/>
                        </a:spcBef>
                        <a:spcAft>
                          <a:spcPts val="0"/>
                        </a:spcAft>
                      </a:pPr>
                      <a:r>
                        <a:rPr lang="en-US" sz="1600" b="1" kern="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Total Gap</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18351757"/>
                  </a:ext>
                </a:extLst>
              </a:tr>
              <a:tr h="183175">
                <a:tc>
                  <a:txBody>
                    <a:bodyPr/>
                    <a:lstStyle/>
                    <a:p>
                      <a:pPr marL="0" marR="0" algn="ctr">
                        <a:lnSpc>
                          <a:spcPct val="107000"/>
                        </a:lnSpc>
                        <a:spcBef>
                          <a:spcPts val="0"/>
                        </a:spcBef>
                        <a:spcAft>
                          <a:spcPts val="0"/>
                        </a:spcAft>
                      </a:pPr>
                      <a:r>
                        <a:rPr lang="en-US" sz="160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Jefferson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18,504</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74480798"/>
                  </a:ext>
                </a:extLst>
              </a:tr>
              <a:tr h="183175">
                <a:tc>
                  <a:txBody>
                    <a:bodyPr/>
                    <a:lstStyle/>
                    <a:p>
                      <a:pPr marL="0" marR="0" algn="ctr">
                        <a:lnSpc>
                          <a:spcPct val="107000"/>
                        </a:lnSpc>
                        <a:spcBef>
                          <a:spcPts val="0"/>
                        </a:spcBef>
                        <a:spcAft>
                          <a:spcPts val="0"/>
                        </a:spcAft>
                      </a:pPr>
                      <a:r>
                        <a:rPr lang="en-US" sz="16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Fayette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8,126</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38264379"/>
                  </a:ext>
                </a:extLst>
              </a:tr>
              <a:tr h="183175">
                <a:tc>
                  <a:txBody>
                    <a:bodyPr/>
                    <a:lstStyle/>
                    <a:p>
                      <a:pPr marL="0" marR="0" algn="ctr">
                        <a:lnSpc>
                          <a:spcPct val="107000"/>
                        </a:lnSpc>
                        <a:spcBef>
                          <a:spcPts val="0"/>
                        </a:spcBef>
                        <a:spcAft>
                          <a:spcPts val="0"/>
                        </a:spcAft>
                      </a:pPr>
                      <a:r>
                        <a:rPr lang="en-US" sz="160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Boone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6,925</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82438896"/>
                  </a:ext>
                </a:extLst>
              </a:tr>
              <a:tr h="183175">
                <a:tc>
                  <a:txBody>
                    <a:bodyPr/>
                    <a:lstStyle/>
                    <a:p>
                      <a:pPr marL="0" marR="0" algn="ctr">
                        <a:lnSpc>
                          <a:spcPct val="107000"/>
                        </a:lnSpc>
                        <a:spcBef>
                          <a:spcPts val="0"/>
                        </a:spcBef>
                        <a:spcAft>
                          <a:spcPts val="0"/>
                        </a:spcAft>
                      </a:pPr>
                      <a:r>
                        <a:rPr lang="en-US" sz="16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Kenton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4,342</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10193778"/>
                  </a:ext>
                </a:extLst>
              </a:tr>
              <a:tr h="183175">
                <a:tc>
                  <a:txBody>
                    <a:bodyPr/>
                    <a:lstStyle/>
                    <a:p>
                      <a:pPr marL="0" marR="0" algn="ctr">
                        <a:lnSpc>
                          <a:spcPct val="107000"/>
                        </a:lnSpc>
                        <a:spcBef>
                          <a:spcPts val="0"/>
                        </a:spcBef>
                        <a:spcAft>
                          <a:spcPts val="0"/>
                        </a:spcAft>
                      </a:pPr>
                      <a:r>
                        <a:rPr lang="en-US" sz="160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Warren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2,596</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54441609"/>
                  </a:ext>
                </a:extLst>
              </a:tr>
              <a:tr h="183175">
                <a:tc>
                  <a:txBody>
                    <a:bodyPr/>
                    <a:lstStyle/>
                    <a:p>
                      <a:pPr marL="0" marR="0" algn="ctr">
                        <a:lnSpc>
                          <a:spcPct val="107000"/>
                        </a:lnSpc>
                        <a:spcBef>
                          <a:spcPts val="0"/>
                        </a:spcBef>
                        <a:spcAft>
                          <a:spcPts val="0"/>
                        </a:spcAft>
                      </a:pPr>
                      <a:r>
                        <a:rPr lang="en-US" sz="16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Bullitt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2,558</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533902364"/>
                  </a:ext>
                </a:extLst>
              </a:tr>
              <a:tr h="183175">
                <a:tc>
                  <a:txBody>
                    <a:bodyPr/>
                    <a:lstStyle/>
                    <a:p>
                      <a:pPr marL="0" marR="0" algn="ctr">
                        <a:lnSpc>
                          <a:spcPct val="107000"/>
                        </a:lnSpc>
                        <a:spcBef>
                          <a:spcPts val="0"/>
                        </a:spcBef>
                        <a:spcAft>
                          <a:spcPts val="0"/>
                        </a:spcAft>
                      </a:pPr>
                      <a:r>
                        <a:rPr lang="en-US" sz="160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Hardin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2,258</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53576819"/>
                  </a:ext>
                </a:extLst>
              </a:tr>
              <a:tr h="183175">
                <a:tc>
                  <a:txBody>
                    <a:bodyPr/>
                    <a:lstStyle/>
                    <a:p>
                      <a:pPr marL="0" marR="0" algn="ctr">
                        <a:lnSpc>
                          <a:spcPct val="107000"/>
                        </a:lnSpc>
                        <a:spcBef>
                          <a:spcPts val="0"/>
                        </a:spcBef>
                        <a:spcAft>
                          <a:spcPts val="0"/>
                        </a:spcAft>
                      </a:pPr>
                      <a:r>
                        <a:rPr lang="en-US" sz="16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Campbell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2,243</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31332251"/>
                  </a:ext>
                </a:extLst>
              </a:tr>
              <a:tr h="183175">
                <a:tc>
                  <a:txBody>
                    <a:bodyPr/>
                    <a:lstStyle/>
                    <a:p>
                      <a:pPr marL="0" marR="0" algn="ctr">
                        <a:lnSpc>
                          <a:spcPct val="107000"/>
                        </a:lnSpc>
                        <a:spcBef>
                          <a:spcPts val="0"/>
                        </a:spcBef>
                        <a:spcAft>
                          <a:spcPts val="0"/>
                        </a:spcAft>
                      </a:pPr>
                      <a:r>
                        <a:rPr lang="en-US" sz="160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Daviess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2,109</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00148013"/>
                  </a:ext>
                </a:extLst>
              </a:tr>
              <a:tr h="183175">
                <a:tc>
                  <a:txBody>
                    <a:bodyPr/>
                    <a:lstStyle/>
                    <a:p>
                      <a:pPr marL="0" marR="0" algn="ctr">
                        <a:lnSpc>
                          <a:spcPct val="107000"/>
                        </a:lnSpc>
                        <a:spcBef>
                          <a:spcPts val="0"/>
                        </a:spcBef>
                        <a:spcAft>
                          <a:spcPts val="0"/>
                        </a:spcAft>
                      </a:pPr>
                      <a:r>
                        <a:rPr lang="en-US" sz="16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Franklin </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6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1,950</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16079409"/>
                  </a:ext>
                </a:extLst>
              </a:tr>
            </a:tbl>
          </a:graphicData>
        </a:graphic>
      </p:graphicFrame>
    </p:spTree>
    <p:extLst>
      <p:ext uri="{BB962C8B-B14F-4D97-AF65-F5344CB8AC3E}">
        <p14:creationId xmlns:p14="http://schemas.microsoft.com/office/powerpoint/2010/main" val="25665499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FB7ECB-EB74-F045-7A76-28A21AEF8DFD}"/>
              </a:ext>
            </a:extLst>
          </p:cNvPr>
          <p:cNvPicPr>
            <a:picLocks noChangeAspect="1"/>
          </p:cNvPicPr>
          <p:nvPr/>
        </p:nvPicPr>
        <p:blipFill>
          <a:blip r:embed="rId2"/>
          <a:stretch>
            <a:fillRect/>
          </a:stretch>
        </p:blipFill>
        <p:spPr>
          <a:xfrm>
            <a:off x="284744" y="904874"/>
            <a:ext cx="11628336" cy="5534026"/>
          </a:xfrm>
          <a:prstGeom prst="rect">
            <a:avLst/>
          </a:prstGeom>
        </p:spPr>
      </p:pic>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ysClr val="window" lastClr="FFFFFF"/>
                </a:solidFill>
                <a:effectLst/>
                <a:uLnTx/>
                <a:uFillTx/>
                <a:latin typeface="Futura"/>
                <a:ea typeface="+mj-ea"/>
                <a:cs typeface="+mj-cs"/>
              </a:rPr>
              <a:t>For-Sale Housing Gaps (2029)</a:t>
            </a:r>
          </a:p>
        </p:txBody>
      </p:sp>
      <p:pic>
        <p:nvPicPr>
          <p:cNvPr id="6" name="Picture 5">
            <a:extLst>
              <a:ext uri="{FF2B5EF4-FFF2-40B4-BE49-F238E27FC236}">
                <a16:creationId xmlns:a16="http://schemas.microsoft.com/office/drawing/2014/main" id="{2FA12DEF-2EC9-DA90-F893-80763321C813}"/>
              </a:ext>
            </a:extLst>
          </p:cNvPr>
          <p:cNvPicPr>
            <a:picLocks noChangeAspect="1"/>
          </p:cNvPicPr>
          <p:nvPr/>
        </p:nvPicPr>
        <p:blipFill>
          <a:blip r:embed="rId3"/>
          <a:stretch>
            <a:fillRect/>
          </a:stretch>
        </p:blipFill>
        <p:spPr>
          <a:xfrm>
            <a:off x="10308090" y="989079"/>
            <a:ext cx="1599162" cy="1072986"/>
          </a:xfrm>
          <a:prstGeom prst="rect">
            <a:avLst/>
          </a:prstGeom>
          <a:ln w="19050">
            <a:solidFill>
              <a:schemeClr val="accent1"/>
            </a:solidFill>
          </a:ln>
        </p:spPr>
      </p:pic>
      <p:pic>
        <p:nvPicPr>
          <p:cNvPr id="5" name="Picture 4">
            <a:extLst>
              <a:ext uri="{FF2B5EF4-FFF2-40B4-BE49-F238E27FC236}">
                <a16:creationId xmlns:a16="http://schemas.microsoft.com/office/drawing/2014/main" id="{11399D07-2629-1419-DE7A-60CA151D9585}"/>
              </a:ext>
            </a:extLst>
          </p:cNvPr>
          <p:cNvPicPr>
            <a:picLocks noChangeAspect="1"/>
          </p:cNvPicPr>
          <p:nvPr/>
        </p:nvPicPr>
        <p:blipFill>
          <a:blip r:embed="rId4"/>
          <a:stretch>
            <a:fillRect/>
          </a:stretch>
        </p:blipFill>
        <p:spPr>
          <a:xfrm>
            <a:off x="284744" y="945830"/>
            <a:ext cx="3535087" cy="2409691"/>
          </a:xfrm>
          <a:prstGeom prst="rect">
            <a:avLst/>
          </a:prstGeom>
        </p:spPr>
      </p:pic>
    </p:spTree>
    <p:extLst>
      <p:ext uri="{BB962C8B-B14F-4D97-AF65-F5344CB8AC3E}">
        <p14:creationId xmlns:p14="http://schemas.microsoft.com/office/powerpoint/2010/main" val="16213957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b">
            <a:normAutofit fontScale="85000" lnSpcReduction="10000"/>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ysClr val="window" lastClr="FFFFFF"/>
                </a:solidFill>
                <a:effectLst/>
                <a:uLnTx/>
                <a:uFillTx/>
                <a:latin typeface="Futura"/>
                <a:ea typeface="+mj-ea"/>
                <a:cs typeface="+mj-cs"/>
              </a:rPr>
              <a:t>For-Sale Housing Gap to Owner Households Ratio (2024)</a:t>
            </a:r>
          </a:p>
        </p:txBody>
      </p:sp>
      <p:pic>
        <p:nvPicPr>
          <p:cNvPr id="2" name="Picture 1" descr="A map of the state of kentucky&#10;&#10;Description automatically generated">
            <a:extLst>
              <a:ext uri="{FF2B5EF4-FFF2-40B4-BE49-F238E27FC236}">
                <a16:creationId xmlns:a16="http://schemas.microsoft.com/office/drawing/2014/main" id="{62000215-6DE2-F78D-EFC0-F8D7DFDFB2FA}"/>
              </a:ext>
            </a:extLst>
          </p:cNvPr>
          <p:cNvPicPr>
            <a:picLocks noChangeAspect="1"/>
          </p:cNvPicPr>
          <p:nvPr/>
        </p:nvPicPr>
        <p:blipFill rotWithShape="1">
          <a:blip r:embed="rId2"/>
          <a:srcRect l="2420" t="20616" r="2458" b="21580"/>
          <a:stretch/>
        </p:blipFill>
        <p:spPr>
          <a:xfrm>
            <a:off x="233381" y="1156996"/>
            <a:ext cx="11622504" cy="5586704"/>
          </a:xfrm>
          <a:prstGeom prst="rect">
            <a:avLst/>
          </a:prstGeom>
        </p:spPr>
      </p:pic>
      <p:pic>
        <p:nvPicPr>
          <p:cNvPr id="4" name="Picture 3" descr="A map of the state of kentucky&#10;&#10;Description automatically generated">
            <a:extLst>
              <a:ext uri="{FF2B5EF4-FFF2-40B4-BE49-F238E27FC236}">
                <a16:creationId xmlns:a16="http://schemas.microsoft.com/office/drawing/2014/main" id="{194B620F-4BE0-F412-0299-384AE4948A51}"/>
              </a:ext>
            </a:extLst>
          </p:cNvPr>
          <p:cNvPicPr>
            <a:picLocks noChangeAspect="1"/>
          </p:cNvPicPr>
          <p:nvPr/>
        </p:nvPicPr>
        <p:blipFill rotWithShape="1">
          <a:blip r:embed="rId2"/>
          <a:srcRect l="86039" t="3005" r="2863" b="79909"/>
          <a:stretch/>
        </p:blipFill>
        <p:spPr>
          <a:xfrm>
            <a:off x="10590245" y="1061133"/>
            <a:ext cx="1317007" cy="1566799"/>
          </a:xfrm>
          <a:prstGeom prst="rect">
            <a:avLst/>
          </a:prstGeom>
          <a:ln>
            <a:solidFill>
              <a:schemeClr val="accent1"/>
            </a:solidFill>
          </a:ln>
        </p:spPr>
      </p:pic>
      <p:graphicFrame>
        <p:nvGraphicFramePr>
          <p:cNvPr id="5" name="Table 4">
            <a:extLst>
              <a:ext uri="{FF2B5EF4-FFF2-40B4-BE49-F238E27FC236}">
                <a16:creationId xmlns:a16="http://schemas.microsoft.com/office/drawing/2014/main" id="{CFE1A1FF-12D7-27A6-4538-E0E0E0AE1590}"/>
              </a:ext>
            </a:extLst>
          </p:cNvPr>
          <p:cNvGraphicFramePr>
            <a:graphicFrameLocks noGrp="1"/>
          </p:cNvGraphicFramePr>
          <p:nvPr/>
        </p:nvGraphicFramePr>
        <p:xfrm>
          <a:off x="284747" y="945830"/>
          <a:ext cx="4371229" cy="2635314"/>
        </p:xfrm>
        <a:graphic>
          <a:graphicData uri="http://schemas.openxmlformats.org/drawingml/2006/table">
            <a:tbl>
              <a:tblPr firstRow="1" firstCol="1" bandRow="1"/>
              <a:tblGrid>
                <a:gridCol w="659919">
                  <a:extLst>
                    <a:ext uri="{9D8B030D-6E8A-4147-A177-3AD203B41FA5}">
                      <a16:colId xmlns:a16="http://schemas.microsoft.com/office/drawing/2014/main" val="2952106921"/>
                    </a:ext>
                  </a:extLst>
                </a:gridCol>
                <a:gridCol w="875970">
                  <a:extLst>
                    <a:ext uri="{9D8B030D-6E8A-4147-A177-3AD203B41FA5}">
                      <a16:colId xmlns:a16="http://schemas.microsoft.com/office/drawing/2014/main" val="104858320"/>
                    </a:ext>
                  </a:extLst>
                </a:gridCol>
                <a:gridCol w="1090531">
                  <a:extLst>
                    <a:ext uri="{9D8B030D-6E8A-4147-A177-3AD203B41FA5}">
                      <a16:colId xmlns:a16="http://schemas.microsoft.com/office/drawing/2014/main" val="1896238599"/>
                    </a:ext>
                  </a:extLst>
                </a:gridCol>
                <a:gridCol w="670967">
                  <a:extLst>
                    <a:ext uri="{9D8B030D-6E8A-4147-A177-3AD203B41FA5}">
                      <a16:colId xmlns:a16="http://schemas.microsoft.com/office/drawing/2014/main" val="2374427828"/>
                    </a:ext>
                  </a:extLst>
                </a:gridCol>
                <a:gridCol w="1073842">
                  <a:extLst>
                    <a:ext uri="{9D8B030D-6E8A-4147-A177-3AD203B41FA5}">
                      <a16:colId xmlns:a16="http://schemas.microsoft.com/office/drawing/2014/main" val="1522326664"/>
                    </a:ext>
                  </a:extLst>
                </a:gridCol>
              </a:tblGrid>
              <a:tr h="382270">
                <a:tc>
                  <a:txBody>
                    <a:bodyPr/>
                    <a:lstStyle/>
                    <a:p>
                      <a:pPr marL="0" marR="0" algn="ctr">
                        <a:lnSpc>
                          <a:spcPct val="107000"/>
                        </a:lnSpc>
                        <a:spcBef>
                          <a:spcPts val="0"/>
                        </a:spcBef>
                        <a:spcAft>
                          <a:spcPts val="0"/>
                        </a:spcAft>
                      </a:pPr>
                      <a:r>
                        <a:rPr lang="en-US" sz="1400" b="1" ker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Rank</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spcBef>
                          <a:spcPts val="0"/>
                        </a:spcBef>
                        <a:spcAft>
                          <a:spcPts val="0"/>
                        </a:spcAft>
                      </a:pPr>
                      <a:r>
                        <a:rPr lang="en-US" sz="1400" b="1" ker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County</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spcBef>
                          <a:spcPts val="0"/>
                        </a:spcBef>
                        <a:spcAft>
                          <a:spcPts val="0"/>
                        </a:spcAft>
                      </a:pPr>
                      <a:r>
                        <a:rPr lang="en-US" sz="1400" b="1" kern="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Owner Households</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spcBef>
                          <a:spcPts val="0"/>
                        </a:spcBef>
                        <a:spcAft>
                          <a:spcPts val="0"/>
                        </a:spcAft>
                      </a:pPr>
                      <a:r>
                        <a:rPr lang="en-US" sz="1400" b="1" ker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Total Gap</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spcBef>
                          <a:spcPts val="0"/>
                        </a:spcBef>
                        <a:spcAft>
                          <a:spcPts val="0"/>
                        </a:spcAft>
                      </a:pPr>
                      <a:r>
                        <a:rPr lang="en-US" sz="1400" b="1" kern="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Gap/HH Ratio</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3054041774"/>
                  </a:ext>
                </a:extLst>
              </a:tr>
              <a:tr h="0">
                <a:tc>
                  <a:txBody>
                    <a:bodyPr/>
                    <a:lstStyle/>
                    <a:p>
                      <a:pPr marL="0" marR="0" algn="ctr">
                        <a:lnSpc>
                          <a:spcPct val="107000"/>
                        </a:lnSpc>
                        <a:spcBef>
                          <a:spcPts val="0"/>
                        </a:spcBef>
                        <a:spcAft>
                          <a:spcPts val="0"/>
                        </a:spcAft>
                      </a:pPr>
                      <a:r>
                        <a:rPr lang="en-US" sz="140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Boone</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39,340</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6,925</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17.6%</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87020887"/>
                  </a:ext>
                </a:extLst>
              </a:tr>
              <a:tr h="0">
                <a:tc>
                  <a:txBody>
                    <a:bodyPr/>
                    <a:lstStyle/>
                    <a:p>
                      <a:pPr marL="0" marR="0" algn="ctr">
                        <a:lnSpc>
                          <a:spcPct val="107000"/>
                        </a:lnSpc>
                        <a:spcBef>
                          <a:spcPts val="0"/>
                        </a:spcBef>
                        <a:spcAft>
                          <a:spcPts val="0"/>
                        </a:spcAft>
                      </a:pPr>
                      <a:r>
                        <a:rPr lang="en-US" sz="14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Marshall</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10,981</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1,925</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17.5%</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01113841"/>
                  </a:ext>
                </a:extLst>
              </a:tr>
              <a:tr h="0">
                <a:tc>
                  <a:txBody>
                    <a:bodyPr/>
                    <a:lstStyle/>
                    <a:p>
                      <a:pPr marL="0" marR="0" algn="ctr">
                        <a:lnSpc>
                          <a:spcPct val="107000"/>
                        </a:lnSpc>
                        <a:spcBef>
                          <a:spcPts val="0"/>
                        </a:spcBef>
                        <a:spcAft>
                          <a:spcPts val="0"/>
                        </a:spcAft>
                      </a:pPr>
                      <a:r>
                        <a:rPr lang="en-US" sz="140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Carroll</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a:effectLst/>
                          <a:latin typeface="Times New Roman" panose="02020603050405020304" pitchFamily="18" charset="0"/>
                          <a:ea typeface="Times New Roman" panose="02020603050405020304" pitchFamily="18" charset="0"/>
                          <a:cs typeface="Times New Roman" panose="02020603050405020304" pitchFamily="18" charset="0"/>
                        </a:rPr>
                        <a:t>2,704</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a:effectLst/>
                          <a:latin typeface="Times New Roman" panose="02020603050405020304" pitchFamily="18" charset="0"/>
                          <a:ea typeface="Times New Roman" panose="02020603050405020304" pitchFamily="18" charset="0"/>
                          <a:cs typeface="Times New Roman" panose="02020603050405020304" pitchFamily="18" charset="0"/>
                        </a:rPr>
                        <a:t>448</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16.6%</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71770908"/>
                  </a:ext>
                </a:extLst>
              </a:tr>
              <a:tr h="0">
                <a:tc>
                  <a:txBody>
                    <a:bodyPr/>
                    <a:lstStyle/>
                    <a:p>
                      <a:pPr marL="0" marR="0" algn="ctr">
                        <a:lnSpc>
                          <a:spcPct val="107000"/>
                        </a:lnSpc>
                        <a:spcBef>
                          <a:spcPts val="0"/>
                        </a:spcBef>
                        <a:spcAft>
                          <a:spcPts val="0"/>
                        </a:spcAft>
                      </a:pPr>
                      <a:r>
                        <a:rPr lang="en-US" sz="14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McLean</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2,961</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460</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15.5%</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69153504"/>
                  </a:ext>
                </a:extLst>
              </a:tr>
              <a:tr h="0">
                <a:tc>
                  <a:txBody>
                    <a:bodyPr/>
                    <a:lstStyle/>
                    <a:p>
                      <a:pPr marL="0" marR="0" algn="ctr">
                        <a:lnSpc>
                          <a:spcPct val="107000"/>
                        </a:lnSpc>
                        <a:spcBef>
                          <a:spcPts val="0"/>
                        </a:spcBef>
                        <a:spcAft>
                          <a:spcPts val="0"/>
                        </a:spcAft>
                      </a:pPr>
                      <a:r>
                        <a:rPr lang="en-US" sz="140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Franklin</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14,258</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1,950</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13.7%</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03059248"/>
                  </a:ext>
                </a:extLst>
              </a:tr>
              <a:tr h="0">
                <a:tc>
                  <a:txBody>
                    <a:bodyPr/>
                    <a:lstStyle/>
                    <a:p>
                      <a:pPr marL="0" marR="0" algn="ctr">
                        <a:lnSpc>
                          <a:spcPct val="107000"/>
                        </a:lnSpc>
                        <a:spcBef>
                          <a:spcPts val="0"/>
                        </a:spcBef>
                        <a:spcAft>
                          <a:spcPts val="0"/>
                        </a:spcAft>
                      </a:pPr>
                      <a:r>
                        <a:rPr lang="en-US" sz="14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Scott</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16,264</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1,910</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11.7%</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87317409"/>
                  </a:ext>
                </a:extLst>
              </a:tr>
              <a:tr h="0">
                <a:tc>
                  <a:txBody>
                    <a:bodyPr/>
                    <a:lstStyle/>
                    <a:p>
                      <a:pPr marL="0" marR="0" algn="ctr">
                        <a:lnSpc>
                          <a:spcPct val="107000"/>
                        </a:lnSpc>
                        <a:spcBef>
                          <a:spcPts val="0"/>
                        </a:spcBef>
                        <a:spcAft>
                          <a:spcPts val="0"/>
                        </a:spcAft>
                      </a:pPr>
                      <a:r>
                        <a:rPr lang="en-US" sz="140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Boyle</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8,164</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911</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11.2%</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12278042"/>
                  </a:ext>
                </a:extLst>
              </a:tr>
              <a:tr h="0">
                <a:tc>
                  <a:txBody>
                    <a:bodyPr/>
                    <a:lstStyle/>
                    <a:p>
                      <a:pPr marL="0" marR="0" algn="ctr">
                        <a:lnSpc>
                          <a:spcPct val="107000"/>
                        </a:lnSpc>
                        <a:spcBef>
                          <a:spcPts val="0"/>
                        </a:spcBef>
                        <a:spcAft>
                          <a:spcPts val="0"/>
                        </a:spcAft>
                      </a:pPr>
                      <a:r>
                        <a:rPr lang="en-US" sz="14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Gallatin</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2,343</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249</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10.6%</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46960105"/>
                  </a:ext>
                </a:extLst>
              </a:tr>
              <a:tr h="0">
                <a:tc>
                  <a:txBody>
                    <a:bodyPr/>
                    <a:lstStyle/>
                    <a:p>
                      <a:pPr marL="0" marR="0" algn="ctr">
                        <a:lnSpc>
                          <a:spcPct val="107000"/>
                        </a:lnSpc>
                        <a:spcBef>
                          <a:spcPts val="0"/>
                        </a:spcBef>
                        <a:spcAft>
                          <a:spcPts val="0"/>
                        </a:spcAft>
                      </a:pPr>
                      <a:r>
                        <a:rPr lang="en-US" sz="140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Fayette</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76,780</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8,126</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kern="1400" dirty="0">
                          <a:effectLst/>
                          <a:latin typeface="Times New Roman" panose="02020603050405020304" pitchFamily="18" charset="0"/>
                          <a:ea typeface="Times New Roman" panose="02020603050405020304" pitchFamily="18" charset="0"/>
                          <a:cs typeface="Times New Roman" panose="02020603050405020304" pitchFamily="18" charset="0"/>
                        </a:rPr>
                        <a:t>10.6%</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67911631"/>
                  </a:ext>
                </a:extLst>
              </a:tr>
              <a:tr h="0">
                <a:tc>
                  <a:txBody>
                    <a:bodyPr/>
                    <a:lstStyle/>
                    <a:p>
                      <a:pPr marL="0" marR="0" algn="ctr">
                        <a:lnSpc>
                          <a:spcPct val="107000"/>
                        </a:lnSpc>
                        <a:spcBef>
                          <a:spcPts val="0"/>
                        </a:spcBef>
                        <a:spcAft>
                          <a:spcPts val="0"/>
                        </a:spcAft>
                      </a:pPr>
                      <a:r>
                        <a:rPr lang="en-US" sz="14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Hancock</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2,872</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303</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4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10.6%</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4815206"/>
                  </a:ext>
                </a:extLst>
              </a:tr>
            </a:tbl>
          </a:graphicData>
        </a:graphic>
      </p:graphicFrame>
      <p:sp>
        <p:nvSpPr>
          <p:cNvPr id="6" name="Rectangle 5">
            <a:extLst>
              <a:ext uri="{FF2B5EF4-FFF2-40B4-BE49-F238E27FC236}">
                <a16:creationId xmlns:a16="http://schemas.microsoft.com/office/drawing/2014/main" id="{BD6BAEFA-631A-E5B1-3C29-4A5F7B616941}"/>
              </a:ext>
            </a:extLst>
          </p:cNvPr>
          <p:cNvSpPr/>
          <p:nvPr/>
        </p:nvSpPr>
        <p:spPr>
          <a:xfrm>
            <a:off x="2911151" y="1844532"/>
            <a:ext cx="1744825" cy="23619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33195EED-8249-5244-FF6D-02CD03219FEC}"/>
              </a:ext>
            </a:extLst>
          </p:cNvPr>
          <p:cNvSpPr/>
          <p:nvPr/>
        </p:nvSpPr>
        <p:spPr>
          <a:xfrm>
            <a:off x="7169021" y="1973155"/>
            <a:ext cx="471027" cy="3693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48E602AF-27A8-C4AB-DE6F-89419EE6F7FE}"/>
              </a:ext>
            </a:extLst>
          </p:cNvPr>
          <p:cNvSpPr/>
          <p:nvPr/>
        </p:nvSpPr>
        <p:spPr>
          <a:xfrm>
            <a:off x="7169021" y="4284096"/>
            <a:ext cx="471028" cy="3693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475A62B5-F277-D1B3-20FE-4AB5244BA8FE}"/>
              </a:ext>
            </a:extLst>
          </p:cNvPr>
          <p:cNvSpPr/>
          <p:nvPr/>
        </p:nvSpPr>
        <p:spPr>
          <a:xfrm>
            <a:off x="3526971" y="4446313"/>
            <a:ext cx="592490" cy="3693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D5E7CA2E-DF9E-A281-D10D-A1417BD8E0A6}"/>
              </a:ext>
            </a:extLst>
          </p:cNvPr>
          <p:cNvSpPr/>
          <p:nvPr/>
        </p:nvSpPr>
        <p:spPr>
          <a:xfrm>
            <a:off x="6811347" y="2193810"/>
            <a:ext cx="471027" cy="3693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B1B2191E-FB12-4487-2AD2-A86FE2F7A1B0}"/>
              </a:ext>
            </a:extLst>
          </p:cNvPr>
          <p:cNvSpPr/>
          <p:nvPr/>
        </p:nvSpPr>
        <p:spPr>
          <a:xfrm>
            <a:off x="2911149" y="2684954"/>
            <a:ext cx="1744825" cy="2334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4B1CB170-C7DA-9833-6BE2-2FF5901F9D90}"/>
              </a:ext>
            </a:extLst>
          </p:cNvPr>
          <p:cNvSpPr/>
          <p:nvPr/>
        </p:nvSpPr>
        <p:spPr>
          <a:xfrm>
            <a:off x="2911148" y="2022165"/>
            <a:ext cx="1744825" cy="24443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BAD9BA24-5653-1F8A-15A2-15F2DA25E324}"/>
              </a:ext>
            </a:extLst>
          </p:cNvPr>
          <p:cNvSpPr/>
          <p:nvPr/>
        </p:nvSpPr>
        <p:spPr>
          <a:xfrm>
            <a:off x="2911150" y="2946070"/>
            <a:ext cx="1744825" cy="2032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Rectangle 13">
            <a:extLst>
              <a:ext uri="{FF2B5EF4-FFF2-40B4-BE49-F238E27FC236}">
                <a16:creationId xmlns:a16="http://schemas.microsoft.com/office/drawing/2014/main" id="{6EC30B42-4C1B-834F-B520-B65F2A0D3CE2}"/>
              </a:ext>
            </a:extLst>
          </p:cNvPr>
          <p:cNvSpPr/>
          <p:nvPr/>
        </p:nvSpPr>
        <p:spPr>
          <a:xfrm>
            <a:off x="2911151" y="3377863"/>
            <a:ext cx="1744825" cy="20328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5" name="Rectangle 14">
            <a:extLst>
              <a:ext uri="{FF2B5EF4-FFF2-40B4-BE49-F238E27FC236}">
                <a16:creationId xmlns:a16="http://schemas.microsoft.com/office/drawing/2014/main" id="{24E57E05-E045-7F48-7BB2-525EDABB537C}"/>
              </a:ext>
            </a:extLst>
          </p:cNvPr>
          <p:cNvSpPr/>
          <p:nvPr/>
        </p:nvSpPr>
        <p:spPr>
          <a:xfrm>
            <a:off x="4189445" y="3765689"/>
            <a:ext cx="570555" cy="3693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0835738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ysClr val="window" lastClr="FFFFFF"/>
                </a:solidFill>
                <a:effectLst/>
                <a:uLnTx/>
                <a:uFillTx/>
                <a:latin typeface="Futura"/>
                <a:ea typeface="+mj-ea"/>
                <a:cs typeface="+mj-cs"/>
              </a:rPr>
              <a:t>For-Sale Housing Gap to Owner Households Ratio (2029)</a:t>
            </a:r>
          </a:p>
        </p:txBody>
      </p:sp>
      <p:pic>
        <p:nvPicPr>
          <p:cNvPr id="4" name="Picture 3">
            <a:extLst>
              <a:ext uri="{FF2B5EF4-FFF2-40B4-BE49-F238E27FC236}">
                <a16:creationId xmlns:a16="http://schemas.microsoft.com/office/drawing/2014/main" id="{DE8995D3-5FF9-C3E8-6624-7572A1EFF095}"/>
              </a:ext>
            </a:extLst>
          </p:cNvPr>
          <p:cNvPicPr>
            <a:picLocks noChangeAspect="1"/>
          </p:cNvPicPr>
          <p:nvPr/>
        </p:nvPicPr>
        <p:blipFill>
          <a:blip r:embed="rId2"/>
          <a:stretch>
            <a:fillRect/>
          </a:stretch>
        </p:blipFill>
        <p:spPr>
          <a:xfrm>
            <a:off x="284747" y="1159330"/>
            <a:ext cx="11622505" cy="5562746"/>
          </a:xfrm>
          <a:prstGeom prst="rect">
            <a:avLst/>
          </a:prstGeom>
        </p:spPr>
      </p:pic>
      <p:pic>
        <p:nvPicPr>
          <p:cNvPr id="6" name="Picture 5">
            <a:extLst>
              <a:ext uri="{FF2B5EF4-FFF2-40B4-BE49-F238E27FC236}">
                <a16:creationId xmlns:a16="http://schemas.microsoft.com/office/drawing/2014/main" id="{2E05635C-DA1B-19A6-E1CF-AD09AEFF53E4}"/>
              </a:ext>
            </a:extLst>
          </p:cNvPr>
          <p:cNvPicPr>
            <a:picLocks noChangeAspect="1"/>
          </p:cNvPicPr>
          <p:nvPr/>
        </p:nvPicPr>
        <p:blipFill>
          <a:blip r:embed="rId3"/>
          <a:stretch>
            <a:fillRect/>
          </a:stretch>
        </p:blipFill>
        <p:spPr>
          <a:xfrm>
            <a:off x="10655559" y="945831"/>
            <a:ext cx="1251693" cy="1371616"/>
          </a:xfrm>
          <a:prstGeom prst="rect">
            <a:avLst/>
          </a:prstGeom>
          <a:ln w="19050">
            <a:solidFill>
              <a:schemeClr val="tx1"/>
            </a:solidFill>
          </a:ln>
        </p:spPr>
      </p:pic>
      <p:graphicFrame>
        <p:nvGraphicFramePr>
          <p:cNvPr id="2" name="Table 1">
            <a:extLst>
              <a:ext uri="{FF2B5EF4-FFF2-40B4-BE49-F238E27FC236}">
                <a16:creationId xmlns:a16="http://schemas.microsoft.com/office/drawing/2014/main" id="{54C1077B-30E5-2D67-91CB-844349B96FA0}"/>
              </a:ext>
            </a:extLst>
          </p:cNvPr>
          <p:cNvGraphicFramePr>
            <a:graphicFrameLocks noGrp="1"/>
          </p:cNvGraphicFramePr>
          <p:nvPr/>
        </p:nvGraphicFramePr>
        <p:xfrm>
          <a:off x="294240" y="948734"/>
          <a:ext cx="4171623" cy="2619061"/>
        </p:xfrm>
        <a:graphic>
          <a:graphicData uri="http://schemas.openxmlformats.org/drawingml/2006/table">
            <a:tbl>
              <a:tblPr firstRow="1" firstCol="1" bandRow="1"/>
              <a:tblGrid>
                <a:gridCol w="613091">
                  <a:extLst>
                    <a:ext uri="{9D8B030D-6E8A-4147-A177-3AD203B41FA5}">
                      <a16:colId xmlns:a16="http://schemas.microsoft.com/office/drawing/2014/main" val="1356605634"/>
                    </a:ext>
                  </a:extLst>
                </a:gridCol>
                <a:gridCol w="880648">
                  <a:extLst>
                    <a:ext uri="{9D8B030D-6E8A-4147-A177-3AD203B41FA5}">
                      <a16:colId xmlns:a16="http://schemas.microsoft.com/office/drawing/2014/main" val="2287770154"/>
                    </a:ext>
                  </a:extLst>
                </a:gridCol>
                <a:gridCol w="1126671">
                  <a:extLst>
                    <a:ext uri="{9D8B030D-6E8A-4147-A177-3AD203B41FA5}">
                      <a16:colId xmlns:a16="http://schemas.microsoft.com/office/drawing/2014/main" val="422478427"/>
                    </a:ext>
                  </a:extLst>
                </a:gridCol>
                <a:gridCol w="702129">
                  <a:extLst>
                    <a:ext uri="{9D8B030D-6E8A-4147-A177-3AD203B41FA5}">
                      <a16:colId xmlns:a16="http://schemas.microsoft.com/office/drawing/2014/main" val="1423184387"/>
                    </a:ext>
                  </a:extLst>
                </a:gridCol>
                <a:gridCol w="849084">
                  <a:extLst>
                    <a:ext uri="{9D8B030D-6E8A-4147-A177-3AD203B41FA5}">
                      <a16:colId xmlns:a16="http://schemas.microsoft.com/office/drawing/2014/main" val="1132729470"/>
                    </a:ext>
                  </a:extLst>
                </a:gridCol>
              </a:tblGrid>
              <a:tr h="438261">
                <a:tc>
                  <a:txBody>
                    <a:bodyPr/>
                    <a:lstStyle/>
                    <a:p>
                      <a:pPr marL="0" marR="0" algn="ctr">
                        <a:spcBef>
                          <a:spcPts val="0"/>
                        </a:spcBef>
                        <a:spcAft>
                          <a:spcPts val="0"/>
                        </a:spcAft>
                      </a:pPr>
                      <a:r>
                        <a:rPr lang="en-US" sz="1400" b="1" kern="0" dirty="0">
                          <a:solidFill>
                            <a:srgbClr val="FFFFFF"/>
                          </a:solidFill>
                          <a:effectLst/>
                          <a:highlight>
                            <a:srgbClr val="25597D"/>
                          </a:highlight>
                          <a:latin typeface="Times New Roman" panose="02020603050405020304" pitchFamily="18" charset="0"/>
                          <a:ea typeface="Times New Roman" panose="02020603050405020304" pitchFamily="18" charset="0"/>
                        </a:rPr>
                        <a:t>Rank</a:t>
                      </a:r>
                      <a:endParaRPr lang="en-US" sz="1400" kern="1400" dirty="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spcBef>
                          <a:spcPts val="0"/>
                        </a:spcBef>
                        <a:spcAft>
                          <a:spcPts val="0"/>
                        </a:spcAft>
                      </a:pPr>
                      <a:r>
                        <a:rPr lang="en-US" sz="1400" b="1" kern="0" dirty="0">
                          <a:solidFill>
                            <a:srgbClr val="FFFFFF"/>
                          </a:solidFill>
                          <a:effectLst/>
                          <a:highlight>
                            <a:srgbClr val="25597D"/>
                          </a:highlight>
                          <a:latin typeface="Times New Roman" panose="02020603050405020304" pitchFamily="18" charset="0"/>
                          <a:ea typeface="Times New Roman" panose="02020603050405020304" pitchFamily="18" charset="0"/>
                        </a:rPr>
                        <a:t>County</a:t>
                      </a:r>
                      <a:endParaRPr lang="en-US" sz="1400" kern="1400" dirty="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5597D"/>
                    </a:solidFill>
                  </a:tcPr>
                </a:tc>
                <a:tc>
                  <a:txBody>
                    <a:bodyPr/>
                    <a:lstStyle/>
                    <a:p>
                      <a:pPr marL="53975" marR="0" algn="ctr">
                        <a:spcBef>
                          <a:spcPts val="0"/>
                        </a:spcBef>
                        <a:spcAft>
                          <a:spcPts val="0"/>
                        </a:spcAft>
                      </a:pPr>
                      <a:r>
                        <a:rPr lang="en-US" sz="1400" b="1" kern="0" dirty="0">
                          <a:solidFill>
                            <a:srgbClr val="FFFFFF"/>
                          </a:solidFill>
                          <a:effectLst/>
                          <a:highlight>
                            <a:srgbClr val="25597D"/>
                          </a:highlight>
                          <a:latin typeface="Times New Roman" panose="02020603050405020304" pitchFamily="18" charset="0"/>
                          <a:ea typeface="Times New Roman" panose="02020603050405020304" pitchFamily="18" charset="0"/>
                        </a:rPr>
                        <a:t>Owner Households</a:t>
                      </a:r>
                      <a:endParaRPr lang="en-US" sz="1400" kern="1400" dirty="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5597D"/>
                    </a:solidFill>
                  </a:tcPr>
                </a:tc>
                <a:tc>
                  <a:txBody>
                    <a:bodyPr/>
                    <a:lstStyle/>
                    <a:p>
                      <a:pPr marL="53975" marR="0" algn="ctr">
                        <a:spcBef>
                          <a:spcPts val="0"/>
                        </a:spcBef>
                        <a:spcAft>
                          <a:spcPts val="0"/>
                        </a:spcAft>
                      </a:pPr>
                      <a:r>
                        <a:rPr lang="en-US" sz="1400" b="1" kern="0">
                          <a:solidFill>
                            <a:srgbClr val="FFFFFF"/>
                          </a:solidFill>
                          <a:effectLst/>
                          <a:highlight>
                            <a:srgbClr val="25597D"/>
                          </a:highlight>
                          <a:latin typeface="Times New Roman" panose="02020603050405020304" pitchFamily="18" charset="0"/>
                          <a:ea typeface="Times New Roman" panose="02020603050405020304" pitchFamily="18" charset="0"/>
                        </a:rPr>
                        <a:t>Total Gap</a:t>
                      </a:r>
                      <a:endParaRPr lang="en-US" sz="1400" kern="140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53975" marR="0" algn="ctr">
                        <a:spcBef>
                          <a:spcPts val="0"/>
                        </a:spcBef>
                        <a:spcAft>
                          <a:spcPts val="0"/>
                        </a:spcAft>
                      </a:pPr>
                      <a:r>
                        <a:rPr lang="en-US" sz="1400" b="1" kern="0" dirty="0">
                          <a:solidFill>
                            <a:srgbClr val="FFFFFF"/>
                          </a:solidFill>
                          <a:effectLst/>
                          <a:highlight>
                            <a:srgbClr val="25597D"/>
                          </a:highlight>
                          <a:latin typeface="Times New Roman" panose="02020603050405020304" pitchFamily="18" charset="0"/>
                          <a:ea typeface="Times New Roman" panose="02020603050405020304" pitchFamily="18" charset="0"/>
                        </a:rPr>
                        <a:t>Gap/HH Ratio</a:t>
                      </a:r>
                      <a:endParaRPr lang="en-US" sz="1400" kern="1400" dirty="0">
                        <a:effectLst/>
                        <a:highlight>
                          <a:srgbClr val="25597D"/>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3770662487"/>
                  </a:ext>
                </a:extLst>
              </a:tr>
              <a:tr h="218080">
                <a:tc>
                  <a:txBody>
                    <a:bodyPr/>
                    <a:lstStyle/>
                    <a:p>
                      <a:pPr marL="0" marR="0" algn="ctr">
                        <a:spcBef>
                          <a:spcPts val="0"/>
                        </a:spcBef>
                        <a:spcAft>
                          <a:spcPts val="0"/>
                        </a:spcAft>
                      </a:pPr>
                      <a:r>
                        <a:rPr lang="en-US" sz="1400" b="1" kern="1400" dirty="0">
                          <a:solidFill>
                            <a:srgbClr val="000000"/>
                          </a:solidFill>
                          <a:effectLst/>
                          <a:latin typeface="Times New Roman" panose="02020603050405020304" pitchFamily="18" charset="0"/>
                          <a:ea typeface="Times New Roman" panose="02020603050405020304" pitchFamily="18" charset="0"/>
                        </a:rPr>
                        <a:t>1</a:t>
                      </a:r>
                      <a:endParaRPr lang="en-US" sz="14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Kenton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a:effectLst/>
                          <a:latin typeface="Times New Roman" panose="02020603050405020304" pitchFamily="18" charset="0"/>
                          <a:ea typeface="Times New Roman" panose="02020603050405020304" pitchFamily="18" charset="0"/>
                        </a:rPr>
                        <a:t>47,596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a:effectLst/>
                          <a:latin typeface="Times New Roman" panose="02020603050405020304" pitchFamily="18" charset="0"/>
                          <a:ea typeface="Times New Roman" panose="02020603050405020304" pitchFamily="18" charset="0"/>
                        </a:rPr>
                        <a:t>9,682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a:effectLst/>
                          <a:latin typeface="Times New Roman" panose="02020603050405020304" pitchFamily="18" charset="0"/>
                          <a:ea typeface="Times New Roman" panose="02020603050405020304" pitchFamily="18" charset="0"/>
                        </a:rPr>
                        <a:t>20.3%</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39427052"/>
                  </a:ext>
                </a:extLst>
              </a:tr>
              <a:tr h="218080">
                <a:tc>
                  <a:txBody>
                    <a:bodyPr/>
                    <a:lstStyle/>
                    <a:p>
                      <a:pPr marL="0" marR="0" algn="ctr">
                        <a:spcBef>
                          <a:spcPts val="0"/>
                        </a:spcBef>
                        <a:spcAft>
                          <a:spcPts val="0"/>
                        </a:spcAft>
                      </a:pPr>
                      <a:r>
                        <a:rPr lang="en-US" sz="1400" b="1" kern="1400" dirty="0">
                          <a:solidFill>
                            <a:srgbClr val="000000"/>
                          </a:solidFill>
                          <a:effectLst/>
                          <a:highlight>
                            <a:srgbClr val="D9D9D9"/>
                          </a:highlight>
                          <a:latin typeface="Times New Roman" panose="02020603050405020304" pitchFamily="18" charset="0"/>
                          <a:ea typeface="Times New Roman" panose="02020603050405020304" pitchFamily="18" charset="0"/>
                        </a:rPr>
                        <a:t>2</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Breathitt</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4,239</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a:solidFill>
                            <a:srgbClr val="000000"/>
                          </a:solidFill>
                          <a:effectLst/>
                          <a:highlight>
                            <a:srgbClr val="D9D9D9"/>
                          </a:highlight>
                          <a:latin typeface="Times New Roman" panose="02020603050405020304" pitchFamily="18" charset="0"/>
                          <a:ea typeface="Times New Roman" panose="02020603050405020304" pitchFamily="18" charset="0"/>
                        </a:rPr>
                        <a:t>857</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a:solidFill>
                            <a:srgbClr val="000000"/>
                          </a:solidFill>
                          <a:effectLst/>
                          <a:highlight>
                            <a:srgbClr val="D9D9D9"/>
                          </a:highlight>
                          <a:latin typeface="Times New Roman" panose="02020603050405020304" pitchFamily="18" charset="0"/>
                          <a:ea typeface="Times New Roman" panose="02020603050405020304" pitchFamily="18" charset="0"/>
                        </a:rPr>
                        <a:t>20.2%</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534980269"/>
                  </a:ext>
                </a:extLst>
              </a:tr>
              <a:tr h="218080">
                <a:tc>
                  <a:txBody>
                    <a:bodyPr/>
                    <a:lstStyle/>
                    <a:p>
                      <a:pPr marL="0" marR="0" algn="ctr">
                        <a:spcBef>
                          <a:spcPts val="0"/>
                        </a:spcBef>
                        <a:spcAft>
                          <a:spcPts val="0"/>
                        </a:spcAft>
                      </a:pPr>
                      <a:r>
                        <a:rPr lang="en-US" sz="1400" b="1" kern="1400" dirty="0">
                          <a:solidFill>
                            <a:srgbClr val="000000"/>
                          </a:solidFill>
                          <a:effectLst/>
                          <a:latin typeface="Times New Roman" panose="02020603050405020304" pitchFamily="18" charset="0"/>
                          <a:ea typeface="Times New Roman" panose="02020603050405020304" pitchFamily="18" charset="0"/>
                        </a:rPr>
                        <a:t>3</a:t>
                      </a:r>
                      <a:endParaRPr lang="en-US" sz="14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a:effectLst/>
                          <a:latin typeface="Times New Roman" panose="02020603050405020304" pitchFamily="18" charset="0"/>
                          <a:ea typeface="Times New Roman" panose="02020603050405020304" pitchFamily="18" charset="0"/>
                        </a:rPr>
                        <a:t>Boone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40,325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a:effectLst/>
                          <a:latin typeface="Times New Roman" panose="02020603050405020304" pitchFamily="18" charset="0"/>
                          <a:ea typeface="Times New Roman" panose="02020603050405020304" pitchFamily="18" charset="0"/>
                        </a:rPr>
                        <a:t>7,636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a:effectLst/>
                          <a:latin typeface="Times New Roman" panose="02020603050405020304" pitchFamily="18" charset="0"/>
                          <a:ea typeface="Times New Roman" panose="02020603050405020304" pitchFamily="18" charset="0"/>
                        </a:rPr>
                        <a:t>18.9%</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89350274"/>
                  </a:ext>
                </a:extLst>
              </a:tr>
              <a:tr h="218080">
                <a:tc>
                  <a:txBody>
                    <a:bodyPr/>
                    <a:lstStyle/>
                    <a:p>
                      <a:pPr marL="0" marR="0" algn="ctr">
                        <a:spcBef>
                          <a:spcPts val="0"/>
                        </a:spcBef>
                        <a:spcAft>
                          <a:spcPts val="0"/>
                        </a:spcAft>
                      </a:pPr>
                      <a:r>
                        <a:rPr lang="en-US" sz="1400" b="1" kern="1400" dirty="0">
                          <a:solidFill>
                            <a:srgbClr val="000000"/>
                          </a:solidFill>
                          <a:effectLst/>
                          <a:highlight>
                            <a:srgbClr val="D9D9D9"/>
                          </a:highlight>
                          <a:latin typeface="Times New Roman" panose="02020603050405020304" pitchFamily="18" charset="0"/>
                          <a:ea typeface="Times New Roman" panose="02020603050405020304" pitchFamily="18" charset="0"/>
                        </a:rPr>
                        <a:t>4</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a:solidFill>
                            <a:srgbClr val="000000"/>
                          </a:solidFill>
                          <a:effectLst/>
                          <a:highlight>
                            <a:srgbClr val="D9D9D9"/>
                          </a:highlight>
                          <a:latin typeface="Times New Roman" panose="02020603050405020304" pitchFamily="18" charset="0"/>
                          <a:ea typeface="Times New Roman" panose="02020603050405020304" pitchFamily="18" charset="0"/>
                        </a:rPr>
                        <a:t>Simpson</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5,418</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a:solidFill>
                            <a:srgbClr val="000000"/>
                          </a:solidFill>
                          <a:effectLst/>
                          <a:highlight>
                            <a:srgbClr val="D9D9D9"/>
                          </a:highlight>
                          <a:latin typeface="Times New Roman" panose="02020603050405020304" pitchFamily="18" charset="0"/>
                          <a:ea typeface="Times New Roman" panose="02020603050405020304" pitchFamily="18" charset="0"/>
                        </a:rPr>
                        <a:t>973</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18.0%</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49451596"/>
                  </a:ext>
                </a:extLst>
              </a:tr>
              <a:tr h="218080">
                <a:tc>
                  <a:txBody>
                    <a:bodyPr/>
                    <a:lstStyle/>
                    <a:p>
                      <a:pPr marL="0" marR="0" algn="ctr">
                        <a:spcBef>
                          <a:spcPts val="0"/>
                        </a:spcBef>
                        <a:spcAft>
                          <a:spcPts val="0"/>
                        </a:spcAft>
                      </a:pPr>
                      <a:r>
                        <a:rPr lang="en-US" sz="1400" b="1" kern="1400" dirty="0">
                          <a:solidFill>
                            <a:srgbClr val="000000"/>
                          </a:solidFill>
                          <a:effectLst/>
                          <a:latin typeface="Times New Roman" panose="02020603050405020304" pitchFamily="18" charset="0"/>
                          <a:ea typeface="Times New Roman" panose="02020603050405020304" pitchFamily="18" charset="0"/>
                        </a:rPr>
                        <a:t>5</a:t>
                      </a:r>
                      <a:endParaRPr lang="en-US" sz="14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a:effectLst/>
                          <a:latin typeface="Times New Roman" panose="02020603050405020304" pitchFamily="18" charset="0"/>
                          <a:ea typeface="Times New Roman" panose="02020603050405020304" pitchFamily="18" charset="0"/>
                        </a:rPr>
                        <a:t>Campbell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a:effectLst/>
                          <a:latin typeface="Times New Roman" panose="02020603050405020304" pitchFamily="18" charset="0"/>
                          <a:ea typeface="Times New Roman" panose="02020603050405020304" pitchFamily="18" charset="0"/>
                        </a:rPr>
                        <a:t>28,338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4,795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a:effectLst/>
                          <a:latin typeface="Times New Roman" panose="02020603050405020304" pitchFamily="18" charset="0"/>
                          <a:ea typeface="Times New Roman" panose="02020603050405020304" pitchFamily="18" charset="0"/>
                        </a:rPr>
                        <a:t>16.9%</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97281981"/>
                  </a:ext>
                </a:extLst>
              </a:tr>
              <a:tr h="218080">
                <a:tc>
                  <a:txBody>
                    <a:bodyPr/>
                    <a:lstStyle/>
                    <a:p>
                      <a:pPr marL="0" marR="0" algn="ctr">
                        <a:spcBef>
                          <a:spcPts val="0"/>
                        </a:spcBef>
                        <a:spcAft>
                          <a:spcPts val="0"/>
                        </a:spcAft>
                      </a:pPr>
                      <a:r>
                        <a:rPr lang="en-US" sz="1400" b="1" kern="1400" dirty="0">
                          <a:solidFill>
                            <a:srgbClr val="000000"/>
                          </a:solidFill>
                          <a:effectLst/>
                          <a:highlight>
                            <a:srgbClr val="D9D9D9"/>
                          </a:highlight>
                          <a:latin typeface="Times New Roman" panose="02020603050405020304" pitchFamily="18" charset="0"/>
                          <a:ea typeface="Times New Roman" panose="02020603050405020304" pitchFamily="18" charset="0"/>
                        </a:rPr>
                        <a:t>6</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a:solidFill>
                            <a:srgbClr val="000000"/>
                          </a:solidFill>
                          <a:effectLst/>
                          <a:highlight>
                            <a:srgbClr val="D9D9D9"/>
                          </a:highlight>
                          <a:latin typeface="Times New Roman" panose="02020603050405020304" pitchFamily="18" charset="0"/>
                          <a:ea typeface="Times New Roman" panose="02020603050405020304" pitchFamily="18" charset="0"/>
                        </a:rPr>
                        <a:t>Fayette</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a:solidFill>
                            <a:srgbClr val="000000"/>
                          </a:solidFill>
                          <a:effectLst/>
                          <a:highlight>
                            <a:srgbClr val="D9D9D9"/>
                          </a:highlight>
                          <a:latin typeface="Times New Roman" panose="02020603050405020304" pitchFamily="18" charset="0"/>
                          <a:ea typeface="Times New Roman" panose="02020603050405020304" pitchFamily="18" charset="0"/>
                        </a:rPr>
                        <a:t>78,677</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12,890</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16.4%</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791614242"/>
                  </a:ext>
                </a:extLst>
              </a:tr>
              <a:tr h="218080">
                <a:tc>
                  <a:txBody>
                    <a:bodyPr/>
                    <a:lstStyle/>
                    <a:p>
                      <a:pPr marL="0" marR="0" algn="ctr">
                        <a:spcBef>
                          <a:spcPts val="0"/>
                        </a:spcBef>
                        <a:spcAft>
                          <a:spcPts val="0"/>
                        </a:spcAft>
                      </a:pPr>
                      <a:r>
                        <a:rPr lang="en-US" sz="1400" b="1" kern="1400" dirty="0">
                          <a:solidFill>
                            <a:srgbClr val="000000"/>
                          </a:solidFill>
                          <a:effectLst/>
                          <a:latin typeface="Times New Roman" panose="02020603050405020304" pitchFamily="18" charset="0"/>
                          <a:ea typeface="Times New Roman" panose="02020603050405020304" pitchFamily="18" charset="0"/>
                        </a:rPr>
                        <a:t>7</a:t>
                      </a:r>
                      <a:endParaRPr lang="en-US" sz="14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a:effectLst/>
                          <a:latin typeface="Times New Roman" panose="02020603050405020304" pitchFamily="18" charset="0"/>
                          <a:ea typeface="Times New Roman" panose="02020603050405020304" pitchFamily="18" charset="0"/>
                        </a:rPr>
                        <a:t>Scott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a:effectLst/>
                          <a:latin typeface="Times New Roman" panose="02020603050405020304" pitchFamily="18" charset="0"/>
                          <a:ea typeface="Times New Roman" panose="02020603050405020304" pitchFamily="18" charset="0"/>
                        </a:rPr>
                        <a:t>17,331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2,709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a:effectLst/>
                          <a:latin typeface="Times New Roman" panose="02020603050405020304" pitchFamily="18" charset="0"/>
                          <a:ea typeface="Times New Roman" panose="02020603050405020304" pitchFamily="18" charset="0"/>
                        </a:rPr>
                        <a:t>15.6%</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25068505"/>
                  </a:ext>
                </a:extLst>
              </a:tr>
              <a:tr h="218080">
                <a:tc>
                  <a:txBody>
                    <a:bodyPr/>
                    <a:lstStyle/>
                    <a:p>
                      <a:pPr marL="0" marR="0" algn="ctr">
                        <a:spcBef>
                          <a:spcPts val="0"/>
                        </a:spcBef>
                        <a:spcAft>
                          <a:spcPts val="0"/>
                        </a:spcAft>
                      </a:pPr>
                      <a:r>
                        <a:rPr lang="en-US" sz="1400" b="1" kern="1400" dirty="0">
                          <a:solidFill>
                            <a:srgbClr val="000000"/>
                          </a:solidFill>
                          <a:effectLst/>
                          <a:highlight>
                            <a:srgbClr val="D9D9D9"/>
                          </a:highlight>
                          <a:latin typeface="Times New Roman" panose="02020603050405020304" pitchFamily="18" charset="0"/>
                          <a:ea typeface="Times New Roman" panose="02020603050405020304" pitchFamily="18" charset="0"/>
                        </a:rPr>
                        <a:t>8</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a:solidFill>
                            <a:srgbClr val="000000"/>
                          </a:solidFill>
                          <a:effectLst/>
                          <a:highlight>
                            <a:srgbClr val="D9D9D9"/>
                          </a:highlight>
                          <a:latin typeface="Times New Roman" panose="02020603050405020304" pitchFamily="18" charset="0"/>
                          <a:ea typeface="Times New Roman" panose="02020603050405020304" pitchFamily="18" charset="0"/>
                        </a:rPr>
                        <a:t>Shelby</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a:solidFill>
                            <a:srgbClr val="000000"/>
                          </a:solidFill>
                          <a:effectLst/>
                          <a:highlight>
                            <a:srgbClr val="D9D9D9"/>
                          </a:highlight>
                          <a:latin typeface="Times New Roman" panose="02020603050405020304" pitchFamily="18" charset="0"/>
                          <a:ea typeface="Times New Roman" panose="02020603050405020304" pitchFamily="18" charset="0"/>
                        </a:rPr>
                        <a:t>14,062</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2,197</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15.6%</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688886285"/>
                  </a:ext>
                </a:extLst>
              </a:tr>
              <a:tr h="218080">
                <a:tc>
                  <a:txBody>
                    <a:bodyPr/>
                    <a:lstStyle/>
                    <a:p>
                      <a:pPr marL="0" marR="0" algn="ctr">
                        <a:spcBef>
                          <a:spcPts val="0"/>
                        </a:spcBef>
                        <a:spcAft>
                          <a:spcPts val="0"/>
                        </a:spcAft>
                      </a:pPr>
                      <a:r>
                        <a:rPr lang="en-US" sz="1400" b="1" kern="1400" dirty="0">
                          <a:solidFill>
                            <a:srgbClr val="000000"/>
                          </a:solidFill>
                          <a:effectLst/>
                          <a:latin typeface="Times New Roman" panose="02020603050405020304" pitchFamily="18" charset="0"/>
                          <a:ea typeface="Times New Roman" panose="02020603050405020304" pitchFamily="18" charset="0"/>
                        </a:rPr>
                        <a:t>9</a:t>
                      </a:r>
                      <a:endParaRPr lang="en-US" sz="14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a:effectLst/>
                          <a:latin typeface="Times New Roman" panose="02020603050405020304" pitchFamily="18" charset="0"/>
                          <a:ea typeface="Times New Roman" panose="02020603050405020304" pitchFamily="18" charset="0"/>
                        </a:rPr>
                        <a:t>Carroll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a:effectLst/>
                          <a:latin typeface="Times New Roman" panose="02020603050405020304" pitchFamily="18" charset="0"/>
                          <a:ea typeface="Times New Roman" panose="02020603050405020304" pitchFamily="18" charset="0"/>
                        </a:rPr>
                        <a:t>2,724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a:effectLst/>
                          <a:latin typeface="Times New Roman" panose="02020603050405020304" pitchFamily="18" charset="0"/>
                          <a:ea typeface="Times New Roman" panose="02020603050405020304" pitchFamily="18" charset="0"/>
                        </a:rPr>
                        <a:t>424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kern="1400" dirty="0">
                          <a:effectLst/>
                          <a:latin typeface="Times New Roman" panose="02020603050405020304" pitchFamily="18" charset="0"/>
                          <a:ea typeface="Times New Roman" panose="02020603050405020304" pitchFamily="18" charset="0"/>
                        </a:rPr>
                        <a:t>15.6%</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451448"/>
                  </a:ext>
                </a:extLst>
              </a:tr>
              <a:tr h="218080">
                <a:tc>
                  <a:txBody>
                    <a:bodyPr/>
                    <a:lstStyle/>
                    <a:p>
                      <a:pPr marL="0" marR="0" algn="ctr">
                        <a:spcBef>
                          <a:spcPts val="0"/>
                        </a:spcBef>
                        <a:spcAft>
                          <a:spcPts val="0"/>
                        </a:spcAft>
                      </a:pPr>
                      <a:r>
                        <a:rPr lang="en-US" sz="1400" b="1" kern="1400" dirty="0">
                          <a:solidFill>
                            <a:srgbClr val="000000"/>
                          </a:solidFill>
                          <a:effectLst/>
                          <a:highlight>
                            <a:srgbClr val="D9D9D9"/>
                          </a:highlight>
                          <a:latin typeface="Times New Roman" panose="02020603050405020304" pitchFamily="18" charset="0"/>
                          <a:ea typeface="Times New Roman" panose="02020603050405020304" pitchFamily="18" charset="0"/>
                        </a:rPr>
                        <a:t>10</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a:solidFill>
                            <a:srgbClr val="000000"/>
                          </a:solidFill>
                          <a:effectLst/>
                          <a:highlight>
                            <a:srgbClr val="D9D9D9"/>
                          </a:highlight>
                          <a:latin typeface="Times New Roman" panose="02020603050405020304" pitchFamily="18" charset="0"/>
                          <a:ea typeface="Times New Roman" panose="02020603050405020304" pitchFamily="18" charset="0"/>
                        </a:rPr>
                        <a:t>Marshall</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11,120</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a:solidFill>
                            <a:srgbClr val="000000"/>
                          </a:solidFill>
                          <a:effectLst/>
                          <a:highlight>
                            <a:srgbClr val="D9D9D9"/>
                          </a:highlight>
                          <a:latin typeface="Times New Roman" panose="02020603050405020304" pitchFamily="18" charset="0"/>
                          <a:ea typeface="Times New Roman" panose="02020603050405020304" pitchFamily="18" charset="0"/>
                        </a:rPr>
                        <a:t>1,686</a:t>
                      </a:r>
                      <a:endParaRPr lang="en-US" sz="1400" kern="14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kern="1400" dirty="0">
                          <a:solidFill>
                            <a:srgbClr val="000000"/>
                          </a:solidFill>
                          <a:effectLst/>
                          <a:highlight>
                            <a:srgbClr val="D9D9D9"/>
                          </a:highlight>
                          <a:latin typeface="Times New Roman" panose="02020603050405020304" pitchFamily="18" charset="0"/>
                          <a:ea typeface="Times New Roman" panose="02020603050405020304" pitchFamily="18" charset="0"/>
                        </a:rPr>
                        <a:t>15.2%</a:t>
                      </a:r>
                      <a:endParaRPr lang="en-US" sz="1400" kern="1400" dirty="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330324486"/>
                  </a:ext>
                </a:extLst>
              </a:tr>
            </a:tbl>
          </a:graphicData>
        </a:graphic>
      </p:graphicFrame>
      <p:sp>
        <p:nvSpPr>
          <p:cNvPr id="5" name="Rectangle 4">
            <a:extLst>
              <a:ext uri="{FF2B5EF4-FFF2-40B4-BE49-F238E27FC236}">
                <a16:creationId xmlns:a16="http://schemas.microsoft.com/office/drawing/2014/main" id="{CE38BB0B-0517-CF2C-C637-5DE302561A49}"/>
              </a:ext>
            </a:extLst>
          </p:cNvPr>
          <p:cNvSpPr/>
          <p:nvPr/>
        </p:nvSpPr>
        <p:spPr>
          <a:xfrm>
            <a:off x="9610531" y="4358741"/>
            <a:ext cx="539453" cy="3693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18CDEEF3-C398-FE4E-00ED-9CA6CDF45837}"/>
              </a:ext>
            </a:extLst>
          </p:cNvPr>
          <p:cNvSpPr/>
          <p:nvPr/>
        </p:nvSpPr>
        <p:spPr>
          <a:xfrm>
            <a:off x="2926701" y="1631640"/>
            <a:ext cx="1539161" cy="19716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466322F3-280D-C5A9-B06A-C0B33BE08114}"/>
              </a:ext>
            </a:extLst>
          </p:cNvPr>
          <p:cNvSpPr/>
          <p:nvPr/>
        </p:nvSpPr>
        <p:spPr>
          <a:xfrm>
            <a:off x="2926700" y="2061104"/>
            <a:ext cx="1539161" cy="19716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B7101193-C82C-57CF-DA94-818A8708566D}"/>
              </a:ext>
            </a:extLst>
          </p:cNvPr>
          <p:cNvSpPr/>
          <p:nvPr/>
        </p:nvSpPr>
        <p:spPr>
          <a:xfrm>
            <a:off x="2926700" y="3160038"/>
            <a:ext cx="1539161" cy="19716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008163F6-7885-6293-7D41-02D36D9309CA}"/>
              </a:ext>
            </a:extLst>
          </p:cNvPr>
          <p:cNvSpPr/>
          <p:nvPr/>
        </p:nvSpPr>
        <p:spPr>
          <a:xfrm>
            <a:off x="6820678" y="1903446"/>
            <a:ext cx="547369" cy="4140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6F4B25E7-2EA0-0F4F-9562-2414C152A5DB}"/>
              </a:ext>
            </a:extLst>
          </p:cNvPr>
          <p:cNvSpPr/>
          <p:nvPr/>
        </p:nvSpPr>
        <p:spPr>
          <a:xfrm>
            <a:off x="4550229" y="6016480"/>
            <a:ext cx="539453" cy="3693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2015071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ysClr val="window" lastClr="FFFFFF"/>
                </a:solidFill>
                <a:effectLst/>
                <a:uLnTx/>
                <a:uFillTx/>
                <a:latin typeface="Futura"/>
                <a:ea typeface="+mj-ea"/>
                <a:cs typeface="+mj-cs"/>
              </a:rPr>
              <a:t>Housing Gaps for Area Development Districts</a:t>
            </a:r>
          </a:p>
        </p:txBody>
      </p:sp>
      <p:pic>
        <p:nvPicPr>
          <p:cNvPr id="9" name="Picture 8">
            <a:extLst>
              <a:ext uri="{FF2B5EF4-FFF2-40B4-BE49-F238E27FC236}">
                <a16:creationId xmlns:a16="http://schemas.microsoft.com/office/drawing/2014/main" id="{F0721DE1-CD2A-1C33-C47D-A43E973BA2D3}"/>
              </a:ext>
            </a:extLst>
          </p:cNvPr>
          <p:cNvPicPr>
            <a:picLocks noChangeAspect="1"/>
          </p:cNvPicPr>
          <p:nvPr/>
        </p:nvPicPr>
        <p:blipFill>
          <a:blip r:embed="rId2"/>
          <a:stretch>
            <a:fillRect/>
          </a:stretch>
        </p:blipFill>
        <p:spPr>
          <a:xfrm>
            <a:off x="188329" y="2045443"/>
            <a:ext cx="5811255" cy="3831443"/>
          </a:xfrm>
          <a:prstGeom prst="rect">
            <a:avLst/>
          </a:prstGeom>
          <a:ln w="38100">
            <a:solidFill>
              <a:schemeClr val="accent1"/>
            </a:solidFill>
          </a:ln>
        </p:spPr>
      </p:pic>
      <p:pic>
        <p:nvPicPr>
          <p:cNvPr id="11" name="Picture 10">
            <a:extLst>
              <a:ext uri="{FF2B5EF4-FFF2-40B4-BE49-F238E27FC236}">
                <a16:creationId xmlns:a16="http://schemas.microsoft.com/office/drawing/2014/main" id="{514E12D8-C563-5539-037D-68E2B9A4B3A8}"/>
              </a:ext>
            </a:extLst>
          </p:cNvPr>
          <p:cNvPicPr>
            <a:picLocks noChangeAspect="1"/>
          </p:cNvPicPr>
          <p:nvPr/>
        </p:nvPicPr>
        <p:blipFill>
          <a:blip r:embed="rId3"/>
          <a:stretch>
            <a:fillRect/>
          </a:stretch>
        </p:blipFill>
        <p:spPr>
          <a:xfrm>
            <a:off x="6192418" y="2045443"/>
            <a:ext cx="5811253" cy="3831443"/>
          </a:xfrm>
          <a:prstGeom prst="rect">
            <a:avLst/>
          </a:prstGeom>
          <a:ln w="38100">
            <a:solidFill>
              <a:schemeClr val="accent1"/>
            </a:solidFill>
          </a:ln>
        </p:spPr>
      </p:pic>
      <p:sp>
        <p:nvSpPr>
          <p:cNvPr id="12" name="TextBox 11">
            <a:extLst>
              <a:ext uri="{FF2B5EF4-FFF2-40B4-BE49-F238E27FC236}">
                <a16:creationId xmlns:a16="http://schemas.microsoft.com/office/drawing/2014/main" id="{594F7C4B-E103-964D-2CE4-1C549244C123}"/>
              </a:ext>
            </a:extLst>
          </p:cNvPr>
          <p:cNvSpPr txBox="1"/>
          <p:nvPr/>
        </p:nvSpPr>
        <p:spPr>
          <a:xfrm>
            <a:off x="284747" y="1018583"/>
            <a:ext cx="11622505" cy="954107"/>
          </a:xfrm>
          <a:prstGeom prst="rect">
            <a:avLst/>
          </a:prstGeom>
          <a:solidFill>
            <a:schemeClr val="accent1"/>
          </a:solidFill>
        </p:spPr>
        <p:txBody>
          <a:bodyPr wrap="square">
            <a:spAutoFit/>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eiryo" panose="020B0604030504040204" pitchFamily="34" charset="-128"/>
                <a:cs typeface="Times New Roman" panose="02020603050405020304" pitchFamily="18" charset="0"/>
              </a:rPr>
              <a:t>Housing gaps provided for each of KY’s 15 Area Development Districts, including tenure, time period, and affordability level.</a:t>
            </a: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eiryo" panose="020B0604030504040204" pitchFamily="34" charset="-128"/>
              <a:cs typeface="Times New Roman" panose="02020603050405020304" pitchFamily="18" charset="0"/>
            </a:endParaRPr>
          </a:p>
        </p:txBody>
      </p:sp>
      <p:sp>
        <p:nvSpPr>
          <p:cNvPr id="13" name="TextBox 12">
            <a:extLst>
              <a:ext uri="{FF2B5EF4-FFF2-40B4-BE49-F238E27FC236}">
                <a16:creationId xmlns:a16="http://schemas.microsoft.com/office/drawing/2014/main" id="{F229DE86-18AE-C0FA-A8F0-13E2C89BE137}"/>
              </a:ext>
            </a:extLst>
          </p:cNvPr>
          <p:cNvSpPr txBox="1"/>
          <p:nvPr/>
        </p:nvSpPr>
        <p:spPr>
          <a:xfrm>
            <a:off x="284747" y="2421285"/>
            <a:ext cx="2781914" cy="523220"/>
          </a:xfrm>
          <a:prstGeom prst="rect">
            <a:avLst/>
          </a:prstGeom>
          <a:solidFill>
            <a:schemeClr val="accent1"/>
          </a:solidFill>
        </p:spPr>
        <p:txBody>
          <a:bodyPr wrap="square">
            <a:spAutoFit/>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eiryo" panose="020B0604030504040204" pitchFamily="34" charset="-128"/>
                <a:cs typeface="Times New Roman" panose="02020603050405020304" pitchFamily="18" charset="0"/>
              </a:rPr>
              <a:t>Rental Housing</a:t>
            </a: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eiryo" panose="020B0604030504040204" pitchFamily="34" charset="-128"/>
              <a:cs typeface="Times New Roman" panose="02020603050405020304" pitchFamily="18" charset="0"/>
            </a:endParaRPr>
          </a:p>
        </p:txBody>
      </p:sp>
      <p:sp>
        <p:nvSpPr>
          <p:cNvPr id="14" name="TextBox 13">
            <a:extLst>
              <a:ext uri="{FF2B5EF4-FFF2-40B4-BE49-F238E27FC236}">
                <a16:creationId xmlns:a16="http://schemas.microsoft.com/office/drawing/2014/main" id="{F73F9472-48AE-D6CA-F477-6CD48E3F024B}"/>
              </a:ext>
            </a:extLst>
          </p:cNvPr>
          <p:cNvSpPr txBox="1"/>
          <p:nvPr/>
        </p:nvSpPr>
        <p:spPr>
          <a:xfrm>
            <a:off x="6192418" y="2435978"/>
            <a:ext cx="3072880" cy="523220"/>
          </a:xfrm>
          <a:prstGeom prst="rect">
            <a:avLst/>
          </a:prstGeom>
          <a:solidFill>
            <a:schemeClr val="accent1"/>
          </a:solidFill>
        </p:spPr>
        <p:txBody>
          <a:bodyPr wrap="square">
            <a:spAutoFit/>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eiryo" panose="020B0604030504040204" pitchFamily="34" charset="-128"/>
                <a:cs typeface="Times New Roman" panose="02020603050405020304" pitchFamily="18" charset="0"/>
              </a:rPr>
              <a:t>For-Sale Housing</a:t>
            </a: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35927456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ysClr val="window" lastClr="FFFFFF"/>
                </a:solidFill>
                <a:effectLst/>
                <a:uLnTx/>
                <a:uFillTx/>
                <a:latin typeface="Futura"/>
                <a:ea typeface="+mj-ea"/>
                <a:cs typeface="+mj-cs"/>
              </a:rPr>
              <a:t>Factors Influencing Rental Housing Gaps</a:t>
            </a:r>
          </a:p>
        </p:txBody>
      </p:sp>
      <p:graphicFrame>
        <p:nvGraphicFramePr>
          <p:cNvPr id="9" name="Table 8">
            <a:extLst>
              <a:ext uri="{FF2B5EF4-FFF2-40B4-BE49-F238E27FC236}">
                <a16:creationId xmlns:a16="http://schemas.microsoft.com/office/drawing/2014/main" id="{9651A644-7AF0-0FE9-AB50-BB1695C90A29}"/>
              </a:ext>
            </a:extLst>
          </p:cNvPr>
          <p:cNvGraphicFramePr>
            <a:graphicFrameLocks noGrp="1"/>
          </p:cNvGraphicFramePr>
          <p:nvPr/>
        </p:nvGraphicFramePr>
        <p:xfrm>
          <a:off x="2313026" y="1057275"/>
          <a:ext cx="8716924" cy="4950181"/>
        </p:xfrm>
        <a:graphic>
          <a:graphicData uri="http://schemas.openxmlformats.org/drawingml/2006/table">
            <a:tbl>
              <a:tblPr firstRow="1" bandRow="1"/>
              <a:tblGrid>
                <a:gridCol w="8716924">
                  <a:extLst>
                    <a:ext uri="{9D8B030D-6E8A-4147-A177-3AD203B41FA5}">
                      <a16:colId xmlns:a16="http://schemas.microsoft.com/office/drawing/2014/main" val="967242532"/>
                    </a:ext>
                  </a:extLst>
                </a:gridCol>
              </a:tblGrid>
              <a:tr h="371868">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2400" dirty="0">
                          <a:latin typeface="Times New Roman" panose="02020603050405020304" pitchFamily="18" charset="0"/>
                          <a:cs typeface="Times New Roman" panose="02020603050405020304" pitchFamily="18" charset="0"/>
                        </a:rPr>
                        <a:t>Rental Gap Share by Demand Factor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56082"/>
                    </a:solidFill>
                  </a:tcPr>
                </a:tc>
                <a:extLst>
                  <a:ext uri="{0D108BD9-81ED-4DB2-BD59-A6C34878D82A}">
                    <a16:rowId xmlns:a16="http://schemas.microsoft.com/office/drawing/2014/main" val="801466053"/>
                  </a:ext>
                </a:extLst>
              </a:tr>
              <a:tr h="4492981">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508194354"/>
                  </a:ext>
                </a:extLst>
              </a:tr>
            </a:tbl>
          </a:graphicData>
        </a:graphic>
      </p:graphicFrame>
      <p:graphicFrame>
        <p:nvGraphicFramePr>
          <p:cNvPr id="7" name="Chart 6">
            <a:extLst>
              <a:ext uri="{FF2B5EF4-FFF2-40B4-BE49-F238E27FC236}">
                <a16:creationId xmlns:a16="http://schemas.microsoft.com/office/drawing/2014/main" id="{383C246F-BBBF-0BEA-05A3-793B1E2D50C4}"/>
              </a:ext>
            </a:extLst>
          </p:cNvPr>
          <p:cNvGraphicFramePr>
            <a:graphicFrameLocks/>
          </p:cNvGraphicFramePr>
          <p:nvPr/>
        </p:nvGraphicFramePr>
        <p:xfrm>
          <a:off x="2313026" y="1455958"/>
          <a:ext cx="8716925" cy="5116292"/>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7EBC718F-C2C1-F3C3-3878-AEC7AA98E27D}"/>
              </a:ext>
            </a:extLst>
          </p:cNvPr>
          <p:cNvSpPr txBox="1"/>
          <p:nvPr/>
        </p:nvSpPr>
        <p:spPr>
          <a:xfrm>
            <a:off x="638356" y="2072942"/>
            <a:ext cx="3733619" cy="3539430"/>
          </a:xfrm>
          <a:prstGeom prst="rect">
            <a:avLst/>
          </a:prstGeom>
          <a:solidFill>
            <a:schemeClr val="accent1"/>
          </a:solidFill>
        </p:spPr>
        <p:txBody>
          <a:bodyPr wrap="square">
            <a:spAutoFit/>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eiryo" panose="020B0604030504040204" pitchFamily="34" charset="-128"/>
                <a:cs typeface="Times New Roman" panose="02020603050405020304" pitchFamily="18" charset="0"/>
              </a:rPr>
              <a:t>Kentucky’s overall rental housing gaps </a:t>
            </a: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eiryo" panose="020B0604030504040204" pitchFamily="34" charset="-128"/>
                <a:cs typeface="Times New Roman" panose="02020603050405020304" pitchFamily="18" charset="0"/>
              </a:rPr>
              <a:t>are most influenced by </a:t>
            </a: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eiryo" panose="020B0604030504040204" pitchFamily="34" charset="-128"/>
                <a:cs typeface="Times New Roman" panose="02020603050405020304" pitchFamily="18" charset="0"/>
              </a:rPr>
              <a:t>household growth (35%) </a:t>
            </a: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eiryo" panose="020B0604030504040204" pitchFamily="34" charset="-128"/>
                <a:cs typeface="Times New Roman" panose="02020603050405020304" pitchFamily="18" charset="0"/>
              </a:rPr>
              <a:t>and households that are </a:t>
            </a: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eiryo" panose="020B0604030504040204" pitchFamily="34" charset="-128"/>
                <a:cs typeface="Times New Roman" panose="02020603050405020304" pitchFamily="18" charset="0"/>
              </a:rPr>
              <a:t>severe cost burdened (33.4%). </a:t>
            </a: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649245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A62B96F5-F47C-F406-F85E-CDE6B832CE56}"/>
              </a:ext>
            </a:extLst>
          </p:cNvPr>
          <p:cNvSpPr/>
          <p:nvPr/>
        </p:nvSpPr>
        <p:spPr>
          <a:xfrm>
            <a:off x="6164036" y="2833007"/>
            <a:ext cx="4604657" cy="1853293"/>
          </a:xfrm>
          <a:custGeom>
            <a:avLst/>
            <a:gdLst>
              <a:gd name="connsiteX0" fmla="*/ 0 w 4669971"/>
              <a:gd name="connsiteY0" fmla="*/ 0 h 1812471"/>
              <a:gd name="connsiteX1" fmla="*/ 24493 w 4669971"/>
              <a:gd name="connsiteY1" fmla="*/ 1436914 h 1812471"/>
              <a:gd name="connsiteX2" fmla="*/ 473529 w 4669971"/>
              <a:gd name="connsiteY2" fmla="*/ 1812471 h 1812471"/>
              <a:gd name="connsiteX3" fmla="*/ 726621 w 4669971"/>
              <a:gd name="connsiteY3" fmla="*/ 1755321 h 1812471"/>
              <a:gd name="connsiteX4" fmla="*/ 1053193 w 4669971"/>
              <a:gd name="connsiteY4" fmla="*/ 1763485 h 1812471"/>
              <a:gd name="connsiteX5" fmla="*/ 1322614 w 4669971"/>
              <a:gd name="connsiteY5" fmla="*/ 1469571 h 1812471"/>
              <a:gd name="connsiteX6" fmla="*/ 1632857 w 4669971"/>
              <a:gd name="connsiteY6" fmla="*/ 1600200 h 1812471"/>
              <a:gd name="connsiteX7" fmla="*/ 1885950 w 4669971"/>
              <a:gd name="connsiteY7" fmla="*/ 1494064 h 1812471"/>
              <a:gd name="connsiteX8" fmla="*/ 2188029 w 4669971"/>
              <a:gd name="connsiteY8" fmla="*/ 1355271 h 1812471"/>
              <a:gd name="connsiteX9" fmla="*/ 2522764 w 4669971"/>
              <a:gd name="connsiteY9" fmla="*/ 971550 h 1812471"/>
              <a:gd name="connsiteX10" fmla="*/ 2816679 w 4669971"/>
              <a:gd name="connsiteY10" fmla="*/ 1077685 h 1812471"/>
              <a:gd name="connsiteX11" fmla="*/ 3069771 w 4669971"/>
              <a:gd name="connsiteY11" fmla="*/ 881742 h 1812471"/>
              <a:gd name="connsiteX12" fmla="*/ 3363686 w 4669971"/>
              <a:gd name="connsiteY12" fmla="*/ 1183821 h 1812471"/>
              <a:gd name="connsiteX13" fmla="*/ 3706586 w 4669971"/>
              <a:gd name="connsiteY13" fmla="*/ 1257300 h 1812471"/>
              <a:gd name="connsiteX14" fmla="*/ 3943350 w 4669971"/>
              <a:gd name="connsiteY14" fmla="*/ 710292 h 1812471"/>
              <a:gd name="connsiteX15" fmla="*/ 4669971 w 4669971"/>
              <a:gd name="connsiteY15" fmla="*/ 677635 h 1812471"/>
              <a:gd name="connsiteX16" fmla="*/ 4653643 w 4669971"/>
              <a:gd name="connsiteY16" fmla="*/ 48985 h 1812471"/>
              <a:gd name="connsiteX17" fmla="*/ 0 w 4669971"/>
              <a:gd name="connsiteY17" fmla="*/ 0 h 18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69971" h="1812471">
                <a:moveTo>
                  <a:pt x="0" y="0"/>
                </a:moveTo>
                <a:lnTo>
                  <a:pt x="24493" y="1436914"/>
                </a:lnTo>
                <a:lnTo>
                  <a:pt x="473529" y="1812471"/>
                </a:lnTo>
                <a:lnTo>
                  <a:pt x="726621" y="1755321"/>
                </a:lnTo>
                <a:lnTo>
                  <a:pt x="1053193" y="1763485"/>
                </a:lnTo>
                <a:lnTo>
                  <a:pt x="1322614" y="1469571"/>
                </a:lnTo>
                <a:lnTo>
                  <a:pt x="1632857" y="1600200"/>
                </a:lnTo>
                <a:lnTo>
                  <a:pt x="1885950" y="1494064"/>
                </a:lnTo>
                <a:lnTo>
                  <a:pt x="2188029" y="1355271"/>
                </a:lnTo>
                <a:lnTo>
                  <a:pt x="2522764" y="971550"/>
                </a:lnTo>
                <a:lnTo>
                  <a:pt x="2816679" y="1077685"/>
                </a:lnTo>
                <a:lnTo>
                  <a:pt x="3069771" y="881742"/>
                </a:lnTo>
                <a:lnTo>
                  <a:pt x="3363686" y="1183821"/>
                </a:lnTo>
                <a:lnTo>
                  <a:pt x="3706586" y="1257300"/>
                </a:lnTo>
                <a:lnTo>
                  <a:pt x="3943350" y="710292"/>
                </a:lnTo>
                <a:lnTo>
                  <a:pt x="4669971" y="677635"/>
                </a:lnTo>
                <a:lnTo>
                  <a:pt x="4653643" y="48985"/>
                </a:lnTo>
                <a:lnTo>
                  <a:pt x="0" y="0"/>
                </a:lnTo>
                <a:close/>
              </a:path>
            </a:pathLst>
          </a:custGeom>
          <a:solidFill>
            <a:schemeClr val="accent6">
              <a:lumMod val="60000"/>
              <a:lumOff val="40000"/>
              <a:alpha val="49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FD094A8-9BF0-3D59-AA2E-621B3656327D}"/>
              </a:ext>
            </a:extLst>
          </p:cNvPr>
          <p:cNvSpPr txBox="1"/>
          <p:nvPr/>
        </p:nvSpPr>
        <p:spPr>
          <a:xfrm>
            <a:off x="6164036" y="2292771"/>
            <a:ext cx="4604657" cy="369332"/>
          </a:xfrm>
          <a:prstGeom prst="rect">
            <a:avLst/>
          </a:prstGeom>
          <a:solidFill>
            <a:schemeClr val="accent6">
              <a:lumMod val="40000"/>
              <a:lumOff val="60000"/>
            </a:schemeClr>
          </a:solidFill>
          <a:ln>
            <a:noFill/>
          </a:ln>
        </p:spPr>
        <p:txBody>
          <a:bodyPr wrap="square" rtlCol="0">
            <a:spAutoFit/>
          </a:bodyPr>
          <a:lstStyle/>
          <a:p>
            <a:pPr algn="ctr"/>
            <a:r>
              <a:rPr lang="en-US" b="1" dirty="0">
                <a:solidFill>
                  <a:schemeClr val="accent1">
                    <a:lumMod val="25000"/>
                  </a:schemeClr>
                </a:solidFill>
              </a:rPr>
              <a:t>Units that didn’t get built.</a:t>
            </a:r>
          </a:p>
        </p:txBody>
      </p:sp>
      <p:grpSp>
        <p:nvGrpSpPr>
          <p:cNvPr id="7" name="Group 6">
            <a:extLst>
              <a:ext uri="{FF2B5EF4-FFF2-40B4-BE49-F238E27FC236}">
                <a16:creationId xmlns:a16="http://schemas.microsoft.com/office/drawing/2014/main" id="{47F6C2C2-541E-18B6-28BA-5420D37EDD7D}"/>
              </a:ext>
            </a:extLst>
          </p:cNvPr>
          <p:cNvGrpSpPr/>
          <p:nvPr/>
        </p:nvGrpSpPr>
        <p:grpSpPr>
          <a:xfrm>
            <a:off x="849917" y="93546"/>
            <a:ext cx="10628237" cy="6203098"/>
            <a:chOff x="609411" y="327451"/>
            <a:chExt cx="10628237" cy="6203098"/>
          </a:xfrm>
        </p:grpSpPr>
        <p:pic>
          <p:nvPicPr>
            <p:cNvPr id="4" name="Picture 3">
              <a:extLst>
                <a:ext uri="{FF2B5EF4-FFF2-40B4-BE49-F238E27FC236}">
                  <a16:creationId xmlns:a16="http://schemas.microsoft.com/office/drawing/2014/main" id="{BB8CAA2A-F257-2F2E-4C26-B709D1D075B7}"/>
                </a:ext>
              </a:extLst>
            </p:cNvPr>
            <p:cNvPicPr>
              <a:picLocks noChangeAspect="1"/>
            </p:cNvPicPr>
            <p:nvPr/>
          </p:nvPicPr>
          <p:blipFill>
            <a:blip r:embed="rId2"/>
            <a:stretch>
              <a:fillRect/>
            </a:stretch>
          </p:blipFill>
          <p:spPr>
            <a:xfrm>
              <a:off x="609411" y="327451"/>
              <a:ext cx="10628237" cy="6203098"/>
            </a:xfrm>
            <a:prstGeom prst="rect">
              <a:avLst/>
            </a:prstGeom>
          </p:spPr>
        </p:pic>
        <p:sp>
          <p:nvSpPr>
            <p:cNvPr id="5" name="Freeform: Shape 4">
              <a:extLst>
                <a:ext uri="{FF2B5EF4-FFF2-40B4-BE49-F238E27FC236}">
                  <a16:creationId xmlns:a16="http://schemas.microsoft.com/office/drawing/2014/main" id="{73A21F2B-456B-5A89-8C4E-13E913296176}"/>
                </a:ext>
              </a:extLst>
            </p:cNvPr>
            <p:cNvSpPr/>
            <p:nvPr/>
          </p:nvSpPr>
          <p:spPr>
            <a:xfrm>
              <a:off x="6124280" y="2833007"/>
              <a:ext cx="4604657" cy="1853293"/>
            </a:xfrm>
            <a:custGeom>
              <a:avLst/>
              <a:gdLst>
                <a:gd name="connsiteX0" fmla="*/ 0 w 4669971"/>
                <a:gd name="connsiteY0" fmla="*/ 0 h 1812471"/>
                <a:gd name="connsiteX1" fmla="*/ 24493 w 4669971"/>
                <a:gd name="connsiteY1" fmla="*/ 1436914 h 1812471"/>
                <a:gd name="connsiteX2" fmla="*/ 473529 w 4669971"/>
                <a:gd name="connsiteY2" fmla="*/ 1812471 h 1812471"/>
                <a:gd name="connsiteX3" fmla="*/ 726621 w 4669971"/>
                <a:gd name="connsiteY3" fmla="*/ 1755321 h 1812471"/>
                <a:gd name="connsiteX4" fmla="*/ 1053193 w 4669971"/>
                <a:gd name="connsiteY4" fmla="*/ 1763485 h 1812471"/>
                <a:gd name="connsiteX5" fmla="*/ 1322614 w 4669971"/>
                <a:gd name="connsiteY5" fmla="*/ 1469571 h 1812471"/>
                <a:gd name="connsiteX6" fmla="*/ 1632857 w 4669971"/>
                <a:gd name="connsiteY6" fmla="*/ 1600200 h 1812471"/>
                <a:gd name="connsiteX7" fmla="*/ 1885950 w 4669971"/>
                <a:gd name="connsiteY7" fmla="*/ 1494064 h 1812471"/>
                <a:gd name="connsiteX8" fmla="*/ 2188029 w 4669971"/>
                <a:gd name="connsiteY8" fmla="*/ 1355271 h 1812471"/>
                <a:gd name="connsiteX9" fmla="*/ 2522764 w 4669971"/>
                <a:gd name="connsiteY9" fmla="*/ 971550 h 1812471"/>
                <a:gd name="connsiteX10" fmla="*/ 2816679 w 4669971"/>
                <a:gd name="connsiteY10" fmla="*/ 1077685 h 1812471"/>
                <a:gd name="connsiteX11" fmla="*/ 3069771 w 4669971"/>
                <a:gd name="connsiteY11" fmla="*/ 881742 h 1812471"/>
                <a:gd name="connsiteX12" fmla="*/ 3363686 w 4669971"/>
                <a:gd name="connsiteY12" fmla="*/ 1183821 h 1812471"/>
                <a:gd name="connsiteX13" fmla="*/ 3706586 w 4669971"/>
                <a:gd name="connsiteY13" fmla="*/ 1257300 h 1812471"/>
                <a:gd name="connsiteX14" fmla="*/ 3943350 w 4669971"/>
                <a:gd name="connsiteY14" fmla="*/ 710292 h 1812471"/>
                <a:gd name="connsiteX15" fmla="*/ 4669971 w 4669971"/>
                <a:gd name="connsiteY15" fmla="*/ 677635 h 1812471"/>
                <a:gd name="connsiteX16" fmla="*/ 4653643 w 4669971"/>
                <a:gd name="connsiteY16" fmla="*/ 48985 h 1812471"/>
                <a:gd name="connsiteX17" fmla="*/ 0 w 4669971"/>
                <a:gd name="connsiteY17" fmla="*/ 0 h 18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69971" h="1812471">
                  <a:moveTo>
                    <a:pt x="0" y="0"/>
                  </a:moveTo>
                  <a:lnTo>
                    <a:pt x="24493" y="1436914"/>
                  </a:lnTo>
                  <a:lnTo>
                    <a:pt x="473529" y="1812471"/>
                  </a:lnTo>
                  <a:lnTo>
                    <a:pt x="726621" y="1755321"/>
                  </a:lnTo>
                  <a:lnTo>
                    <a:pt x="1053193" y="1763485"/>
                  </a:lnTo>
                  <a:lnTo>
                    <a:pt x="1322614" y="1469571"/>
                  </a:lnTo>
                  <a:lnTo>
                    <a:pt x="1632857" y="1600200"/>
                  </a:lnTo>
                  <a:lnTo>
                    <a:pt x="1885950" y="1494064"/>
                  </a:lnTo>
                  <a:lnTo>
                    <a:pt x="2188029" y="1355271"/>
                  </a:lnTo>
                  <a:lnTo>
                    <a:pt x="2522764" y="971550"/>
                  </a:lnTo>
                  <a:lnTo>
                    <a:pt x="2816679" y="1077685"/>
                  </a:lnTo>
                  <a:lnTo>
                    <a:pt x="3069771" y="881742"/>
                  </a:lnTo>
                  <a:lnTo>
                    <a:pt x="3363686" y="1183821"/>
                  </a:lnTo>
                  <a:lnTo>
                    <a:pt x="3706586" y="1257300"/>
                  </a:lnTo>
                  <a:lnTo>
                    <a:pt x="3943350" y="710292"/>
                  </a:lnTo>
                  <a:lnTo>
                    <a:pt x="4669971" y="677635"/>
                  </a:lnTo>
                  <a:lnTo>
                    <a:pt x="4653643" y="48985"/>
                  </a:lnTo>
                  <a:lnTo>
                    <a:pt x="0" y="0"/>
                  </a:lnTo>
                  <a:close/>
                </a:path>
              </a:pathLst>
            </a:custGeom>
            <a:solidFill>
              <a:schemeClr val="accent6">
                <a:lumMod val="60000"/>
                <a:lumOff val="40000"/>
                <a:alpha val="49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51F30D6-1DBE-A6FC-23EC-7F40B36C0700}"/>
                </a:ext>
              </a:extLst>
            </p:cNvPr>
            <p:cNvSpPr txBox="1"/>
            <p:nvPr/>
          </p:nvSpPr>
          <p:spPr>
            <a:xfrm>
              <a:off x="6124280" y="2292771"/>
              <a:ext cx="4604657" cy="369332"/>
            </a:xfrm>
            <a:prstGeom prst="rect">
              <a:avLst/>
            </a:prstGeom>
            <a:solidFill>
              <a:schemeClr val="accent6">
                <a:lumMod val="40000"/>
                <a:lumOff val="60000"/>
              </a:schemeClr>
            </a:solidFill>
            <a:ln>
              <a:noFill/>
            </a:ln>
          </p:spPr>
          <p:txBody>
            <a:bodyPr wrap="square" rtlCol="0">
              <a:spAutoFit/>
            </a:bodyPr>
            <a:lstStyle/>
            <a:p>
              <a:pPr algn="ctr"/>
              <a:r>
                <a:rPr lang="en-US" b="1" dirty="0">
                  <a:solidFill>
                    <a:schemeClr val="accent1">
                      <a:lumMod val="25000"/>
                    </a:schemeClr>
                  </a:solidFill>
                </a:rPr>
                <a:t>Units that didn’t get built.</a:t>
              </a:r>
            </a:p>
          </p:txBody>
        </p:sp>
      </p:grpSp>
      <p:sp>
        <p:nvSpPr>
          <p:cNvPr id="8" name="TextBox 7">
            <a:extLst>
              <a:ext uri="{FF2B5EF4-FFF2-40B4-BE49-F238E27FC236}">
                <a16:creationId xmlns:a16="http://schemas.microsoft.com/office/drawing/2014/main" id="{860FC9E4-6CAE-3492-463B-46F10EFB471D}"/>
              </a:ext>
            </a:extLst>
          </p:cNvPr>
          <p:cNvSpPr txBox="1"/>
          <p:nvPr/>
        </p:nvSpPr>
        <p:spPr>
          <a:xfrm>
            <a:off x="3048761" y="6296644"/>
            <a:ext cx="6094476" cy="369332"/>
          </a:xfrm>
          <a:prstGeom prst="rect">
            <a:avLst/>
          </a:prstGeom>
          <a:noFill/>
        </p:spPr>
        <p:txBody>
          <a:bodyPr wrap="square">
            <a:spAutoFit/>
          </a:bodyPr>
          <a:lstStyle/>
          <a:p>
            <a:pPr algn="ctr"/>
            <a:r>
              <a:rPr lang="en-US" sz="1800" b="0" dirty="0">
                <a:solidFill>
                  <a:srgbClr val="00B0F0"/>
                </a:solidFill>
                <a:hlinkClick r:id="rId3"/>
              </a:rPr>
              <a:t>www.kychamber.com/housing</a:t>
            </a:r>
            <a:r>
              <a:rPr lang="en-US" sz="1800" b="0" dirty="0">
                <a:solidFill>
                  <a:srgbClr val="00B0F0"/>
                </a:solidFill>
              </a:rPr>
              <a:t> </a:t>
            </a:r>
            <a:endParaRPr lang="en-US" dirty="0">
              <a:solidFill>
                <a:srgbClr val="00B0F0"/>
              </a:solidFill>
            </a:endParaRPr>
          </a:p>
        </p:txBody>
      </p:sp>
    </p:spTree>
    <p:extLst>
      <p:ext uri="{BB962C8B-B14F-4D97-AF65-F5344CB8AC3E}">
        <p14:creationId xmlns:p14="http://schemas.microsoft.com/office/powerpoint/2010/main" val="373493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3C9FA-3049-AC93-532B-BDCA087EDBB6}"/>
              </a:ext>
            </a:extLst>
          </p:cNvPr>
          <p:cNvSpPr txBox="1">
            <a:spLocks/>
          </p:cNvSpPr>
          <p:nvPr/>
        </p:nvSpPr>
        <p:spPr>
          <a:xfrm>
            <a:off x="284747" y="285750"/>
            <a:ext cx="11622505" cy="660080"/>
          </a:xfrm>
          <a:prstGeom prst="rect">
            <a:avLst/>
          </a:prstGeom>
          <a:solidFill>
            <a:srgbClr val="153683"/>
          </a:solidFill>
        </p:spPr>
        <p:txBody>
          <a:bodyPr vert="horz" lIns="91440" tIns="45720" rIns="91440" bIns="45720" rtlCol="0" anchor="ctr">
            <a:noAutofit/>
          </a:bodyPr>
          <a:lstStyle>
            <a:defPPr>
              <a:defRPr lang="en-US"/>
            </a:defPPr>
            <a:lvl1pPr marR="0" lvl="0" indent="0" algn="ctr" defTabSz="685800" fontAlgn="auto">
              <a:lnSpc>
                <a:spcPct val="90000"/>
              </a:lnSpc>
              <a:spcBef>
                <a:spcPct val="0"/>
              </a:spcBef>
              <a:spcAft>
                <a:spcPts val="0"/>
              </a:spcAft>
              <a:buClrTx/>
              <a:buSzTx/>
              <a:buFontTx/>
              <a:buNone/>
              <a:tabLst/>
              <a:defRPr kumimoji="0" sz="2800" b="1" i="0" u="none" strike="noStrike" cap="none" spc="0" normalizeH="0" baseline="0">
                <a:ln>
                  <a:noFill/>
                </a:ln>
                <a:solidFill>
                  <a:sysClr val="window" lastClr="FFFFFF"/>
                </a:solidFill>
                <a:effectLst/>
                <a:uLnTx/>
                <a:uFillTx/>
                <a:latin typeface="Futura"/>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ysClr val="window" lastClr="FFFFFF"/>
                </a:solidFill>
                <a:effectLst/>
                <a:uLnTx/>
                <a:uFillTx/>
                <a:latin typeface="Futura"/>
                <a:ea typeface="+mj-ea"/>
                <a:cs typeface="+mj-cs"/>
              </a:rPr>
              <a:t>Factors Influencing For-Sale Housing Gaps</a:t>
            </a:r>
          </a:p>
        </p:txBody>
      </p:sp>
      <p:graphicFrame>
        <p:nvGraphicFramePr>
          <p:cNvPr id="7" name="Table 6">
            <a:extLst>
              <a:ext uri="{FF2B5EF4-FFF2-40B4-BE49-F238E27FC236}">
                <a16:creationId xmlns:a16="http://schemas.microsoft.com/office/drawing/2014/main" id="{27153336-9A5F-26EA-8DF2-23441C23C8E9}"/>
              </a:ext>
            </a:extLst>
          </p:cNvPr>
          <p:cNvGraphicFramePr>
            <a:graphicFrameLocks noGrp="1"/>
          </p:cNvGraphicFramePr>
          <p:nvPr/>
        </p:nvGraphicFramePr>
        <p:xfrm>
          <a:off x="926071" y="1191153"/>
          <a:ext cx="8128000" cy="4937760"/>
        </p:xfrm>
        <a:graphic>
          <a:graphicData uri="http://schemas.openxmlformats.org/drawingml/2006/table">
            <a:tbl>
              <a:tblPr firstRow="1" bandRow="1"/>
              <a:tblGrid>
                <a:gridCol w="8128000">
                  <a:extLst>
                    <a:ext uri="{9D8B030D-6E8A-4147-A177-3AD203B41FA5}">
                      <a16:colId xmlns:a16="http://schemas.microsoft.com/office/drawing/2014/main" val="967242532"/>
                    </a:ext>
                  </a:extLst>
                </a:gridCol>
              </a:tblGrid>
              <a:tr h="370840">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2400" dirty="0">
                          <a:latin typeface="Times New Roman" panose="02020603050405020304" pitchFamily="18" charset="0"/>
                          <a:cs typeface="Times New Roman" panose="02020603050405020304" pitchFamily="18" charset="0"/>
                        </a:rPr>
                        <a:t>For-Sale Gap Share by Demand Factor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56082"/>
                    </a:solidFill>
                  </a:tcPr>
                </a:tc>
                <a:extLst>
                  <a:ext uri="{0D108BD9-81ED-4DB2-BD59-A6C34878D82A}">
                    <a16:rowId xmlns:a16="http://schemas.microsoft.com/office/drawing/2014/main" val="801466053"/>
                  </a:ext>
                </a:extLst>
              </a:tr>
              <a:tr h="370840">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508194354"/>
                  </a:ext>
                </a:extLst>
              </a:tr>
            </a:tbl>
          </a:graphicData>
        </a:graphic>
      </p:graphicFrame>
      <p:graphicFrame>
        <p:nvGraphicFramePr>
          <p:cNvPr id="4" name="Chart 3">
            <a:extLst>
              <a:ext uri="{FF2B5EF4-FFF2-40B4-BE49-F238E27FC236}">
                <a16:creationId xmlns:a16="http://schemas.microsoft.com/office/drawing/2014/main" id="{DFF85F69-DA83-9730-33BE-E8D647C9A516}"/>
              </a:ext>
            </a:extLst>
          </p:cNvPr>
          <p:cNvGraphicFramePr>
            <a:graphicFrameLocks/>
          </p:cNvGraphicFramePr>
          <p:nvPr/>
        </p:nvGraphicFramePr>
        <p:xfrm>
          <a:off x="926071" y="1662747"/>
          <a:ext cx="8128003" cy="446616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8E185029-BD07-6ECD-864E-A7833711E1F4}"/>
              </a:ext>
            </a:extLst>
          </p:cNvPr>
          <p:cNvSpPr txBox="1"/>
          <p:nvPr/>
        </p:nvSpPr>
        <p:spPr>
          <a:xfrm>
            <a:off x="7105135" y="2356348"/>
            <a:ext cx="4802117" cy="3108543"/>
          </a:xfrm>
          <a:prstGeom prst="rect">
            <a:avLst/>
          </a:prstGeom>
          <a:solidFill>
            <a:schemeClr val="accent1"/>
          </a:solidFill>
        </p:spPr>
        <p:txBody>
          <a:bodyPr wrap="square">
            <a:spAutoFit/>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eiryo" panose="020B0604030504040204" pitchFamily="34" charset="-128"/>
                <a:cs typeface="Times New Roman" panose="02020603050405020304" pitchFamily="18" charset="0"/>
              </a:rPr>
              <a:t>Nearly two-thirds of the state’s overall for-sale housing gaps </a:t>
            </a: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eiryo" panose="020B0604030504040204" pitchFamily="34" charset="-128"/>
                <a:cs typeface="Times New Roman" panose="02020603050405020304" pitchFamily="18" charset="0"/>
              </a:rPr>
              <a:t>is attributed to </a:t>
            </a: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eiryo" panose="020B0604030504040204" pitchFamily="34" charset="-128"/>
                <a:cs typeface="Times New Roman" panose="02020603050405020304" pitchFamily="18" charset="0"/>
              </a:rPr>
              <a:t>household growth</a:t>
            </a: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eiryo" panose="020B0604030504040204" pitchFamily="34" charset="-128"/>
                <a:cs typeface="Times New Roman" panose="02020603050405020304" pitchFamily="18" charset="0"/>
              </a:rPr>
              <a:t>, followed by units required for a </a:t>
            </a: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eiryo" panose="020B0604030504040204" pitchFamily="34" charset="-128"/>
                <a:cs typeface="Times New Roman" panose="02020603050405020304" pitchFamily="18" charset="0"/>
              </a:rPr>
              <a:t>balanced/healthy market (20.1%)</a:t>
            </a: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eiryo" panose="020B0604030504040204" pitchFamily="34" charset="-128"/>
                <a:cs typeface="Times New Roman" panose="02020603050405020304" pitchFamily="18" charset="0"/>
              </a:rPr>
              <a:t>.</a:t>
            </a:r>
          </a:p>
        </p:txBody>
      </p:sp>
    </p:spTree>
    <p:extLst>
      <p:ext uri="{BB962C8B-B14F-4D97-AF65-F5344CB8AC3E}">
        <p14:creationId xmlns:p14="http://schemas.microsoft.com/office/powerpoint/2010/main" val="5140801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49177F-A06A-45FB-B00F-00720EA19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2E776F1A-996E-49D1-B112-57A6E71642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4C4C3B4B-612F-41A6-81E2-EF54C8107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5" name="Rectangle 14">
            <a:extLst>
              <a:ext uri="{FF2B5EF4-FFF2-40B4-BE49-F238E27FC236}">
                <a16:creationId xmlns:a16="http://schemas.microsoft.com/office/drawing/2014/main" id="{02D3A97A-037A-4CD4-96C9-9571CA29B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Title 1">
            <a:extLst>
              <a:ext uri="{FF2B5EF4-FFF2-40B4-BE49-F238E27FC236}">
                <a16:creationId xmlns:a16="http://schemas.microsoft.com/office/drawing/2014/main" id="{8B6C3938-6ED7-062B-2123-1B30BEBEC549}"/>
              </a:ext>
            </a:extLst>
          </p:cNvPr>
          <p:cNvSpPr txBox="1">
            <a:spLocks/>
          </p:cNvSpPr>
          <p:nvPr/>
        </p:nvSpPr>
        <p:spPr>
          <a:xfrm>
            <a:off x="581192" y="702156"/>
            <a:ext cx="11029616" cy="10138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lang="en-US" sz="3300" b="1" kern="1200" dirty="0">
                <a:solidFill>
                  <a:schemeClr val="bg1"/>
                </a:soli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endParaRPr kumimoji="0" lang="en-US" sz="2800" b="0" i="0" u="none" strike="noStrike" kern="1200" cap="all" spc="0" normalizeH="0" baseline="0" noProof="0">
              <a:ln>
                <a:noFill/>
              </a:ln>
              <a:solidFill>
                <a:srgbClr val="FFFEFF"/>
              </a:solidFill>
              <a:effectLst/>
              <a:uLnTx/>
              <a:uFillTx/>
              <a:latin typeface="Gill Sans MT" panose="020B0502020104020203"/>
              <a:ea typeface="+mj-ea"/>
              <a:cs typeface="+mj-cs"/>
            </a:endParaRPr>
          </a:p>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2800" b="0" i="0" u="none" strike="noStrike" kern="1200" cap="all" spc="0" normalizeH="0" baseline="0" noProof="0">
                <a:ln>
                  <a:noFill/>
                </a:ln>
                <a:solidFill>
                  <a:srgbClr val="FFFEFF"/>
                </a:solidFill>
                <a:effectLst/>
                <a:uLnTx/>
                <a:uFillTx/>
                <a:latin typeface="Gill Sans MT" panose="020B0502020104020203"/>
                <a:ea typeface="+mj-ea"/>
                <a:cs typeface="+mj-cs"/>
              </a:rPr>
              <a:t>What Housing Gaps are and What They are Not</a:t>
            </a:r>
          </a:p>
        </p:txBody>
      </p:sp>
      <p:graphicFrame>
        <p:nvGraphicFramePr>
          <p:cNvPr id="5" name="Content Placeholder 2">
            <a:extLst>
              <a:ext uri="{FF2B5EF4-FFF2-40B4-BE49-F238E27FC236}">
                <a16:creationId xmlns:a16="http://schemas.microsoft.com/office/drawing/2014/main" id="{31053AAE-9B94-A77A-38D8-FDA0A1AE2680}"/>
              </a:ext>
            </a:extLst>
          </p:cNvPr>
          <p:cNvGraphicFramePr/>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51386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DEF70-F2BE-0B28-93A9-2FB6C11169E5}"/>
              </a:ext>
            </a:extLst>
          </p:cNvPr>
          <p:cNvSpPr>
            <a:spLocks noGrp="1"/>
          </p:cNvSpPr>
          <p:nvPr>
            <p:ph type="title"/>
          </p:nvPr>
        </p:nvSpPr>
        <p:spPr>
          <a:xfrm>
            <a:off x="810001" y="904156"/>
            <a:ext cx="10571998" cy="970450"/>
          </a:xfrm>
        </p:spPr>
        <p:txBody>
          <a:bodyPr>
            <a:normAutofit/>
          </a:bodyPr>
          <a:lstStyle/>
          <a:p>
            <a:pPr algn="ctr"/>
            <a:r>
              <a:rPr lang="en-US" sz="4800" dirty="0"/>
              <a:t>Contacts</a:t>
            </a:r>
          </a:p>
        </p:txBody>
      </p:sp>
      <p:grpSp>
        <p:nvGrpSpPr>
          <p:cNvPr id="11" name="Group 10">
            <a:extLst>
              <a:ext uri="{FF2B5EF4-FFF2-40B4-BE49-F238E27FC236}">
                <a16:creationId xmlns:a16="http://schemas.microsoft.com/office/drawing/2014/main" id="{02418003-A2BC-3304-4223-C6D8F9F4BF40}"/>
              </a:ext>
            </a:extLst>
          </p:cNvPr>
          <p:cNvGrpSpPr/>
          <p:nvPr/>
        </p:nvGrpSpPr>
        <p:grpSpPr>
          <a:xfrm>
            <a:off x="449179" y="2333615"/>
            <a:ext cx="11293643" cy="2765672"/>
            <a:chOff x="208548" y="2333615"/>
            <a:chExt cx="11293643" cy="2765672"/>
          </a:xfrm>
        </p:grpSpPr>
        <p:sp>
          <p:nvSpPr>
            <p:cNvPr id="3" name="TextBox 2">
              <a:extLst>
                <a:ext uri="{FF2B5EF4-FFF2-40B4-BE49-F238E27FC236}">
                  <a16:creationId xmlns:a16="http://schemas.microsoft.com/office/drawing/2014/main" id="{9507AEB0-181A-F6DD-C49B-5A38AD88017C}"/>
                </a:ext>
              </a:extLst>
            </p:cNvPr>
            <p:cNvSpPr txBox="1"/>
            <p:nvPr/>
          </p:nvSpPr>
          <p:spPr>
            <a:xfrm>
              <a:off x="208548" y="3160295"/>
              <a:ext cx="5494421" cy="1938992"/>
            </a:xfrm>
            <a:prstGeom prst="rect">
              <a:avLst/>
            </a:prstGeom>
            <a:noFill/>
          </p:spPr>
          <p:txBody>
            <a:bodyPr wrap="square" rtlCol="0">
              <a:spAutoFit/>
            </a:bodyPr>
            <a:lstStyle/>
            <a:p>
              <a:pPr marL="57150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400" cap="none" spc="0" normalizeH="0" baseline="0" noProof="0" dirty="0">
                  <a:ln>
                    <a:noFill/>
                  </a:ln>
                  <a:solidFill>
                    <a:prstClr val="black"/>
                  </a:solidFill>
                  <a:effectLst/>
                  <a:uLnTx/>
                  <a:uFillTx/>
                  <a:latin typeface="Poppins"/>
                  <a:ea typeface="Times New Roman" panose="02020603050405020304" pitchFamily="18" charset="0"/>
                  <a:cs typeface="+mn-cs"/>
                </a:rPr>
                <a:t>Bowen National Research</a:t>
              </a:r>
            </a:p>
            <a:p>
              <a:pPr marL="57150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400" cap="none" spc="0" normalizeH="0" baseline="0" noProof="0" dirty="0">
                  <a:ln>
                    <a:noFill/>
                  </a:ln>
                  <a:solidFill>
                    <a:prstClr val="black"/>
                  </a:solidFill>
                  <a:effectLst/>
                  <a:uLnTx/>
                  <a:uFillTx/>
                  <a:latin typeface="Poppins"/>
                  <a:ea typeface="Times New Roman" panose="02020603050405020304" pitchFamily="18" charset="0"/>
                  <a:cs typeface="+mn-cs"/>
                </a:rPr>
                <a:t>155 East Columbus Street, Suite 220</a:t>
              </a:r>
            </a:p>
            <a:p>
              <a:pPr marL="57150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400" cap="none" spc="0" normalizeH="0" baseline="0" noProof="0" dirty="0">
                  <a:ln>
                    <a:noFill/>
                  </a:ln>
                  <a:solidFill>
                    <a:prstClr val="black"/>
                  </a:solidFill>
                  <a:effectLst/>
                  <a:uLnTx/>
                  <a:uFillTx/>
                  <a:latin typeface="Poppins"/>
                  <a:ea typeface="Times New Roman" panose="02020603050405020304" pitchFamily="18" charset="0"/>
                  <a:cs typeface="+mn-cs"/>
                </a:rPr>
                <a:t>Pickerington, Ohio 43147</a:t>
              </a:r>
            </a:p>
            <a:p>
              <a:pPr marL="57150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400" cap="none" spc="0" normalizeH="0" baseline="0" noProof="0" dirty="0">
                  <a:ln>
                    <a:noFill/>
                  </a:ln>
                  <a:solidFill>
                    <a:prstClr val="black"/>
                  </a:solidFill>
                  <a:effectLst/>
                  <a:uLnTx/>
                  <a:uFillTx/>
                  <a:latin typeface="Poppins"/>
                  <a:ea typeface="Times New Roman" panose="02020603050405020304" pitchFamily="18" charset="0"/>
                  <a:cs typeface="+mn-cs"/>
                </a:rPr>
                <a:t>Phone: 614-833-9300</a:t>
              </a:r>
            </a:p>
            <a:p>
              <a:pPr marL="57150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400" cap="none" spc="0" normalizeH="0" baseline="0" noProof="0" dirty="0">
                  <a:ln>
                    <a:noFill/>
                  </a:ln>
                  <a:solidFill>
                    <a:prstClr val="black"/>
                  </a:solidFill>
                  <a:effectLst/>
                  <a:uLnTx/>
                  <a:uFillTx/>
                  <a:latin typeface="Poppins"/>
                  <a:ea typeface="Times New Roman" panose="02020603050405020304" pitchFamily="18" charset="0"/>
                  <a:cs typeface="+mn-cs"/>
                </a:rPr>
                <a:t>Email: </a:t>
              </a:r>
              <a:r>
                <a:rPr kumimoji="0" lang="en-US" sz="2000" b="0" i="0" u="sng" strike="noStrike" kern="1400" cap="none" spc="0" normalizeH="0" baseline="0" noProof="0" dirty="0">
                  <a:ln>
                    <a:noFill/>
                  </a:ln>
                  <a:solidFill>
                    <a:srgbClr val="0000FF"/>
                  </a:solidFill>
                  <a:effectLst/>
                  <a:uLnTx/>
                  <a:uFillTx/>
                  <a:latin typeface="Poppins"/>
                  <a:ea typeface="Times New Roman" panose="02020603050405020304" pitchFamily="18" charset="0"/>
                  <a:cs typeface="+mn-cs"/>
                  <a:hlinkClick r:id="rId3"/>
                </a:rPr>
                <a:t>patrickb@bowennational.com</a:t>
              </a:r>
              <a:endParaRPr kumimoji="0" lang="en-US" sz="2000" b="0" i="0" u="none" strike="noStrike" kern="1400" cap="none" spc="0" normalizeH="0" baseline="0" noProof="0" dirty="0">
                <a:ln>
                  <a:noFill/>
                </a:ln>
                <a:solidFill>
                  <a:prstClr val="black"/>
                </a:solidFill>
                <a:effectLst/>
                <a:uLnTx/>
                <a:uFillTx/>
                <a:latin typeface="Poppins"/>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400" cap="none" spc="0" normalizeH="0" baseline="0" noProof="0" dirty="0">
                  <a:ln>
                    <a:noFill/>
                  </a:ln>
                  <a:solidFill>
                    <a:prstClr val="black"/>
                  </a:solidFill>
                  <a:effectLst/>
                  <a:uLnTx/>
                  <a:uFillTx/>
                  <a:latin typeface="Poppins"/>
                  <a:ea typeface="Times New Roman" panose="02020603050405020304" pitchFamily="18" charset="0"/>
                  <a:cs typeface="+mn-cs"/>
                </a:rPr>
                <a:t>	  Website: </a:t>
              </a:r>
              <a:r>
                <a:rPr kumimoji="0" lang="en-US" sz="2000" b="0" i="0" u="sng" strike="noStrike" kern="1400" cap="none" spc="0" normalizeH="0" baseline="0" noProof="0" dirty="0">
                  <a:ln>
                    <a:noFill/>
                  </a:ln>
                  <a:solidFill>
                    <a:srgbClr val="0000FF"/>
                  </a:solidFill>
                  <a:effectLst/>
                  <a:uLnTx/>
                  <a:uFillTx/>
                  <a:latin typeface="Poppins"/>
                  <a:ea typeface="Times New Roman" panose="02020603050405020304" pitchFamily="18" charset="0"/>
                  <a:cs typeface="+mn-cs"/>
                  <a:hlinkClick r:id="rId4"/>
                </a:rPr>
                <a:t>www.bowennational.com</a:t>
              </a:r>
              <a:endParaRPr kumimoji="0" lang="en-US" sz="2400" b="0" i="0" u="none" strike="noStrike" kern="1200" cap="none" spc="0" normalizeH="0" baseline="0" noProof="0" dirty="0">
                <a:ln>
                  <a:noFill/>
                </a:ln>
                <a:solidFill>
                  <a:prstClr val="black"/>
                </a:solidFill>
                <a:effectLst/>
                <a:uLnTx/>
                <a:uFillTx/>
                <a:latin typeface="Poppins"/>
                <a:ea typeface="+mn-ea"/>
                <a:cs typeface="+mn-cs"/>
              </a:endParaRPr>
            </a:p>
          </p:txBody>
        </p:sp>
        <p:sp>
          <p:nvSpPr>
            <p:cNvPr id="4" name="TextBox 3">
              <a:extLst>
                <a:ext uri="{FF2B5EF4-FFF2-40B4-BE49-F238E27FC236}">
                  <a16:creationId xmlns:a16="http://schemas.microsoft.com/office/drawing/2014/main" id="{BAFCE566-A3A4-340E-CA33-3BC5E0C6DE27}"/>
                </a:ext>
              </a:extLst>
            </p:cNvPr>
            <p:cNvSpPr txBox="1"/>
            <p:nvPr/>
          </p:nvSpPr>
          <p:spPr>
            <a:xfrm>
              <a:off x="5686928" y="3160295"/>
              <a:ext cx="5815263" cy="1938992"/>
            </a:xfrm>
            <a:prstGeom prst="rect">
              <a:avLst/>
            </a:prstGeom>
            <a:noFill/>
          </p:spPr>
          <p:txBody>
            <a:bodyPr wrap="square" rtlCol="0">
              <a:spAutoFit/>
            </a:bodyPr>
            <a:lstStyle/>
            <a:p>
              <a:pPr marL="57150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400" cap="none" spc="0" normalizeH="0" baseline="0" noProof="0" dirty="0">
                  <a:ln>
                    <a:noFill/>
                  </a:ln>
                  <a:solidFill>
                    <a:prstClr val="black"/>
                  </a:solidFill>
                  <a:effectLst/>
                  <a:uLnTx/>
                  <a:uFillTx/>
                  <a:latin typeface="Poppins"/>
                  <a:ea typeface="Times New Roman" panose="02020603050405020304" pitchFamily="18" charset="0"/>
                  <a:cs typeface="+mn-cs"/>
                </a:rPr>
                <a:t>Kentucky Housing Corporation</a:t>
              </a:r>
            </a:p>
            <a:p>
              <a:pPr marL="57150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400" cap="none" spc="0" normalizeH="0" baseline="0" noProof="0" dirty="0">
                  <a:ln>
                    <a:noFill/>
                  </a:ln>
                  <a:solidFill>
                    <a:prstClr val="black"/>
                  </a:solidFill>
                  <a:effectLst/>
                  <a:uLnTx/>
                  <a:uFillTx/>
                  <a:latin typeface="Poppins"/>
                  <a:ea typeface="Times New Roman" panose="02020603050405020304" pitchFamily="18" charset="0"/>
                  <a:cs typeface="+mn-cs"/>
                </a:rPr>
                <a:t>1231 Louisville Road</a:t>
              </a:r>
            </a:p>
            <a:p>
              <a:pPr marL="57150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400" cap="none" spc="0" normalizeH="0" baseline="0" noProof="0" dirty="0">
                  <a:ln>
                    <a:noFill/>
                  </a:ln>
                  <a:solidFill>
                    <a:prstClr val="black"/>
                  </a:solidFill>
                  <a:effectLst/>
                  <a:uLnTx/>
                  <a:uFillTx/>
                  <a:latin typeface="Poppins"/>
                  <a:ea typeface="Times New Roman" panose="02020603050405020304" pitchFamily="18" charset="0"/>
                  <a:cs typeface="+mn-cs"/>
                </a:rPr>
                <a:t>Frankfort, Kentucky 40601</a:t>
              </a:r>
            </a:p>
            <a:p>
              <a:pPr marL="57150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400" cap="none" spc="0" normalizeH="0" baseline="0" noProof="0" dirty="0">
                  <a:ln>
                    <a:noFill/>
                  </a:ln>
                  <a:solidFill>
                    <a:prstClr val="black"/>
                  </a:solidFill>
                  <a:effectLst/>
                  <a:uLnTx/>
                  <a:uFillTx/>
                  <a:latin typeface="Poppins"/>
                  <a:ea typeface="Times New Roman" panose="02020603050405020304" pitchFamily="18" charset="0"/>
                  <a:cs typeface="+mn-cs"/>
                </a:rPr>
                <a:t>Phone: 502-564-7630</a:t>
              </a:r>
            </a:p>
            <a:p>
              <a:pPr marL="57150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400" cap="none" spc="0" normalizeH="0" baseline="0" noProof="0" dirty="0">
                  <a:ln>
                    <a:noFill/>
                  </a:ln>
                  <a:solidFill>
                    <a:prstClr val="black"/>
                  </a:solidFill>
                  <a:effectLst/>
                  <a:uLnTx/>
                  <a:uFillTx/>
                  <a:latin typeface="Poppins"/>
                  <a:ea typeface="Times New Roman" panose="02020603050405020304" pitchFamily="18" charset="0"/>
                  <a:cs typeface="+mn-cs"/>
                </a:rPr>
                <a:t>Email: </a:t>
              </a:r>
              <a:r>
                <a:rPr kumimoji="0" lang="en-US" sz="2000" b="0" i="0" u="sng" strike="noStrike" kern="1400" cap="none" spc="0" normalizeH="0" baseline="0" noProof="0" dirty="0">
                  <a:ln>
                    <a:noFill/>
                  </a:ln>
                  <a:solidFill>
                    <a:srgbClr val="0000FF"/>
                  </a:solidFill>
                  <a:effectLst/>
                  <a:uLnTx/>
                  <a:uFillTx/>
                  <a:latin typeface="Poppins"/>
                  <a:ea typeface="Times New Roman" panose="02020603050405020304" pitchFamily="18" charset="0"/>
                  <a:cs typeface="+mn-cs"/>
                  <a:hlinkClick r:id="rId5"/>
                </a:rPr>
                <a:t>wsmith@kyhousing.org</a:t>
              </a:r>
              <a:r>
                <a:rPr kumimoji="0" lang="en-US" sz="2000" b="0" i="0" u="sng" strike="noStrike" kern="1400" cap="none" spc="0" normalizeH="0" baseline="0" noProof="0" dirty="0">
                  <a:ln>
                    <a:noFill/>
                  </a:ln>
                  <a:solidFill>
                    <a:srgbClr val="0000FF"/>
                  </a:solidFill>
                  <a:effectLst/>
                  <a:uLnTx/>
                  <a:uFillTx/>
                  <a:latin typeface="Poppins"/>
                  <a:ea typeface="Times New Roman" panose="02020603050405020304" pitchFamily="18" charset="0"/>
                  <a:cs typeface="+mn-cs"/>
                </a:rPr>
                <a:t> </a:t>
              </a:r>
              <a:endParaRPr kumimoji="0" lang="en-US" sz="2000" b="0" i="0" u="none" strike="noStrike" kern="1400" cap="none" spc="0" normalizeH="0" baseline="0" noProof="0" dirty="0">
                <a:ln>
                  <a:noFill/>
                </a:ln>
                <a:solidFill>
                  <a:prstClr val="black"/>
                </a:solidFill>
                <a:effectLst/>
                <a:uLnTx/>
                <a:uFillTx/>
                <a:latin typeface="Poppins"/>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400" cap="none" spc="0" normalizeH="0" baseline="0" noProof="0" dirty="0">
                  <a:ln>
                    <a:noFill/>
                  </a:ln>
                  <a:solidFill>
                    <a:prstClr val="black"/>
                  </a:solidFill>
                  <a:effectLst/>
                  <a:uLnTx/>
                  <a:uFillTx/>
                  <a:latin typeface="Poppins"/>
                  <a:ea typeface="Times New Roman" panose="02020603050405020304" pitchFamily="18" charset="0"/>
                  <a:cs typeface="+mn-cs"/>
                </a:rPr>
                <a:t>        Website: </a:t>
              </a:r>
              <a:r>
                <a:rPr kumimoji="0" lang="en-US" sz="2000" b="0" i="0" u="sng" strike="noStrike" kern="1400" cap="none" spc="0" normalizeH="0" baseline="0" noProof="0" dirty="0">
                  <a:ln>
                    <a:noFill/>
                  </a:ln>
                  <a:solidFill>
                    <a:srgbClr val="0000FF"/>
                  </a:solidFill>
                  <a:effectLst/>
                  <a:uLnTx/>
                  <a:uFillTx/>
                  <a:latin typeface="Poppins"/>
                  <a:ea typeface="Times New Roman" panose="02020603050405020304" pitchFamily="18" charset="0"/>
                  <a:cs typeface="+mn-cs"/>
                  <a:hlinkClick r:id="rId6"/>
                </a:rPr>
                <a:t>https://www.kyhousing.org</a:t>
              </a:r>
              <a:r>
                <a:rPr kumimoji="0" lang="en-US" sz="2000" b="0" i="0" u="none" strike="noStrike" kern="1400" cap="none" spc="0" normalizeH="0" baseline="0" noProof="0" dirty="0">
                  <a:ln>
                    <a:noFill/>
                  </a:ln>
                  <a:solidFill>
                    <a:prstClr val="black"/>
                  </a:solidFill>
                  <a:effectLst/>
                  <a:uLnTx/>
                  <a:uFillTx/>
                  <a:latin typeface="Poppins"/>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Poppins"/>
                <a:ea typeface="+mn-ea"/>
                <a:cs typeface="+mn-cs"/>
              </a:endParaRPr>
            </a:p>
          </p:txBody>
        </p:sp>
        <p:pic>
          <p:nvPicPr>
            <p:cNvPr id="5" name="Picture 4">
              <a:extLst>
                <a:ext uri="{FF2B5EF4-FFF2-40B4-BE49-F238E27FC236}">
                  <a16:creationId xmlns:a16="http://schemas.microsoft.com/office/drawing/2014/main" id="{47C00994-9E98-B423-7E0C-1414409B039D}"/>
                </a:ext>
              </a:extLst>
            </p:cNvPr>
            <p:cNvPicPr>
              <a:picLocks noChangeAspect="1"/>
            </p:cNvPicPr>
            <p:nvPr/>
          </p:nvPicPr>
          <p:blipFill>
            <a:blip r:embed="rId7"/>
            <a:stretch>
              <a:fillRect/>
            </a:stretch>
          </p:blipFill>
          <p:spPr>
            <a:xfrm>
              <a:off x="1154629" y="2333615"/>
              <a:ext cx="2286403" cy="831419"/>
            </a:xfrm>
            <a:prstGeom prst="rect">
              <a:avLst/>
            </a:prstGeom>
          </p:spPr>
        </p:pic>
        <p:pic>
          <p:nvPicPr>
            <p:cNvPr id="6" name="Picture 5">
              <a:extLst>
                <a:ext uri="{FF2B5EF4-FFF2-40B4-BE49-F238E27FC236}">
                  <a16:creationId xmlns:a16="http://schemas.microsoft.com/office/drawing/2014/main" id="{CA989668-7D25-E4BB-9DC3-7B0E81E31F8F}"/>
                </a:ext>
              </a:extLst>
            </p:cNvPr>
            <p:cNvPicPr>
              <a:picLocks noChangeAspect="1"/>
            </p:cNvPicPr>
            <p:nvPr/>
          </p:nvPicPr>
          <p:blipFill>
            <a:blip r:embed="rId8"/>
            <a:stretch>
              <a:fillRect/>
            </a:stretch>
          </p:blipFill>
          <p:spPr>
            <a:xfrm>
              <a:off x="6848582" y="2367746"/>
              <a:ext cx="2633700" cy="792549"/>
            </a:xfrm>
            <a:prstGeom prst="rect">
              <a:avLst/>
            </a:prstGeom>
          </p:spPr>
        </p:pic>
      </p:grpSp>
    </p:spTree>
    <p:extLst>
      <p:ext uri="{BB962C8B-B14F-4D97-AF65-F5344CB8AC3E}">
        <p14:creationId xmlns:p14="http://schemas.microsoft.com/office/powerpoint/2010/main" val="104710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FD857E-5BDE-0CB2-5C2F-96FB0DFEBF7A}"/>
              </a:ext>
            </a:extLst>
          </p:cNvPr>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4" name="Picture 3">
            <a:extLst>
              <a:ext uri="{FF2B5EF4-FFF2-40B4-BE49-F238E27FC236}">
                <a16:creationId xmlns:a16="http://schemas.microsoft.com/office/drawing/2014/main" id="{4B50ABE1-9683-F30F-3750-B051450765AD}"/>
              </a:ext>
            </a:extLst>
          </p:cNvPr>
          <p:cNvPicPr>
            <a:picLocks noChangeAspect="1"/>
          </p:cNvPicPr>
          <p:nvPr/>
        </p:nvPicPr>
        <p:blipFill rotWithShape="1">
          <a:blip r:embed="rId2"/>
          <a:srcRect t="13837" r="9139"/>
          <a:stretch/>
        </p:blipFill>
        <p:spPr>
          <a:xfrm>
            <a:off x="1847660" y="259465"/>
            <a:ext cx="9318342" cy="6339070"/>
          </a:xfrm>
          <a:prstGeom prst="rect">
            <a:avLst/>
          </a:prstGeom>
          <a:ln>
            <a:solidFill>
              <a:schemeClr val="bg1">
                <a:lumMod val="60000"/>
                <a:lumOff val="40000"/>
              </a:schemeClr>
            </a:solidFill>
          </a:ln>
        </p:spPr>
      </p:pic>
      <p:sp>
        <p:nvSpPr>
          <p:cNvPr id="5" name="Title 4">
            <a:extLst>
              <a:ext uri="{FF2B5EF4-FFF2-40B4-BE49-F238E27FC236}">
                <a16:creationId xmlns:a16="http://schemas.microsoft.com/office/drawing/2014/main" id="{D87F4ECB-3E24-4756-F12A-A0F0224054F3}"/>
              </a:ext>
            </a:extLst>
          </p:cNvPr>
          <p:cNvSpPr>
            <a:spLocks noGrp="1"/>
          </p:cNvSpPr>
          <p:nvPr>
            <p:ph type="title"/>
          </p:nvPr>
        </p:nvSpPr>
        <p:spPr>
          <a:xfrm rot="16200000">
            <a:off x="-1983727" y="2943775"/>
            <a:ext cx="6017244" cy="970450"/>
          </a:xfrm>
        </p:spPr>
        <p:txBody>
          <a:bodyPr/>
          <a:lstStyle/>
          <a:p>
            <a:pPr algn="ctr"/>
            <a:r>
              <a:rPr lang="en-US" sz="1800" b="0" dirty="0">
                <a:hlinkClick r:id="rId3"/>
              </a:rPr>
              <a:t>www.kyhousing.org/Data-Library/Housing-Gap-Analysis/Pages/Data.aspx</a:t>
            </a:r>
            <a:r>
              <a:rPr lang="en-US" sz="1800" b="0" dirty="0"/>
              <a:t> </a:t>
            </a:r>
          </a:p>
        </p:txBody>
      </p:sp>
    </p:spTree>
    <p:extLst>
      <p:ext uri="{BB962C8B-B14F-4D97-AF65-F5344CB8AC3E}">
        <p14:creationId xmlns:p14="http://schemas.microsoft.com/office/powerpoint/2010/main" val="200936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54FED2-1E14-C40A-8D7C-D036B2965CF6}"/>
              </a:ext>
            </a:extLst>
          </p:cNvPr>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5" name="Picture 4">
            <a:extLst>
              <a:ext uri="{FF2B5EF4-FFF2-40B4-BE49-F238E27FC236}">
                <a16:creationId xmlns:a16="http://schemas.microsoft.com/office/drawing/2014/main" id="{FC4A8046-12CD-83EB-9541-B5D68916D167}"/>
              </a:ext>
            </a:extLst>
          </p:cNvPr>
          <p:cNvPicPr>
            <a:picLocks noChangeAspect="1"/>
          </p:cNvPicPr>
          <p:nvPr/>
        </p:nvPicPr>
        <p:blipFill rotWithShape="1">
          <a:blip r:embed="rId2"/>
          <a:srcRect b="1104"/>
          <a:stretch/>
        </p:blipFill>
        <p:spPr>
          <a:xfrm>
            <a:off x="1696703" y="277939"/>
            <a:ext cx="8798594" cy="6483080"/>
          </a:xfrm>
          <a:prstGeom prst="rect">
            <a:avLst/>
          </a:prstGeom>
          <a:ln>
            <a:solidFill>
              <a:schemeClr val="bg1">
                <a:lumMod val="60000"/>
                <a:lumOff val="40000"/>
              </a:schemeClr>
            </a:solidFill>
          </a:ln>
        </p:spPr>
      </p:pic>
    </p:spTree>
    <p:extLst>
      <p:ext uri="{BB962C8B-B14F-4D97-AF65-F5344CB8AC3E}">
        <p14:creationId xmlns:p14="http://schemas.microsoft.com/office/powerpoint/2010/main" val="389523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HC Housing Gap Analysis">
  <a:themeElements>
    <a:clrScheme name="Housing Gap">
      <a:dk1>
        <a:srgbClr val="153683"/>
      </a:dk1>
      <a:lt1>
        <a:srgbClr val="FFFFFF"/>
      </a:lt1>
      <a:dk2>
        <a:srgbClr val="61BB46"/>
      </a:dk2>
      <a:lt2>
        <a:srgbClr val="E8E8E8"/>
      </a:lt2>
      <a:accent1>
        <a:srgbClr val="D8EEFF"/>
      </a:accent1>
      <a:accent2>
        <a:srgbClr val="A2D3D9"/>
      </a:accent2>
      <a:accent3>
        <a:srgbClr val="E3A9B3"/>
      </a:accent3>
      <a:accent4>
        <a:srgbClr val="C3DB93"/>
      </a:accent4>
      <a:accent5>
        <a:srgbClr val="C1C3E1"/>
      </a:accent5>
      <a:accent6>
        <a:srgbClr val="FCEE8E"/>
      </a:accent6>
      <a:hlink>
        <a:srgbClr val="0048A9"/>
      </a:hlink>
      <a:folHlink>
        <a:srgbClr val="431479"/>
      </a:folHlink>
    </a:clrScheme>
    <a:fontScheme name="Housing Gap">
      <a:majorFont>
        <a:latin typeface="Poppins"/>
        <a:ea typeface=""/>
        <a:cs typeface=""/>
      </a:majorFont>
      <a:minorFont>
        <a:latin typeface="Noto Sans"/>
        <a:ea typeface=""/>
        <a:cs typeface=""/>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1_KHC Housing Gap Analysis">
  <a:themeElements>
    <a:clrScheme name="Housing Gap">
      <a:dk1>
        <a:srgbClr val="153683"/>
      </a:dk1>
      <a:lt1>
        <a:srgbClr val="FFFFFF"/>
      </a:lt1>
      <a:dk2>
        <a:srgbClr val="61BB46"/>
      </a:dk2>
      <a:lt2>
        <a:srgbClr val="E8E8E8"/>
      </a:lt2>
      <a:accent1>
        <a:srgbClr val="D8EEFF"/>
      </a:accent1>
      <a:accent2>
        <a:srgbClr val="A2D3D9"/>
      </a:accent2>
      <a:accent3>
        <a:srgbClr val="E3A9B3"/>
      </a:accent3>
      <a:accent4>
        <a:srgbClr val="C3DB93"/>
      </a:accent4>
      <a:accent5>
        <a:srgbClr val="C1C3E1"/>
      </a:accent5>
      <a:accent6>
        <a:srgbClr val="FCEE8E"/>
      </a:accent6>
      <a:hlink>
        <a:srgbClr val="0048A9"/>
      </a:hlink>
      <a:folHlink>
        <a:srgbClr val="431479"/>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PPT-Template-DRAFT" id="{55C280CD-0251-644B-92C4-63591861CA2A}" vid="{448932EA-B4E6-0B46-9944-48FD9D47FE1D}"/>
    </a:ext>
  </a:extLst>
</a:theme>
</file>

<file path=ppt/theme/theme3.xml><?xml version="1.0" encoding="utf-8"?>
<a:theme xmlns:a="http://schemas.openxmlformats.org/drawingml/2006/main" name="3_KHC Housing Gap Analysis">
  <a:themeElements>
    <a:clrScheme name="Housing Gap">
      <a:dk1>
        <a:srgbClr val="153683"/>
      </a:dk1>
      <a:lt1>
        <a:srgbClr val="FFFFFF"/>
      </a:lt1>
      <a:dk2>
        <a:srgbClr val="61BB46"/>
      </a:dk2>
      <a:lt2>
        <a:srgbClr val="E8E8E8"/>
      </a:lt2>
      <a:accent1>
        <a:srgbClr val="D8EEFF"/>
      </a:accent1>
      <a:accent2>
        <a:srgbClr val="A2D3D9"/>
      </a:accent2>
      <a:accent3>
        <a:srgbClr val="E3A9B3"/>
      </a:accent3>
      <a:accent4>
        <a:srgbClr val="C3DB93"/>
      </a:accent4>
      <a:accent5>
        <a:srgbClr val="C1C3E1"/>
      </a:accent5>
      <a:accent6>
        <a:srgbClr val="FCEE8E"/>
      </a:accent6>
      <a:hlink>
        <a:srgbClr val="0048A9"/>
      </a:hlink>
      <a:folHlink>
        <a:srgbClr val="431479"/>
      </a:folHlink>
    </a:clrScheme>
    <a:fontScheme name="Housing Gap">
      <a:majorFont>
        <a:latin typeface="Poppins"/>
        <a:ea typeface=""/>
        <a:cs typeface=""/>
      </a:majorFont>
      <a:minorFont>
        <a:latin typeface="Noto Sans"/>
        <a:ea typeface=""/>
        <a:cs typeface=""/>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4.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eb36fc93-e573-401b-99b9-c08a042eb042">5YD525KZ55ZS-1713811244-20</_dlc_DocId>
    <_dlc_DocIdUrl xmlns="eb36fc93-e573-401b-99b9-c08a042eb042">
      <Url>https://www.kyhousing.org/Data-Library/Housing-Gap-Analysis/_layouts/15/DocIdRedir.aspx?ID=5YD525KZ55ZS-1713811244-20</Url>
      <Description>5YD525KZ55ZS-1713811244-20</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ocument" ma:contentTypeID="0x010100082AFB6578078340A558EE1CD1CE1044" ma:contentTypeVersion="3" ma:contentTypeDescription="Create a new document." ma:contentTypeScope="" ma:versionID="8ed985eb32591421c928a272552c4147">
  <xsd:schema xmlns:xsd="http://www.w3.org/2001/XMLSchema" xmlns:xs="http://www.w3.org/2001/XMLSchema" xmlns:p="http://schemas.microsoft.com/office/2006/metadata/properties" xmlns:ns1="http://schemas.microsoft.com/sharepoint/v3" xmlns:ns3="151ce5e7-1996-4a34-9858-2e34f4bf01f8" xmlns:ns4="eb36fc93-e573-401b-99b9-c08a042eb042" targetNamespace="http://schemas.microsoft.com/office/2006/metadata/properties" ma:root="true" ma:fieldsID="6bb711534997b47beb2d7c2996efe314" ns1:_="" ns3:_="" ns4:_="">
    <xsd:import namespace="http://schemas.microsoft.com/sharepoint/v3"/>
    <xsd:import namespace="151ce5e7-1996-4a34-9858-2e34f4bf01f8"/>
    <xsd:import namespace="eb36fc93-e573-401b-99b9-c08a042eb042"/>
    <xsd:element name="properties">
      <xsd:complexType>
        <xsd:sequence>
          <xsd:element name="documentManagement">
            <xsd:complexType>
              <xsd:all>
                <xsd:element ref="ns1:PublishingStartDate" minOccurs="0"/>
                <xsd:element ref="ns1:PublishingExpirationDate" minOccurs="0"/>
                <xsd:element ref="ns3:SharedWithUsers"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9"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0"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1ce5e7-1996-4a34-9858-2e34f4bf01f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b36fc93-e573-401b-99b9-c08a042eb042"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64205F-9FCF-4B83-9655-7C0A5AAE2D7B}">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723923E0-B311-4BCC-870E-0B912B2ABA6B}">
  <ds:schemaRefs>
    <ds:schemaRef ds:uri="http://schemas.microsoft.com/sharepoint/v3/contenttype/forms"/>
  </ds:schemaRefs>
</ds:datastoreItem>
</file>

<file path=customXml/itemProps3.xml><?xml version="1.0" encoding="utf-8"?>
<ds:datastoreItem xmlns:ds="http://schemas.openxmlformats.org/officeDocument/2006/customXml" ds:itemID="{4960CF18-F78C-4C22-9C58-6D4425598AA0}"/>
</file>

<file path=customXml/itemProps4.xml><?xml version="1.0" encoding="utf-8"?>
<ds:datastoreItem xmlns:ds="http://schemas.openxmlformats.org/officeDocument/2006/customXml" ds:itemID="{50031058-4C64-4CF1-B63B-13AFF4ACF3D8}"/>
</file>

<file path=docProps/app.xml><?xml version="1.0" encoding="utf-8"?>
<Properties xmlns="http://schemas.openxmlformats.org/officeDocument/2006/extended-properties" xmlns:vt="http://schemas.openxmlformats.org/officeDocument/2006/docPropsVTypes">
  <Template>Quotable</Template>
  <TotalTime>2829</TotalTime>
  <Words>3233</Words>
  <Application>Microsoft Macintosh PowerPoint</Application>
  <PresentationFormat>Widescreen</PresentationFormat>
  <Paragraphs>825</Paragraphs>
  <Slides>72</Slides>
  <Notes>8</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72</vt:i4>
      </vt:variant>
    </vt:vector>
  </HeadingPairs>
  <TitlesOfParts>
    <vt:vector size="94" baseType="lpstr">
      <vt:lpstr>Aptos</vt:lpstr>
      <vt:lpstr>Aptos Narrow</vt:lpstr>
      <vt:lpstr>Arial</vt:lpstr>
      <vt:lpstr>Calibri</vt:lpstr>
      <vt:lpstr>Century Gothic</vt:lpstr>
      <vt:lpstr>Futura</vt:lpstr>
      <vt:lpstr>Gill Sans MT</vt:lpstr>
      <vt:lpstr>Montserrat</vt:lpstr>
      <vt:lpstr>Noto Sans</vt:lpstr>
      <vt:lpstr>Noto Sans Light</vt:lpstr>
      <vt:lpstr>Noto Sans Thin</vt:lpstr>
      <vt:lpstr>Poppins</vt:lpstr>
      <vt:lpstr>Poppins Black</vt:lpstr>
      <vt:lpstr>Poppins ExtraLight</vt:lpstr>
      <vt:lpstr>Symbol</vt:lpstr>
      <vt:lpstr>Times New Roman</vt:lpstr>
      <vt:lpstr>Wingdings</vt:lpstr>
      <vt:lpstr>Wingdings 2</vt:lpstr>
      <vt:lpstr>KHC Housing Gap Analysis</vt:lpstr>
      <vt:lpstr>1_KHC Housing Gap Analysis</vt:lpstr>
      <vt:lpstr>3_KHC Housing Gap Analysis</vt:lpstr>
      <vt:lpstr>Dividend</vt:lpstr>
      <vt:lpstr>PowerPoint Presentation</vt:lpstr>
      <vt:lpstr>PowerPoint Presentation</vt:lpstr>
      <vt:lpstr>PowerPoint Presentation</vt:lpstr>
      <vt:lpstr>PowerPoint Presentation</vt:lpstr>
      <vt:lpstr>44% of KY Renters are Cost Burdened.  24% are Severely Cost Burdened.</vt:lpstr>
      <vt:lpstr>PowerPoint Presentation</vt:lpstr>
      <vt:lpstr>PowerPoint Presentation</vt:lpstr>
      <vt:lpstr>www.kyhousing.org/Data-Library/Housing-Gap-Analysis/Pages/Data.aspx </vt:lpstr>
      <vt:lpstr>PowerPoint Presentation</vt:lpstr>
      <vt:lpstr>PowerPoint Presentation</vt:lpstr>
      <vt:lpstr>A LOT of raw data available online!</vt:lpstr>
      <vt:lpstr>www.kyhousing.org/Data-Library/Housing-Gap-Analysis/Pages/Media-Kit.aspx </vt:lpstr>
      <vt:lpstr>www.kyhousing.org/Data-Library/Housing-Gap-Analysis/Pages/Webinars.aspx </vt:lpstr>
      <vt:lpstr>PowerPoint Presentation</vt:lpstr>
      <vt:lpstr>PowerPoint Presentation</vt:lpstr>
      <vt:lpstr>BOWEN PRESENTATION</vt:lpstr>
      <vt:lpstr>PowerPoint Presentation</vt:lpstr>
      <vt:lpstr>PowerPoint Presentation</vt:lpstr>
      <vt:lpstr>Visit the webpage:   kyhousing.org/Data-Library/Housing-Gap-Analysis/Pages/default.aspx </vt:lpstr>
      <vt:lpstr>PHASE II: HOUSING SUPPLY GAP ANALYSIS  (2024 and 2029 Estimates) Commonwealth of Kentucky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Hall</dc:creator>
  <cp:lastModifiedBy>Nathan Hall</cp:lastModifiedBy>
  <cp:revision>33</cp:revision>
  <cp:lastPrinted>2024-06-24T13:29:45Z</cp:lastPrinted>
  <dcterms:created xsi:type="dcterms:W3CDTF">2024-03-01T14:56:15Z</dcterms:created>
  <dcterms:modified xsi:type="dcterms:W3CDTF">2024-09-11T18:19:42Z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0x010100082AFB6578078340A558EE1CD1CE1044</vt:lpwstr>
  </property>
  <property fmtid="{D5CDD505-2E9C-101B-9397-08002B2CF9AE}" pid="3" name="_dlc_DocIdItemGuid">
    <vt:lpwstr>5cad0991-1427-4ce3-b6e8-b9215993ca6b</vt:lpwstr>
  </property>
</Properties>
</file>